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3.svg" ContentType="image/svg+xml"/>
  <Override PartName="/ppt/media/image5.svg" ContentType="image/svg+xml"/>
  <Override PartName="/ppt/media/image7.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8288000" cy="10287000"/>
  <p:notesSz cx="6858000" cy="9144000"/>
  <p:embeddedFontLst>
    <p:embeddedFont>
      <p:font typeface="Oswald Bold" panose="00000800000000000000"/>
      <p:bold r:id="rId16"/>
    </p:embeddedFont>
    <p:embeddedFont>
      <p:font typeface="Montserrat Classic Bold" panose="00000800000000000000"/>
      <p:bold r:id="rId17"/>
    </p:embeddedFont>
    <p:embeddedFont>
      <p:font typeface="DM Sans"/>
      <p:regular r:id="rId18"/>
    </p:embeddedFont>
    <p:embeddedFont>
      <p:font typeface="Canva Sans Bold" panose="020B0803030501040103"/>
      <p:bold r:id="rId19"/>
    </p:embeddedFont>
    <p:embeddedFont>
      <p:font typeface="Canva Sans" panose="020B0503030501040103"/>
      <p:regular r:id="rId20"/>
    </p:embeddedFont>
    <p:embeddedFont>
      <p:font typeface="Calibri" panose="020F050202020403020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9.fntdata"/><Relationship Id="rId23" Type="http://schemas.openxmlformats.org/officeDocument/2006/relationships/font" Target="fonts/font8.fntdata"/><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sv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jpeg"/><Relationship Id="rId2" Type="http://schemas.openxmlformats.org/officeDocument/2006/relationships/image" Target="../media/image7.sv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jpeg"/><Relationship Id="rId2" Type="http://schemas.openxmlformats.org/officeDocument/2006/relationships/image" Target="../media/image7.sv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sv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7.sv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7.sv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jpeg"/><Relationship Id="rId2" Type="http://schemas.openxmlformats.org/officeDocument/2006/relationships/image" Target="../media/image7.sv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rot="0">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60"/>
                </a:lnSpc>
              </a:pPr>
            </a:p>
          </p:txBody>
        </p:sp>
      </p:grpSp>
      <p:sp>
        <p:nvSpPr>
          <p:cNvPr id="8" name="TextBox 8"/>
          <p:cNvSpPr txBox="1"/>
          <p:nvPr/>
        </p:nvSpPr>
        <p:spPr>
          <a:xfrm>
            <a:off x="4236347" y="5010150"/>
            <a:ext cx="9815307" cy="1366497"/>
          </a:xfrm>
          <a:prstGeom prst="rect">
            <a:avLst/>
          </a:prstGeom>
        </p:spPr>
        <p:txBody>
          <a:bodyPr lIns="0" tIns="0" rIns="0" bIns="0" rtlCol="0" anchor="t">
            <a:spAutoFit/>
          </a:bodyPr>
          <a:lstStyle/>
          <a:p>
            <a:pPr algn="ctr">
              <a:lnSpc>
                <a:spcPts val="11235"/>
              </a:lnSpc>
            </a:pPr>
            <a:r>
              <a:rPr lang="en-US" sz="8140" spc="797">
                <a:solidFill>
                  <a:srgbClr val="231F20"/>
                </a:solidFill>
                <a:latin typeface="Oswald Bold" panose="00000800000000000000"/>
              </a:rPr>
              <a:t>FRAUD DETECTION</a:t>
            </a:r>
            <a:endParaRPr lang="en-US" sz="8140" spc="797">
              <a:solidFill>
                <a:srgbClr val="231F20"/>
              </a:solidFill>
              <a:latin typeface="Oswald Bold" panose="00000800000000000000"/>
            </a:endParaRPr>
          </a:p>
        </p:txBody>
      </p:sp>
      <p:sp>
        <p:nvSpPr>
          <p:cNvPr id="9" name="TextBox 9"/>
          <p:cNvSpPr txBox="1"/>
          <p:nvPr/>
        </p:nvSpPr>
        <p:spPr>
          <a:xfrm>
            <a:off x="4236347" y="3663843"/>
            <a:ext cx="9815307" cy="1186902"/>
          </a:xfrm>
          <a:prstGeom prst="rect">
            <a:avLst/>
          </a:prstGeom>
        </p:spPr>
        <p:txBody>
          <a:bodyPr lIns="0" tIns="0" rIns="0" bIns="0" rtlCol="0" anchor="t">
            <a:spAutoFit/>
          </a:bodyPr>
          <a:lstStyle/>
          <a:p>
            <a:pPr algn="ctr">
              <a:lnSpc>
                <a:spcPts val="9750"/>
              </a:lnSpc>
            </a:pPr>
            <a:r>
              <a:rPr lang="en-US" sz="7065" spc="692">
                <a:solidFill>
                  <a:srgbClr val="231F20"/>
                </a:solidFill>
                <a:latin typeface="Oswald Bold" panose="00000800000000000000"/>
              </a:rPr>
              <a:t>IOT-BASED FINANCIAL </a:t>
            </a:r>
            <a:endParaRPr lang="en-US" sz="7065" spc="692">
              <a:solidFill>
                <a:srgbClr val="231F20"/>
              </a:solidFill>
              <a:latin typeface="Oswald Bold" panose="00000800000000000000"/>
            </a:endParaRPr>
          </a:p>
        </p:txBody>
      </p:sp>
      <p:sp>
        <p:nvSpPr>
          <p:cNvPr id="10" name="TextBox 10"/>
          <p:cNvSpPr txBox="1"/>
          <p:nvPr/>
        </p:nvSpPr>
        <p:spPr>
          <a:xfrm>
            <a:off x="2719596" y="7482578"/>
            <a:ext cx="12848809" cy="441638"/>
          </a:xfrm>
          <a:prstGeom prst="rect">
            <a:avLst/>
          </a:prstGeom>
        </p:spPr>
        <p:txBody>
          <a:bodyPr lIns="0" tIns="0" rIns="0" bIns="0" rtlCol="0" anchor="t">
            <a:spAutoFit/>
          </a:bodyPr>
          <a:lstStyle/>
          <a:p>
            <a:pPr algn="ctr">
              <a:lnSpc>
                <a:spcPts val="3660"/>
              </a:lnSpc>
            </a:pPr>
            <a:r>
              <a:rPr lang="en-US" sz="2655" spc="140">
                <a:solidFill>
                  <a:srgbClr val="231F20"/>
                </a:solidFill>
                <a:latin typeface="Montserrat Classic Bold" panose="00000800000000000000"/>
              </a:rPr>
              <a:t>WWW.REALLYGREATSITE.COM</a:t>
            </a:r>
            <a:endParaRPr lang="en-US" sz="2655" spc="140">
              <a:solidFill>
                <a:srgbClr val="231F20"/>
              </a:solidFill>
              <a:latin typeface="Montserrat Classic Bold" panose="000008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rot="0">
            <a:off x="0" y="0"/>
            <a:ext cx="18288000" cy="3086100"/>
            <a:chOff x="0" y="0"/>
            <a:chExt cx="4816593" cy="812800"/>
          </a:xfrm>
        </p:grpSpPr>
        <p:sp>
          <p:nvSpPr>
            <p:cNvPr id="3" name="Freeform 3"/>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4" name="TextBox 4"/>
            <p:cNvSpPr txBox="1"/>
            <p:nvPr/>
          </p:nvSpPr>
          <p:spPr>
            <a:xfrm>
              <a:off x="0" y="-19050"/>
              <a:ext cx="4816593" cy="831850"/>
            </a:xfrm>
            <a:prstGeom prst="rect">
              <a:avLst/>
            </a:prstGeom>
          </p:spPr>
          <p:txBody>
            <a:bodyPr lIns="50800" tIns="50800" rIns="50800" bIns="50800" rtlCol="0" anchor="ctr"/>
            <a:lstStyle/>
            <a:p>
              <a:pPr algn="ctr">
                <a:lnSpc>
                  <a:spcPts val="2860"/>
                </a:lnSpc>
              </a:pPr>
            </a:p>
          </p:txBody>
        </p:sp>
      </p:grpSp>
      <p:sp>
        <p:nvSpPr>
          <p:cNvPr id="5" name="Freeform 5"/>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a:off x="-2689948" y="-3799091"/>
            <a:ext cx="6709932" cy="6885191"/>
          </a:xfrm>
          <a:custGeom>
            <a:avLst/>
            <a:gdLst/>
            <a:ahLst/>
            <a:cxnLst/>
            <a:rect l="l" t="t" r="r" b="b"/>
            <a:pathLst>
              <a:path w="6709932" h="6885191">
                <a:moveTo>
                  <a:pt x="0" y="0"/>
                </a:moveTo>
                <a:lnTo>
                  <a:pt x="6709932" y="0"/>
                </a:lnTo>
                <a:lnTo>
                  <a:pt x="6709932" y="6885191"/>
                </a:lnTo>
                <a:lnTo>
                  <a:pt x="0" y="688519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TextBox 7"/>
          <p:cNvSpPr txBox="1"/>
          <p:nvPr/>
        </p:nvSpPr>
        <p:spPr>
          <a:xfrm>
            <a:off x="4019984" y="268292"/>
            <a:ext cx="9918259" cy="1368417"/>
          </a:xfrm>
          <a:prstGeom prst="rect">
            <a:avLst/>
          </a:prstGeom>
        </p:spPr>
        <p:txBody>
          <a:bodyPr lIns="0" tIns="0" rIns="0" bIns="0" rtlCol="0" anchor="t">
            <a:spAutoFit/>
          </a:bodyPr>
          <a:lstStyle/>
          <a:p>
            <a:pPr algn="ctr">
              <a:lnSpc>
                <a:spcPts val="11200"/>
              </a:lnSpc>
            </a:pPr>
            <a:r>
              <a:rPr lang="en-US" sz="8000">
                <a:solidFill>
                  <a:srgbClr val="FFFBFB"/>
                </a:solidFill>
                <a:latin typeface="Canva Sans Bold" panose="020B0803030501040103"/>
              </a:rPr>
              <a:t>Conclusion</a:t>
            </a:r>
            <a:endParaRPr lang="en-US" sz="8000">
              <a:solidFill>
                <a:srgbClr val="FFFBFB"/>
              </a:solidFill>
              <a:latin typeface="Canva Sans Bold" panose="020B0803030501040103"/>
            </a:endParaRPr>
          </a:p>
        </p:txBody>
      </p:sp>
      <p:sp>
        <p:nvSpPr>
          <p:cNvPr id="8" name="TextBox 8"/>
          <p:cNvSpPr txBox="1"/>
          <p:nvPr/>
        </p:nvSpPr>
        <p:spPr>
          <a:xfrm>
            <a:off x="2423561" y="3706465"/>
            <a:ext cx="14251399" cy="5069007"/>
          </a:xfrm>
          <a:prstGeom prst="rect">
            <a:avLst/>
          </a:prstGeom>
        </p:spPr>
        <p:txBody>
          <a:bodyPr lIns="0" tIns="0" rIns="0" bIns="0" rtlCol="0" anchor="t">
            <a:spAutoFit/>
          </a:bodyPr>
          <a:lstStyle/>
          <a:p>
            <a:pPr algn="ctr">
              <a:lnSpc>
                <a:spcPts val="5050"/>
              </a:lnSpc>
            </a:pPr>
            <a:r>
              <a:rPr lang="en-US" sz="3605">
                <a:solidFill>
                  <a:srgbClr val="000000"/>
                </a:solidFill>
                <a:latin typeface="Canva Sans" panose="020B0503030501040103"/>
              </a:rPr>
              <a:t>In summary, IoT-based financial fraud detection relies on a combination of data sources, advanced analytics, and user behavior analysis to safeguard financial transactions. Security, compliance, and continuous adaptation are essential for success. Looking ahead, future trends emphasize real-time analysis, user-centric security, and collaboration within the IoT ecosystem, promising increased effectiveness and protection against evolving fraud tactics in the financial sector.</a:t>
            </a:r>
            <a:endParaRPr lang="en-US" sz="3605">
              <a:solidFill>
                <a:srgbClr val="000000"/>
              </a:solidFill>
              <a:latin typeface="Canva Sans" panose="020B05030305010401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5019320" y="2901697"/>
            <a:ext cx="1400485" cy="6598300"/>
            <a:chOff x="0" y="0"/>
            <a:chExt cx="368852" cy="1737824"/>
          </a:xfrm>
        </p:grpSpPr>
        <p:sp>
          <p:nvSpPr>
            <p:cNvPr id="4" name="Freeform 4"/>
            <p:cNvSpPr/>
            <p:nvPr/>
          </p:nvSpPr>
          <p:spPr>
            <a:xfrm>
              <a:off x="0" y="0"/>
              <a:ext cx="368852" cy="1737824"/>
            </a:xfrm>
            <a:custGeom>
              <a:avLst/>
              <a:gdLst/>
              <a:ahLst/>
              <a:cxnLst/>
              <a:rect l="l" t="t" r="r" b="b"/>
              <a:pathLst>
                <a:path w="368852" h="1737824">
                  <a:moveTo>
                    <a:pt x="0" y="0"/>
                  </a:moveTo>
                  <a:lnTo>
                    <a:pt x="368852" y="0"/>
                  </a:lnTo>
                  <a:lnTo>
                    <a:pt x="368852" y="1737824"/>
                  </a:lnTo>
                  <a:lnTo>
                    <a:pt x="0" y="1737824"/>
                  </a:lnTo>
                  <a:close/>
                </a:path>
              </a:pathLst>
            </a:custGeom>
            <a:solidFill>
              <a:srgbClr val="CCCCCC"/>
            </a:solidFill>
          </p:spPr>
        </p:sp>
        <p:sp>
          <p:nvSpPr>
            <p:cNvPr id="5" name="TextBox 5"/>
            <p:cNvSpPr txBox="1"/>
            <p:nvPr/>
          </p:nvSpPr>
          <p:spPr>
            <a:xfrm>
              <a:off x="0" y="-19050"/>
              <a:ext cx="368852" cy="1756874"/>
            </a:xfrm>
            <a:prstGeom prst="rect">
              <a:avLst/>
            </a:prstGeom>
          </p:spPr>
          <p:txBody>
            <a:bodyPr lIns="50800" tIns="50800" rIns="50800" bIns="50800" rtlCol="0" anchor="ctr"/>
            <a:lstStyle/>
            <a:p>
              <a:pPr algn="ctr">
                <a:lnSpc>
                  <a:spcPts val="2860"/>
                </a:lnSpc>
              </a:p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5"/>
              </a:lnSpc>
            </a:pPr>
            <a:r>
              <a:rPr lang="en-US" sz="9980" spc="978">
                <a:solidFill>
                  <a:srgbClr val="231F20"/>
                </a:solidFill>
                <a:latin typeface="Oswald Bold" panose="00000800000000000000"/>
              </a:rPr>
              <a:t>CONTENT</a:t>
            </a:r>
            <a:endParaRPr lang="en-US" sz="9980" spc="978">
              <a:solidFill>
                <a:srgbClr val="231F20"/>
              </a:solidFill>
              <a:latin typeface="Oswald Bold" panose="00000800000000000000"/>
            </a:endParaRP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Italics"/>
              </a:rPr>
              <a:t>01</a:t>
            </a:r>
            <a:endParaRPr lang="en-US" sz="4270">
              <a:solidFill>
                <a:srgbClr val="363636"/>
              </a:solidFill>
              <a:latin typeface="Oswald Bold Italics"/>
            </a:endParaRP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Italics"/>
              </a:rPr>
              <a:t>02</a:t>
            </a:r>
            <a:endParaRPr lang="en-US" sz="4270">
              <a:solidFill>
                <a:srgbClr val="363636"/>
              </a:solidFill>
              <a:latin typeface="Oswald Bold Italics"/>
            </a:endParaRP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Italics"/>
              </a:rPr>
              <a:t>03</a:t>
            </a:r>
            <a:endParaRPr lang="en-US" sz="4270">
              <a:solidFill>
                <a:srgbClr val="363636"/>
              </a:solidFill>
              <a:latin typeface="Oswald Bold Italics"/>
            </a:endParaRP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Italics"/>
              </a:rPr>
              <a:t>04</a:t>
            </a:r>
            <a:endParaRPr lang="en-US" sz="4270">
              <a:solidFill>
                <a:srgbClr val="363636"/>
              </a:solidFill>
              <a:latin typeface="Oswald Bold Italics"/>
            </a:endParaRP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Italics"/>
              </a:rPr>
              <a:t>05</a:t>
            </a:r>
            <a:endParaRPr lang="en-US" sz="4270">
              <a:solidFill>
                <a:srgbClr val="363636"/>
              </a:solidFill>
              <a:latin typeface="Oswald Bold Italics"/>
            </a:endParaRPr>
          </a:p>
        </p:txBody>
      </p:sp>
      <p:sp>
        <p:nvSpPr>
          <p:cNvPr id="13" name="TextBox 13"/>
          <p:cNvSpPr txBox="1"/>
          <p:nvPr/>
        </p:nvSpPr>
        <p:spPr>
          <a:xfrm>
            <a:off x="5250954" y="7323921"/>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Italics"/>
              </a:rPr>
              <a:t>06</a:t>
            </a:r>
            <a:endParaRPr lang="en-US" sz="4270">
              <a:solidFill>
                <a:srgbClr val="363636"/>
              </a:solidFill>
              <a:latin typeface="Oswald Bold Italics"/>
            </a:endParaRPr>
          </a:p>
        </p:txBody>
      </p:sp>
      <p:sp>
        <p:nvSpPr>
          <p:cNvPr id="14" name="TextBox 14"/>
          <p:cNvSpPr txBox="1"/>
          <p:nvPr/>
        </p:nvSpPr>
        <p:spPr>
          <a:xfrm>
            <a:off x="5250954" y="8091833"/>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Italics"/>
              </a:rPr>
              <a:t>07</a:t>
            </a:r>
            <a:endParaRPr lang="en-US" sz="4270">
              <a:solidFill>
                <a:srgbClr val="363636"/>
              </a:solidFill>
              <a:latin typeface="Oswald Bold Italics"/>
            </a:endParaRPr>
          </a:p>
        </p:txBody>
      </p:sp>
      <p:sp>
        <p:nvSpPr>
          <p:cNvPr id="15" name="TextBox 15"/>
          <p:cNvSpPr txBox="1"/>
          <p:nvPr/>
        </p:nvSpPr>
        <p:spPr>
          <a:xfrm>
            <a:off x="6607430" y="3333137"/>
            <a:ext cx="5790503" cy="856698"/>
          </a:xfrm>
          <a:prstGeom prst="rect">
            <a:avLst/>
          </a:prstGeom>
        </p:spPr>
        <p:txBody>
          <a:bodyPr lIns="0" tIns="0" rIns="0" bIns="0" rtlCol="0" anchor="t">
            <a:spAutoFit/>
          </a:bodyPr>
          <a:lstStyle/>
          <a:p>
            <a:pPr>
              <a:lnSpc>
                <a:spcPts val="3485"/>
              </a:lnSpc>
            </a:pPr>
            <a:r>
              <a:rPr lang="en-US" sz="2525" spc="247">
                <a:solidFill>
                  <a:srgbClr val="231F20"/>
                </a:solidFill>
                <a:latin typeface="DM Sans"/>
              </a:rPr>
              <a:t>INTRODUCTION</a:t>
            </a:r>
            <a:endParaRPr lang="en-US" sz="2525" spc="247">
              <a:solidFill>
                <a:srgbClr val="231F20"/>
              </a:solidFill>
              <a:latin typeface="DM Sans"/>
            </a:endParaRPr>
          </a:p>
          <a:p>
            <a:pPr>
              <a:lnSpc>
                <a:spcPts val="3485"/>
              </a:lnSpc>
            </a:pPr>
          </a:p>
        </p:txBody>
      </p:sp>
      <p:sp>
        <p:nvSpPr>
          <p:cNvPr id="16" name="TextBox 16"/>
          <p:cNvSpPr txBox="1"/>
          <p:nvPr/>
        </p:nvSpPr>
        <p:spPr>
          <a:xfrm>
            <a:off x="6607430" y="4079541"/>
            <a:ext cx="8527458" cy="1294848"/>
          </a:xfrm>
          <a:prstGeom prst="rect">
            <a:avLst/>
          </a:prstGeom>
        </p:spPr>
        <p:txBody>
          <a:bodyPr lIns="0" tIns="0" rIns="0" bIns="0" rtlCol="0" anchor="t">
            <a:spAutoFit/>
          </a:bodyPr>
          <a:lstStyle/>
          <a:p>
            <a:pPr>
              <a:lnSpc>
                <a:spcPts val="3485"/>
              </a:lnSpc>
            </a:pPr>
            <a:r>
              <a:rPr lang="en-US" sz="2525" spc="247">
                <a:solidFill>
                  <a:srgbClr val="231F20"/>
                </a:solidFill>
                <a:latin typeface="DM Sans"/>
              </a:rPr>
              <a:t>UNDERSTANDING IOT IN FINANCIAL TRANSACTIONS</a:t>
            </a:r>
            <a:endParaRPr lang="en-US" sz="2525" spc="247">
              <a:solidFill>
                <a:srgbClr val="231F20"/>
              </a:solidFill>
              <a:latin typeface="DM Sans"/>
            </a:endParaRPr>
          </a:p>
          <a:p>
            <a:pPr>
              <a:lnSpc>
                <a:spcPts val="3485"/>
              </a:lnSpc>
            </a:pPr>
          </a:p>
        </p:txBody>
      </p:sp>
      <p:sp>
        <p:nvSpPr>
          <p:cNvPr id="17" name="TextBox 17"/>
          <p:cNvSpPr txBox="1"/>
          <p:nvPr/>
        </p:nvSpPr>
        <p:spPr>
          <a:xfrm>
            <a:off x="6607430" y="5047445"/>
            <a:ext cx="5790503" cy="418548"/>
          </a:xfrm>
          <a:prstGeom prst="rect">
            <a:avLst/>
          </a:prstGeom>
        </p:spPr>
        <p:txBody>
          <a:bodyPr lIns="0" tIns="0" rIns="0" bIns="0" rtlCol="0" anchor="t">
            <a:spAutoFit/>
          </a:bodyPr>
          <a:lstStyle/>
          <a:p>
            <a:pPr marL="0" lvl="0" indent="0" algn="l">
              <a:lnSpc>
                <a:spcPts val="3485"/>
              </a:lnSpc>
              <a:spcBef>
                <a:spcPct val="0"/>
              </a:spcBef>
            </a:pPr>
            <a:r>
              <a:rPr lang="en-US" sz="2525" spc="247">
                <a:solidFill>
                  <a:srgbClr val="231F20"/>
                </a:solidFill>
                <a:latin typeface="DM Sans"/>
              </a:rPr>
              <a:t>STRATEGY</a:t>
            </a:r>
            <a:endParaRPr lang="en-US" sz="2525" spc="247">
              <a:solidFill>
                <a:srgbClr val="231F20"/>
              </a:solidFill>
              <a:latin typeface="DM Sans"/>
            </a:endParaRPr>
          </a:p>
        </p:txBody>
      </p:sp>
      <p:sp>
        <p:nvSpPr>
          <p:cNvPr id="18" name="TextBox 18"/>
          <p:cNvSpPr txBox="1"/>
          <p:nvPr/>
        </p:nvSpPr>
        <p:spPr>
          <a:xfrm>
            <a:off x="6607430" y="5803015"/>
            <a:ext cx="6947318" cy="1294848"/>
          </a:xfrm>
          <a:prstGeom prst="rect">
            <a:avLst/>
          </a:prstGeom>
        </p:spPr>
        <p:txBody>
          <a:bodyPr lIns="0" tIns="0" rIns="0" bIns="0" rtlCol="0" anchor="t">
            <a:spAutoFit/>
          </a:bodyPr>
          <a:lstStyle/>
          <a:p>
            <a:pPr>
              <a:lnSpc>
                <a:spcPts val="3485"/>
              </a:lnSpc>
            </a:pPr>
            <a:r>
              <a:rPr lang="en-US" sz="2525" spc="247">
                <a:solidFill>
                  <a:srgbClr val="231F20"/>
                </a:solidFill>
                <a:latin typeface="DM Sans"/>
              </a:rPr>
              <a:t>IMPORTANCE OF USER BEHAVIOR ANALYSIS</a:t>
            </a:r>
            <a:endParaRPr lang="en-US" sz="2525" spc="247">
              <a:solidFill>
                <a:srgbClr val="231F20"/>
              </a:solidFill>
              <a:latin typeface="DM Sans"/>
            </a:endParaRPr>
          </a:p>
          <a:p>
            <a:pPr marL="0" lvl="0" indent="0" algn="l">
              <a:lnSpc>
                <a:spcPts val="3485"/>
              </a:lnSpc>
              <a:spcBef>
                <a:spcPct val="0"/>
              </a:spcBef>
            </a:pPr>
          </a:p>
        </p:txBody>
      </p:sp>
      <p:sp>
        <p:nvSpPr>
          <p:cNvPr id="19" name="TextBox 19"/>
          <p:cNvSpPr txBox="1"/>
          <p:nvPr/>
        </p:nvSpPr>
        <p:spPr>
          <a:xfrm>
            <a:off x="6607430" y="6702783"/>
            <a:ext cx="7527777" cy="856698"/>
          </a:xfrm>
          <a:prstGeom prst="rect">
            <a:avLst/>
          </a:prstGeom>
        </p:spPr>
        <p:txBody>
          <a:bodyPr lIns="0" tIns="0" rIns="0" bIns="0" rtlCol="0" anchor="t">
            <a:spAutoFit/>
          </a:bodyPr>
          <a:lstStyle/>
          <a:p>
            <a:pPr>
              <a:lnSpc>
                <a:spcPts val="3485"/>
              </a:lnSpc>
            </a:pPr>
            <a:r>
              <a:rPr lang="en-US" sz="2525" spc="247">
                <a:solidFill>
                  <a:srgbClr val="231F20"/>
                </a:solidFill>
                <a:latin typeface="DM Sans"/>
              </a:rPr>
              <a:t>DATA COLLECTION AND PREPROCESSING</a:t>
            </a:r>
            <a:endParaRPr lang="en-US" sz="2525" spc="247">
              <a:solidFill>
                <a:srgbClr val="231F20"/>
              </a:solidFill>
              <a:latin typeface="DM Sans"/>
            </a:endParaRPr>
          </a:p>
          <a:p>
            <a:pPr marL="0" lvl="0" indent="0" algn="l">
              <a:lnSpc>
                <a:spcPts val="3485"/>
              </a:lnSpc>
              <a:spcBef>
                <a:spcPct val="0"/>
              </a:spcBef>
            </a:pPr>
          </a:p>
        </p:txBody>
      </p:sp>
      <p:sp>
        <p:nvSpPr>
          <p:cNvPr id="20" name="TextBox 20"/>
          <p:cNvSpPr txBox="1"/>
          <p:nvPr/>
        </p:nvSpPr>
        <p:spPr>
          <a:xfrm>
            <a:off x="6607430" y="7434884"/>
            <a:ext cx="7527777" cy="1294848"/>
          </a:xfrm>
          <a:prstGeom prst="rect">
            <a:avLst/>
          </a:prstGeom>
        </p:spPr>
        <p:txBody>
          <a:bodyPr lIns="0" tIns="0" rIns="0" bIns="0" rtlCol="0" anchor="t">
            <a:spAutoFit/>
          </a:bodyPr>
          <a:lstStyle/>
          <a:p>
            <a:pPr>
              <a:lnSpc>
                <a:spcPts val="3485"/>
              </a:lnSpc>
            </a:pPr>
            <a:r>
              <a:rPr lang="en-US" sz="2525" spc="247">
                <a:solidFill>
                  <a:srgbClr val="231F20"/>
                </a:solidFill>
                <a:latin typeface="DM Sans"/>
              </a:rPr>
              <a:t>MACHINE LEARNING ALGORITHMS FOR FRAUD DETECTION</a:t>
            </a:r>
            <a:endParaRPr lang="en-US" sz="2525" spc="247">
              <a:solidFill>
                <a:srgbClr val="231F20"/>
              </a:solidFill>
              <a:latin typeface="DM Sans"/>
            </a:endParaRPr>
          </a:p>
          <a:p>
            <a:pPr marL="0" lvl="0" indent="0" algn="l">
              <a:lnSpc>
                <a:spcPts val="3485"/>
              </a:lnSpc>
              <a:spcBef>
                <a:spcPct val="0"/>
              </a:spcBef>
            </a:pPr>
          </a:p>
        </p:txBody>
      </p:sp>
      <p:sp>
        <p:nvSpPr>
          <p:cNvPr id="21" name="TextBox 21"/>
          <p:cNvSpPr txBox="1"/>
          <p:nvPr/>
        </p:nvSpPr>
        <p:spPr>
          <a:xfrm>
            <a:off x="6607430" y="8279265"/>
            <a:ext cx="6613524" cy="856698"/>
          </a:xfrm>
          <a:prstGeom prst="rect">
            <a:avLst/>
          </a:prstGeom>
        </p:spPr>
        <p:txBody>
          <a:bodyPr lIns="0" tIns="0" rIns="0" bIns="0" rtlCol="0" anchor="t">
            <a:spAutoFit/>
          </a:bodyPr>
          <a:lstStyle/>
          <a:p>
            <a:pPr>
              <a:lnSpc>
                <a:spcPts val="3485"/>
              </a:lnSpc>
            </a:pPr>
            <a:r>
              <a:rPr lang="en-US" sz="2525" spc="247">
                <a:solidFill>
                  <a:srgbClr val="231F20"/>
                </a:solidFill>
                <a:latin typeface="DM Sans"/>
              </a:rPr>
              <a:t>FUTURE TRENDS AND INNOVATIONS</a:t>
            </a:r>
            <a:endParaRPr lang="en-US" sz="2525" spc="247">
              <a:solidFill>
                <a:srgbClr val="231F20"/>
              </a:solidFill>
              <a:latin typeface="DM Sans"/>
            </a:endParaRPr>
          </a:p>
          <a:p>
            <a:pPr marL="0" lvl="0" indent="0" algn="l">
              <a:lnSpc>
                <a:spcPts val="3485"/>
              </a:lnSpc>
              <a:spcBef>
                <a:spcPct val="0"/>
              </a:spcBef>
            </a:pPr>
          </a:p>
        </p:txBody>
      </p:sp>
      <p:sp>
        <p:nvSpPr>
          <p:cNvPr id="22" name="TextBox 22"/>
          <p:cNvSpPr txBox="1"/>
          <p:nvPr/>
        </p:nvSpPr>
        <p:spPr>
          <a:xfrm>
            <a:off x="5250954" y="8717139"/>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Italics"/>
              </a:rPr>
              <a:t>08</a:t>
            </a:r>
            <a:endParaRPr lang="en-US" sz="4270">
              <a:solidFill>
                <a:srgbClr val="363636"/>
              </a:solidFill>
              <a:latin typeface="Oswald Bold Italics"/>
            </a:endParaRPr>
          </a:p>
        </p:txBody>
      </p:sp>
      <p:sp>
        <p:nvSpPr>
          <p:cNvPr id="23" name="TextBox 23"/>
          <p:cNvSpPr txBox="1"/>
          <p:nvPr/>
        </p:nvSpPr>
        <p:spPr>
          <a:xfrm>
            <a:off x="6607430" y="8810901"/>
            <a:ext cx="6613524" cy="856698"/>
          </a:xfrm>
          <a:prstGeom prst="rect">
            <a:avLst/>
          </a:prstGeom>
        </p:spPr>
        <p:txBody>
          <a:bodyPr lIns="0" tIns="0" rIns="0" bIns="0" rtlCol="0" anchor="t">
            <a:spAutoFit/>
          </a:bodyPr>
          <a:lstStyle/>
          <a:p>
            <a:pPr>
              <a:lnSpc>
                <a:spcPts val="3485"/>
              </a:lnSpc>
            </a:pPr>
            <a:r>
              <a:rPr lang="en-US" sz="2525" spc="247">
                <a:solidFill>
                  <a:srgbClr val="231F20"/>
                </a:solidFill>
                <a:latin typeface="DM Sans"/>
              </a:rPr>
              <a:t>CONCLUSION</a:t>
            </a:r>
            <a:endParaRPr lang="en-US" sz="2525" spc="247">
              <a:solidFill>
                <a:srgbClr val="231F20"/>
              </a:solidFill>
              <a:latin typeface="DM Sans"/>
            </a:endParaRPr>
          </a:p>
          <a:p>
            <a:pPr marL="0" lvl="0" indent="0" algn="l">
              <a:lnSpc>
                <a:spcPts val="3485"/>
              </a:lnSpc>
              <a:spcBef>
                <a:spcPct val="0"/>
              </a:spcBef>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rot="0">
            <a:off x="0" y="0"/>
            <a:ext cx="18288000" cy="3086100"/>
            <a:chOff x="0" y="0"/>
            <a:chExt cx="4816593" cy="812800"/>
          </a:xfrm>
        </p:grpSpPr>
        <p:sp>
          <p:nvSpPr>
            <p:cNvPr id="3" name="Freeform 3"/>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4" name="TextBox 4"/>
            <p:cNvSpPr txBox="1"/>
            <p:nvPr/>
          </p:nvSpPr>
          <p:spPr>
            <a:xfrm>
              <a:off x="0" y="-19050"/>
              <a:ext cx="4816593" cy="831850"/>
            </a:xfrm>
            <a:prstGeom prst="rect">
              <a:avLst/>
            </a:prstGeom>
          </p:spPr>
          <p:txBody>
            <a:bodyPr lIns="50800" tIns="50800" rIns="50800" bIns="50800" rtlCol="0" anchor="ctr"/>
            <a:lstStyle/>
            <a:p>
              <a:pPr algn="ctr">
                <a:lnSpc>
                  <a:spcPts val="2860"/>
                </a:lnSpc>
              </a:pPr>
            </a:p>
          </p:txBody>
        </p:sp>
      </p:grpSp>
      <p:sp>
        <p:nvSpPr>
          <p:cNvPr id="5" name="Freeform 5"/>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Freeform 7"/>
          <p:cNvSpPr/>
          <p:nvPr/>
        </p:nvSpPr>
        <p:spPr>
          <a:xfrm>
            <a:off x="8783454" y="3702596"/>
            <a:ext cx="9335135" cy="5814212"/>
          </a:xfrm>
          <a:custGeom>
            <a:avLst/>
            <a:gdLst/>
            <a:ahLst/>
            <a:cxnLst/>
            <a:rect l="l" t="t" r="r" b="b"/>
            <a:pathLst>
              <a:path w="9335135" h="5814212">
                <a:moveTo>
                  <a:pt x="0" y="0"/>
                </a:moveTo>
                <a:lnTo>
                  <a:pt x="9335135" y="0"/>
                </a:lnTo>
                <a:lnTo>
                  <a:pt x="9335135" y="5814212"/>
                </a:lnTo>
                <a:lnTo>
                  <a:pt x="0" y="5814212"/>
                </a:lnTo>
                <a:lnTo>
                  <a:pt x="0" y="0"/>
                </a:lnTo>
                <a:close/>
              </a:path>
            </a:pathLst>
          </a:custGeom>
          <a:blipFill>
            <a:blip r:embed="rId3"/>
            <a:stretch>
              <a:fillRect r="-6400"/>
            </a:stretch>
          </a:blipFill>
        </p:spPr>
      </p:sp>
      <p:sp>
        <p:nvSpPr>
          <p:cNvPr id="8" name="TextBox 8"/>
          <p:cNvSpPr txBox="1"/>
          <p:nvPr/>
        </p:nvSpPr>
        <p:spPr>
          <a:xfrm>
            <a:off x="6299012" y="876300"/>
            <a:ext cx="6884930" cy="1368417"/>
          </a:xfrm>
          <a:prstGeom prst="rect">
            <a:avLst/>
          </a:prstGeom>
        </p:spPr>
        <p:txBody>
          <a:bodyPr lIns="0" tIns="0" rIns="0" bIns="0" rtlCol="0" anchor="t">
            <a:spAutoFit/>
          </a:bodyPr>
          <a:lstStyle/>
          <a:p>
            <a:pPr algn="ctr">
              <a:lnSpc>
                <a:spcPts val="11200"/>
              </a:lnSpc>
            </a:pPr>
            <a:r>
              <a:rPr lang="en-US" sz="8000">
                <a:solidFill>
                  <a:srgbClr val="FFFBFB"/>
                </a:solidFill>
                <a:latin typeface="Canva Sans Bold" panose="020B0803030501040103"/>
              </a:rPr>
              <a:t>Introduction</a:t>
            </a:r>
            <a:endParaRPr lang="en-US" sz="8000">
              <a:solidFill>
                <a:srgbClr val="FFFBFB"/>
              </a:solidFill>
              <a:latin typeface="Canva Sans Bold" panose="020B0803030501040103"/>
            </a:endParaRPr>
          </a:p>
        </p:txBody>
      </p:sp>
      <p:sp>
        <p:nvSpPr>
          <p:cNvPr id="9" name="TextBox 9"/>
          <p:cNvSpPr txBox="1"/>
          <p:nvPr/>
        </p:nvSpPr>
        <p:spPr>
          <a:xfrm>
            <a:off x="233795" y="3777341"/>
            <a:ext cx="8208818" cy="5598046"/>
          </a:xfrm>
          <a:prstGeom prst="rect">
            <a:avLst/>
          </a:prstGeom>
        </p:spPr>
        <p:txBody>
          <a:bodyPr lIns="0" tIns="0" rIns="0" bIns="0" rtlCol="0" anchor="t">
            <a:spAutoFit/>
          </a:bodyPr>
          <a:lstStyle/>
          <a:p>
            <a:pPr algn="ctr">
              <a:lnSpc>
                <a:spcPts val="4500"/>
              </a:lnSpc>
            </a:pPr>
            <a:r>
              <a:rPr lang="en-US" sz="3215">
                <a:solidFill>
                  <a:srgbClr val="000000"/>
                </a:solidFill>
                <a:latin typeface="Canva Sans" panose="020B0503030501040103"/>
              </a:rPr>
              <a:t>Financial fraud under IoT environment refers to the unauthorized use of mobile transaction using mobile platform through identity theft or credit card stealing to obtain money fraudulently.For understanding the real world </a:t>
            </a:r>
            <a:endParaRPr lang="en-US" sz="3215">
              <a:solidFill>
                <a:srgbClr val="000000"/>
              </a:solidFill>
              <a:latin typeface="Canva Sans" panose="020B0503030501040103"/>
            </a:endParaRPr>
          </a:p>
          <a:p>
            <a:pPr algn="ctr">
              <a:lnSpc>
                <a:spcPts val="4500"/>
              </a:lnSpc>
            </a:pPr>
            <a:r>
              <a:rPr lang="en-US" sz="3215">
                <a:solidFill>
                  <a:srgbClr val="000000"/>
                </a:solidFill>
                <a:latin typeface="Canva Sans" panose="020B0503030501040103"/>
              </a:rPr>
              <a:t>scenario a highly accurate process of financial fraud detection under IoT environment is needed since financial fraud causes financial loss.</a:t>
            </a:r>
            <a:endParaRPr lang="en-US" sz="3215">
              <a:solidFill>
                <a:srgbClr val="000000"/>
              </a:solidFill>
              <a:latin typeface="Canva Sans" panose="020B05030305010401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rot="0">
            <a:off x="0" y="0"/>
            <a:ext cx="18288000" cy="3086100"/>
            <a:chOff x="0" y="0"/>
            <a:chExt cx="4816593" cy="812800"/>
          </a:xfrm>
        </p:grpSpPr>
        <p:sp>
          <p:nvSpPr>
            <p:cNvPr id="3" name="Freeform 3"/>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4" name="TextBox 4"/>
            <p:cNvSpPr txBox="1"/>
            <p:nvPr/>
          </p:nvSpPr>
          <p:spPr>
            <a:xfrm>
              <a:off x="0" y="-19050"/>
              <a:ext cx="4816593" cy="831850"/>
            </a:xfrm>
            <a:prstGeom prst="rect">
              <a:avLst/>
            </a:prstGeom>
          </p:spPr>
          <p:txBody>
            <a:bodyPr lIns="50800" tIns="50800" rIns="50800" bIns="50800" rtlCol="0" anchor="ctr"/>
            <a:lstStyle/>
            <a:p>
              <a:pPr algn="ctr">
                <a:lnSpc>
                  <a:spcPts val="2860"/>
                </a:lnSpc>
              </a:pPr>
            </a:p>
          </p:txBody>
        </p:sp>
      </p:grpSp>
      <p:sp>
        <p:nvSpPr>
          <p:cNvPr id="5" name="Freeform 5"/>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a:off x="-2689948" y="-3799091"/>
            <a:ext cx="6709932" cy="6885191"/>
          </a:xfrm>
          <a:custGeom>
            <a:avLst/>
            <a:gdLst/>
            <a:ahLst/>
            <a:cxnLst/>
            <a:rect l="l" t="t" r="r" b="b"/>
            <a:pathLst>
              <a:path w="6709932" h="6885191">
                <a:moveTo>
                  <a:pt x="0" y="0"/>
                </a:moveTo>
                <a:lnTo>
                  <a:pt x="6709932" y="0"/>
                </a:lnTo>
                <a:lnTo>
                  <a:pt x="6709932" y="6885191"/>
                </a:lnTo>
                <a:lnTo>
                  <a:pt x="0" y="688519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Freeform 7"/>
          <p:cNvSpPr/>
          <p:nvPr/>
        </p:nvSpPr>
        <p:spPr>
          <a:xfrm>
            <a:off x="9144000" y="4500447"/>
            <a:ext cx="8929803" cy="4977502"/>
          </a:xfrm>
          <a:custGeom>
            <a:avLst/>
            <a:gdLst/>
            <a:ahLst/>
            <a:cxnLst/>
            <a:rect l="l" t="t" r="r" b="b"/>
            <a:pathLst>
              <a:path w="8929803" h="4977502">
                <a:moveTo>
                  <a:pt x="0" y="0"/>
                </a:moveTo>
                <a:lnTo>
                  <a:pt x="8929803" y="0"/>
                </a:lnTo>
                <a:lnTo>
                  <a:pt x="8929803" y="4977501"/>
                </a:lnTo>
                <a:lnTo>
                  <a:pt x="0" y="4977501"/>
                </a:lnTo>
                <a:lnTo>
                  <a:pt x="0" y="0"/>
                </a:lnTo>
                <a:close/>
              </a:path>
            </a:pathLst>
          </a:custGeom>
          <a:blipFill>
            <a:blip r:embed="rId3"/>
            <a:stretch>
              <a:fillRect l="-2131" r="-1640"/>
            </a:stretch>
          </a:blipFill>
        </p:spPr>
      </p:sp>
      <p:sp>
        <p:nvSpPr>
          <p:cNvPr id="8" name="TextBox 8"/>
          <p:cNvSpPr txBox="1"/>
          <p:nvPr/>
        </p:nvSpPr>
        <p:spPr>
          <a:xfrm>
            <a:off x="4322607" y="351155"/>
            <a:ext cx="8240013" cy="2734945"/>
          </a:xfrm>
          <a:prstGeom prst="rect">
            <a:avLst/>
          </a:prstGeom>
        </p:spPr>
        <p:txBody>
          <a:bodyPr lIns="0" tIns="0" rIns="0" bIns="0" rtlCol="0" anchor="t">
            <a:spAutoFit/>
          </a:bodyPr>
          <a:lstStyle/>
          <a:p>
            <a:pPr algn="ctr">
              <a:lnSpc>
                <a:spcPts val="7280"/>
              </a:lnSpc>
            </a:pPr>
            <a:r>
              <a:rPr lang="en-US" sz="5200">
                <a:solidFill>
                  <a:srgbClr val="FFFBFB"/>
                </a:solidFill>
                <a:latin typeface="Canva Sans Bold" panose="020B0803030501040103"/>
              </a:rPr>
              <a:t>Understanding IoT in Financial Transactions</a:t>
            </a:r>
            <a:endParaRPr lang="en-US" sz="5200">
              <a:solidFill>
                <a:srgbClr val="FFFBFB"/>
              </a:solidFill>
              <a:latin typeface="Canva Sans Bold" panose="020B0803030501040103"/>
            </a:endParaRPr>
          </a:p>
          <a:p>
            <a:pPr algn="ctr">
              <a:lnSpc>
                <a:spcPts val="7280"/>
              </a:lnSpc>
            </a:pPr>
          </a:p>
        </p:txBody>
      </p:sp>
      <p:sp>
        <p:nvSpPr>
          <p:cNvPr id="9" name="TextBox 9"/>
          <p:cNvSpPr txBox="1"/>
          <p:nvPr/>
        </p:nvSpPr>
        <p:spPr>
          <a:xfrm>
            <a:off x="0" y="3452697"/>
            <a:ext cx="8224415" cy="1047750"/>
          </a:xfrm>
          <a:prstGeom prst="rect">
            <a:avLst/>
          </a:prstGeom>
        </p:spPr>
        <p:txBody>
          <a:bodyPr lIns="0" tIns="0" rIns="0" bIns="0" rtlCol="0" anchor="t">
            <a:spAutoFit/>
          </a:bodyPr>
          <a:lstStyle/>
          <a:p>
            <a:pPr marL="647700" lvl="1" indent="-323850" algn="ctr">
              <a:lnSpc>
                <a:spcPts val="4200"/>
              </a:lnSpc>
              <a:buFont typeface="Arial" panose="020B0604020202020204"/>
              <a:buChar char="•"/>
            </a:pPr>
            <a:r>
              <a:rPr lang="en-US" sz="3000">
                <a:solidFill>
                  <a:srgbClr val="000000"/>
                </a:solidFill>
                <a:latin typeface="Canva Sans Bold" panose="020B0803030501040103"/>
              </a:rPr>
              <a:t> IoT can gather real-time data on clients' assets. </a:t>
            </a:r>
            <a:endParaRPr lang="en-US" sz="3000">
              <a:solidFill>
                <a:srgbClr val="000000"/>
              </a:solidFill>
              <a:latin typeface="Canva Sans Bold" panose="020B0803030501040103"/>
            </a:endParaRPr>
          </a:p>
        </p:txBody>
      </p:sp>
      <p:sp>
        <p:nvSpPr>
          <p:cNvPr id="10" name="TextBox 10"/>
          <p:cNvSpPr txBox="1"/>
          <p:nvPr/>
        </p:nvSpPr>
        <p:spPr>
          <a:xfrm>
            <a:off x="0" y="4862397"/>
            <a:ext cx="7828659" cy="1978621"/>
          </a:xfrm>
          <a:prstGeom prst="rect">
            <a:avLst/>
          </a:prstGeom>
        </p:spPr>
        <p:txBody>
          <a:bodyPr lIns="0" tIns="0" rIns="0" bIns="0" rtlCol="0" anchor="t">
            <a:spAutoFit/>
          </a:bodyPr>
          <a:lstStyle/>
          <a:p>
            <a:pPr marL="605155" lvl="1" indent="-302260" algn="ctr">
              <a:lnSpc>
                <a:spcPts val="3920"/>
              </a:lnSpc>
              <a:buFont typeface="Arial" panose="020B0604020202020204"/>
              <a:buChar char="•"/>
            </a:pPr>
            <a:r>
              <a:rPr lang="en-US" sz="2800">
                <a:solidFill>
                  <a:srgbClr val="000000"/>
                </a:solidFill>
                <a:latin typeface="Canva Sans Bold" panose="020B0803030501040103"/>
              </a:rPr>
              <a:t> IoT can track customer behaviour and transaction in real-time and also support </a:t>
            </a:r>
            <a:endParaRPr lang="en-US" sz="2800">
              <a:solidFill>
                <a:srgbClr val="000000"/>
              </a:solidFill>
              <a:latin typeface="Canva Sans Bold" panose="020B0803030501040103"/>
            </a:endParaRPr>
          </a:p>
          <a:p>
            <a:pPr algn="ctr">
              <a:lnSpc>
                <a:spcPts val="3920"/>
              </a:lnSpc>
            </a:pPr>
            <a:r>
              <a:rPr lang="en-US" sz="2800">
                <a:solidFill>
                  <a:srgbClr val="000000"/>
                </a:solidFill>
                <a:latin typeface="Canva Sans Bold" panose="020B0803030501040103"/>
              </a:rPr>
              <a:t>      financial institution verify user’s identities.</a:t>
            </a:r>
            <a:endParaRPr lang="en-US" sz="2800">
              <a:solidFill>
                <a:srgbClr val="000000"/>
              </a:solidFill>
              <a:latin typeface="Canva Sans Bold" panose="020B0803030501040103"/>
            </a:endParaRPr>
          </a:p>
        </p:txBody>
      </p:sp>
      <p:sp>
        <p:nvSpPr>
          <p:cNvPr id="11" name="TextBox 11"/>
          <p:cNvSpPr txBox="1"/>
          <p:nvPr/>
        </p:nvSpPr>
        <p:spPr>
          <a:xfrm>
            <a:off x="-112363" y="7202968"/>
            <a:ext cx="8869940" cy="1047750"/>
          </a:xfrm>
          <a:prstGeom prst="rect">
            <a:avLst/>
          </a:prstGeom>
        </p:spPr>
        <p:txBody>
          <a:bodyPr lIns="0" tIns="0" rIns="0" bIns="0" rtlCol="0" anchor="t">
            <a:spAutoFit/>
          </a:bodyPr>
          <a:lstStyle/>
          <a:p>
            <a:pPr marL="647700" lvl="1" indent="-323850" algn="ctr">
              <a:lnSpc>
                <a:spcPts val="4200"/>
              </a:lnSpc>
              <a:buFont typeface="Arial" panose="020B0604020202020204"/>
              <a:buChar char="•"/>
            </a:pPr>
            <a:r>
              <a:rPr lang="en-US" sz="3000">
                <a:solidFill>
                  <a:srgbClr val="000000"/>
                </a:solidFill>
                <a:latin typeface="Canva Sans Bold" panose="020B0803030501040103"/>
              </a:rPr>
              <a:t>Scaling up finance strategies and allocating funds more effictively.</a:t>
            </a:r>
            <a:endParaRPr lang="en-US" sz="3000">
              <a:solidFill>
                <a:srgbClr val="000000"/>
              </a:solidFill>
              <a:latin typeface="Canva Sans Bold" panose="020B0803030501040103"/>
            </a:endParaRPr>
          </a:p>
        </p:txBody>
      </p:sp>
      <p:sp>
        <p:nvSpPr>
          <p:cNvPr id="12" name="TextBox 12"/>
          <p:cNvSpPr txBox="1"/>
          <p:nvPr/>
        </p:nvSpPr>
        <p:spPr>
          <a:xfrm>
            <a:off x="0" y="8705850"/>
            <a:ext cx="8442614" cy="1047750"/>
          </a:xfrm>
          <a:prstGeom prst="rect">
            <a:avLst/>
          </a:prstGeom>
        </p:spPr>
        <p:txBody>
          <a:bodyPr lIns="0" tIns="0" rIns="0" bIns="0" rtlCol="0" anchor="t">
            <a:spAutoFit/>
          </a:bodyPr>
          <a:lstStyle/>
          <a:p>
            <a:pPr marL="647700" lvl="1" indent="-323850" algn="ctr">
              <a:lnSpc>
                <a:spcPts val="4200"/>
              </a:lnSpc>
              <a:buFont typeface="Arial" panose="020B0604020202020204"/>
              <a:buChar char="•"/>
            </a:pPr>
            <a:r>
              <a:rPr lang="en-US" sz="3000">
                <a:solidFill>
                  <a:srgbClr val="000000"/>
                </a:solidFill>
                <a:latin typeface="Canva Sans Bold" panose="020B0803030501040103"/>
              </a:rPr>
              <a:t>Sending alerts to sales and finance teams when they deal with high risk customers.</a:t>
            </a:r>
            <a:endParaRPr lang="en-US" sz="3000">
              <a:solidFill>
                <a:srgbClr val="000000"/>
              </a:solidFill>
              <a:latin typeface="Canva Sans Bold" panose="020B08030305010401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rot="0">
            <a:off x="0" y="0"/>
            <a:ext cx="18288000" cy="3086100"/>
            <a:chOff x="0" y="0"/>
            <a:chExt cx="4816593" cy="812800"/>
          </a:xfrm>
        </p:grpSpPr>
        <p:sp>
          <p:nvSpPr>
            <p:cNvPr id="3" name="Freeform 3"/>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4" name="TextBox 4"/>
            <p:cNvSpPr txBox="1"/>
            <p:nvPr/>
          </p:nvSpPr>
          <p:spPr>
            <a:xfrm>
              <a:off x="0" y="-19050"/>
              <a:ext cx="4816593" cy="831850"/>
            </a:xfrm>
            <a:prstGeom prst="rect">
              <a:avLst/>
            </a:prstGeom>
          </p:spPr>
          <p:txBody>
            <a:bodyPr lIns="50800" tIns="50800" rIns="50800" bIns="50800" rtlCol="0" anchor="ctr"/>
            <a:lstStyle/>
            <a:p>
              <a:pPr algn="ctr">
                <a:lnSpc>
                  <a:spcPts val="2860"/>
                </a:lnSpc>
              </a:pPr>
            </a:p>
          </p:txBody>
        </p:sp>
      </p:grpSp>
      <p:sp>
        <p:nvSpPr>
          <p:cNvPr id="5" name="Freeform 5"/>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a:off x="-2689948" y="-3799091"/>
            <a:ext cx="6709932" cy="6885191"/>
          </a:xfrm>
          <a:custGeom>
            <a:avLst/>
            <a:gdLst/>
            <a:ahLst/>
            <a:cxnLst/>
            <a:rect l="l" t="t" r="r" b="b"/>
            <a:pathLst>
              <a:path w="6709932" h="6885191">
                <a:moveTo>
                  <a:pt x="0" y="0"/>
                </a:moveTo>
                <a:lnTo>
                  <a:pt x="6709932" y="0"/>
                </a:lnTo>
                <a:lnTo>
                  <a:pt x="6709932" y="6885191"/>
                </a:lnTo>
                <a:lnTo>
                  <a:pt x="0" y="688519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Freeform 7"/>
          <p:cNvSpPr/>
          <p:nvPr/>
        </p:nvSpPr>
        <p:spPr>
          <a:xfrm>
            <a:off x="8674773" y="3446857"/>
            <a:ext cx="9552497" cy="4609303"/>
          </a:xfrm>
          <a:custGeom>
            <a:avLst/>
            <a:gdLst/>
            <a:ahLst/>
            <a:cxnLst/>
            <a:rect l="l" t="t" r="r" b="b"/>
            <a:pathLst>
              <a:path w="9552497" h="4609303">
                <a:moveTo>
                  <a:pt x="0" y="0"/>
                </a:moveTo>
                <a:lnTo>
                  <a:pt x="9552497" y="0"/>
                </a:lnTo>
                <a:lnTo>
                  <a:pt x="9552497" y="4609303"/>
                </a:lnTo>
                <a:lnTo>
                  <a:pt x="0" y="4609303"/>
                </a:lnTo>
                <a:lnTo>
                  <a:pt x="0" y="0"/>
                </a:lnTo>
                <a:close/>
              </a:path>
            </a:pathLst>
          </a:custGeom>
          <a:blipFill>
            <a:blip r:embed="rId3"/>
            <a:stretch>
              <a:fillRect l="-259" t="-8906" b="-2289"/>
            </a:stretch>
          </a:blipFill>
        </p:spPr>
      </p:sp>
      <p:sp>
        <p:nvSpPr>
          <p:cNvPr id="8" name="TextBox 8"/>
          <p:cNvSpPr txBox="1"/>
          <p:nvPr/>
        </p:nvSpPr>
        <p:spPr>
          <a:xfrm>
            <a:off x="6619875" y="876300"/>
            <a:ext cx="4759960" cy="1435735"/>
          </a:xfrm>
          <a:prstGeom prst="rect">
            <a:avLst/>
          </a:prstGeom>
        </p:spPr>
        <p:txBody>
          <a:bodyPr wrap="square" lIns="0" tIns="0" rIns="0" bIns="0" rtlCol="0" anchor="t">
            <a:spAutoFit/>
          </a:bodyPr>
          <a:lstStyle/>
          <a:p>
            <a:pPr algn="ctr">
              <a:lnSpc>
                <a:spcPts val="11200"/>
              </a:lnSpc>
            </a:pPr>
            <a:r>
              <a:rPr lang="en-US" sz="8000">
                <a:solidFill>
                  <a:srgbClr val="FFFBFB"/>
                </a:solidFill>
                <a:latin typeface="Canva Sans Bold" panose="020B0803030501040103"/>
              </a:rPr>
              <a:t>Strategy</a:t>
            </a:r>
            <a:endParaRPr lang="en-US" sz="8000">
              <a:solidFill>
                <a:srgbClr val="FFFBFB"/>
              </a:solidFill>
              <a:latin typeface="Canva Sans Bold" panose="020B0803030501040103"/>
            </a:endParaRPr>
          </a:p>
        </p:txBody>
      </p:sp>
      <p:sp>
        <p:nvSpPr>
          <p:cNvPr id="9" name="TextBox 9"/>
          <p:cNvSpPr txBox="1"/>
          <p:nvPr/>
        </p:nvSpPr>
        <p:spPr>
          <a:xfrm>
            <a:off x="0" y="3296833"/>
            <a:ext cx="7703041" cy="1047750"/>
          </a:xfrm>
          <a:prstGeom prst="rect">
            <a:avLst/>
          </a:prstGeom>
        </p:spPr>
        <p:txBody>
          <a:bodyPr lIns="0" tIns="0" rIns="0" bIns="0" rtlCol="0" anchor="t">
            <a:spAutoFit/>
          </a:bodyPr>
          <a:lstStyle/>
          <a:p>
            <a:pPr marL="647700" lvl="1" indent="-323850" algn="ctr">
              <a:lnSpc>
                <a:spcPts val="4200"/>
              </a:lnSpc>
              <a:buFont typeface="Arial" panose="020B0604020202020204"/>
              <a:buChar char="•"/>
            </a:pPr>
            <a:r>
              <a:rPr lang="en-US" sz="3000">
                <a:solidFill>
                  <a:srgbClr val="000000"/>
                </a:solidFill>
                <a:latin typeface="Canva Sans Bold" panose="020B0803030501040103"/>
              </a:rPr>
              <a:t>Use IoT data and advanced analytics to identify fraudulent patterns.</a:t>
            </a:r>
            <a:endParaRPr lang="en-US" sz="3000">
              <a:solidFill>
                <a:srgbClr val="000000"/>
              </a:solidFill>
              <a:latin typeface="Canva Sans Bold" panose="020B0803030501040103"/>
            </a:endParaRPr>
          </a:p>
        </p:txBody>
      </p:sp>
      <p:sp>
        <p:nvSpPr>
          <p:cNvPr id="10" name="TextBox 10"/>
          <p:cNvSpPr txBox="1"/>
          <p:nvPr/>
        </p:nvSpPr>
        <p:spPr>
          <a:xfrm>
            <a:off x="38186" y="4877983"/>
            <a:ext cx="9105814" cy="1047750"/>
          </a:xfrm>
          <a:prstGeom prst="rect">
            <a:avLst/>
          </a:prstGeom>
        </p:spPr>
        <p:txBody>
          <a:bodyPr lIns="0" tIns="0" rIns="0" bIns="0" rtlCol="0" anchor="t">
            <a:spAutoFit/>
          </a:bodyPr>
          <a:lstStyle/>
          <a:p>
            <a:pPr marL="647700" lvl="1" indent="-323850" algn="ctr">
              <a:lnSpc>
                <a:spcPts val="4200"/>
              </a:lnSpc>
              <a:buFont typeface="Arial" panose="020B0604020202020204"/>
              <a:buChar char="•"/>
            </a:pPr>
            <a:r>
              <a:rPr lang="en-US" sz="3000">
                <a:solidFill>
                  <a:srgbClr val="000000"/>
                </a:solidFill>
                <a:latin typeface="Canva Sans" panose="020B0503030501040103"/>
              </a:rPr>
              <a:t> </a:t>
            </a:r>
            <a:r>
              <a:rPr lang="en-US" sz="3000">
                <a:solidFill>
                  <a:srgbClr val="000000"/>
                </a:solidFill>
                <a:latin typeface="Canva Sans Bold" panose="020B0803030501040103"/>
              </a:rPr>
              <a:t>Continuously monitor transactions and activities to catch fraud as it happens.</a:t>
            </a:r>
            <a:endParaRPr lang="en-US" sz="3000">
              <a:solidFill>
                <a:srgbClr val="000000"/>
              </a:solidFill>
              <a:latin typeface="Canva Sans Bold" panose="020B0803030501040103"/>
            </a:endParaRPr>
          </a:p>
        </p:txBody>
      </p:sp>
      <p:sp>
        <p:nvSpPr>
          <p:cNvPr id="11" name="TextBox 11"/>
          <p:cNvSpPr txBox="1"/>
          <p:nvPr/>
        </p:nvSpPr>
        <p:spPr>
          <a:xfrm>
            <a:off x="0" y="6459133"/>
            <a:ext cx="7183495" cy="1047750"/>
          </a:xfrm>
          <a:prstGeom prst="rect">
            <a:avLst/>
          </a:prstGeom>
        </p:spPr>
        <p:txBody>
          <a:bodyPr lIns="0" tIns="0" rIns="0" bIns="0" rtlCol="0" anchor="t">
            <a:spAutoFit/>
          </a:bodyPr>
          <a:lstStyle/>
          <a:p>
            <a:pPr marL="647700" lvl="1" indent="-323850" algn="ctr">
              <a:lnSpc>
                <a:spcPts val="4200"/>
              </a:lnSpc>
              <a:buFont typeface="Arial" panose="020B0604020202020204"/>
              <a:buChar char="•"/>
            </a:pPr>
            <a:r>
              <a:rPr lang="en-US" sz="3000">
                <a:solidFill>
                  <a:srgbClr val="000000"/>
                </a:solidFill>
                <a:latin typeface="Canva Sans Bold" panose="020B0803030501040103"/>
              </a:rPr>
              <a:t> Educate users about fraud risks and how to protect their accounts.</a:t>
            </a:r>
            <a:endParaRPr lang="en-US" sz="3000">
              <a:solidFill>
                <a:srgbClr val="000000"/>
              </a:solidFill>
              <a:latin typeface="Canva Sans Bold" panose="020B0803030501040103"/>
            </a:endParaRPr>
          </a:p>
        </p:txBody>
      </p:sp>
      <p:sp>
        <p:nvSpPr>
          <p:cNvPr id="12" name="TextBox 12"/>
          <p:cNvSpPr txBox="1"/>
          <p:nvPr/>
        </p:nvSpPr>
        <p:spPr>
          <a:xfrm>
            <a:off x="-60730" y="7716433"/>
            <a:ext cx="8735503" cy="1047750"/>
          </a:xfrm>
          <a:prstGeom prst="rect">
            <a:avLst/>
          </a:prstGeom>
        </p:spPr>
        <p:txBody>
          <a:bodyPr lIns="0" tIns="0" rIns="0" bIns="0" rtlCol="0" anchor="t">
            <a:spAutoFit/>
          </a:bodyPr>
          <a:lstStyle/>
          <a:p>
            <a:pPr marL="647700" lvl="1" indent="-323850" algn="ctr">
              <a:lnSpc>
                <a:spcPts val="4200"/>
              </a:lnSpc>
              <a:buFont typeface="Arial" panose="020B0604020202020204"/>
              <a:buChar char="•"/>
            </a:pPr>
            <a:r>
              <a:rPr lang="en-US" sz="3000">
                <a:solidFill>
                  <a:srgbClr val="000000"/>
                </a:solidFill>
                <a:latin typeface="Canva Sans Bold" panose="020B0803030501040103"/>
              </a:rPr>
              <a:t>Regularly update machine learning models to adapt to evolving fraud techniques.</a:t>
            </a:r>
            <a:endParaRPr lang="en-US" sz="3000">
              <a:solidFill>
                <a:srgbClr val="000000"/>
              </a:solidFill>
              <a:latin typeface="Canva Sans Bold" panose="020B0803030501040103"/>
            </a:endParaRPr>
          </a:p>
        </p:txBody>
      </p:sp>
      <p:sp>
        <p:nvSpPr>
          <p:cNvPr id="13" name="TextBox 13"/>
          <p:cNvSpPr txBox="1"/>
          <p:nvPr/>
        </p:nvSpPr>
        <p:spPr>
          <a:xfrm>
            <a:off x="0" y="9201150"/>
            <a:ext cx="9144000" cy="3181350"/>
          </a:xfrm>
          <a:prstGeom prst="rect">
            <a:avLst/>
          </a:prstGeom>
        </p:spPr>
        <p:txBody>
          <a:bodyPr lIns="0" tIns="0" rIns="0" bIns="0" rtlCol="0" anchor="t">
            <a:spAutoFit/>
          </a:bodyPr>
          <a:lstStyle/>
          <a:p>
            <a:pPr marL="647700" lvl="1" indent="-323850" algn="ctr">
              <a:lnSpc>
                <a:spcPts val="4200"/>
              </a:lnSpc>
              <a:buFont typeface="Arial" panose="020B0604020202020204"/>
              <a:buChar char="•"/>
            </a:pPr>
            <a:r>
              <a:rPr lang="en-US" sz="3000">
                <a:solidFill>
                  <a:srgbClr val="000000"/>
                </a:solidFill>
                <a:latin typeface="Canva Sans Bold" panose="020B0803030501040103"/>
              </a:rPr>
              <a:t>Investigate fraud incidents and continuously improve the detection system.</a:t>
            </a:r>
            <a:endParaRPr lang="en-US" sz="3000">
              <a:solidFill>
                <a:srgbClr val="000000"/>
              </a:solidFill>
              <a:latin typeface="Canva Sans Bold" panose="020B0803030501040103"/>
            </a:endParaRPr>
          </a:p>
          <a:p>
            <a:pPr marL="647700" lvl="1" indent="-323850" algn="ctr">
              <a:lnSpc>
                <a:spcPts val="4200"/>
              </a:lnSpc>
              <a:buFont typeface="Arial" panose="020B0604020202020204"/>
              <a:buChar char="•"/>
            </a:pPr>
          </a:p>
          <a:p>
            <a:pPr marL="647700" lvl="1" indent="-323850" algn="ctr">
              <a:lnSpc>
                <a:spcPts val="4200"/>
              </a:lnSpc>
              <a:buFont typeface="Arial" panose="020B0604020202020204"/>
              <a:buChar char="•"/>
            </a:pPr>
          </a:p>
          <a:p>
            <a:pPr marL="647700" lvl="1" indent="-323850" algn="ctr">
              <a:lnSpc>
                <a:spcPts val="4200"/>
              </a:lnSpc>
              <a:buFont typeface="Arial" panose="020B0604020202020204"/>
              <a:buChar char="•"/>
            </a:pPr>
          </a:p>
          <a:p>
            <a:pPr marL="647700" lvl="1" indent="-323850" algn="ctr">
              <a:lnSpc>
                <a:spcPts val="4200"/>
              </a:lnSpc>
              <a:buFont typeface="Arial" panose="020B0604020202020204"/>
              <a:buChar char="•"/>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rot="0">
            <a:off x="0" y="0"/>
            <a:ext cx="18288000" cy="3086100"/>
            <a:chOff x="0" y="0"/>
            <a:chExt cx="4816593" cy="812800"/>
          </a:xfrm>
        </p:grpSpPr>
        <p:sp>
          <p:nvSpPr>
            <p:cNvPr id="3" name="Freeform 3"/>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4" name="TextBox 4"/>
            <p:cNvSpPr txBox="1"/>
            <p:nvPr/>
          </p:nvSpPr>
          <p:spPr>
            <a:xfrm>
              <a:off x="0" y="-19050"/>
              <a:ext cx="4816593" cy="831850"/>
            </a:xfrm>
            <a:prstGeom prst="rect">
              <a:avLst/>
            </a:prstGeom>
          </p:spPr>
          <p:txBody>
            <a:bodyPr lIns="50800" tIns="50800" rIns="50800" bIns="50800" rtlCol="0" anchor="ctr"/>
            <a:lstStyle/>
            <a:p>
              <a:pPr algn="ctr">
                <a:lnSpc>
                  <a:spcPts val="2860"/>
                </a:lnSpc>
              </a:pPr>
            </a:p>
          </p:txBody>
        </p:sp>
      </p:grpSp>
      <p:sp>
        <p:nvSpPr>
          <p:cNvPr id="5" name="Freeform 5"/>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a:off x="-2689948" y="-3799091"/>
            <a:ext cx="6709932" cy="6885191"/>
          </a:xfrm>
          <a:custGeom>
            <a:avLst/>
            <a:gdLst/>
            <a:ahLst/>
            <a:cxnLst/>
            <a:rect l="l" t="t" r="r" b="b"/>
            <a:pathLst>
              <a:path w="6709932" h="6885191">
                <a:moveTo>
                  <a:pt x="0" y="0"/>
                </a:moveTo>
                <a:lnTo>
                  <a:pt x="6709932" y="0"/>
                </a:lnTo>
                <a:lnTo>
                  <a:pt x="6709932" y="6885191"/>
                </a:lnTo>
                <a:lnTo>
                  <a:pt x="0" y="688519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TextBox 7"/>
          <p:cNvSpPr txBox="1"/>
          <p:nvPr/>
        </p:nvSpPr>
        <p:spPr>
          <a:xfrm>
            <a:off x="4354301" y="447163"/>
            <a:ext cx="8213494" cy="2077475"/>
          </a:xfrm>
          <a:prstGeom prst="rect">
            <a:avLst/>
          </a:prstGeom>
        </p:spPr>
        <p:txBody>
          <a:bodyPr lIns="0" tIns="0" rIns="0" bIns="0" rtlCol="0" anchor="t">
            <a:spAutoFit/>
          </a:bodyPr>
          <a:lstStyle/>
          <a:p>
            <a:pPr algn="ctr">
              <a:lnSpc>
                <a:spcPts val="8345"/>
              </a:lnSpc>
            </a:pPr>
            <a:r>
              <a:rPr lang="en-US" sz="5960">
                <a:solidFill>
                  <a:srgbClr val="FFFBFB"/>
                </a:solidFill>
                <a:latin typeface="Canva Sans Bold" panose="020B0803030501040103"/>
              </a:rPr>
              <a:t>Importance of User Behavior Analysis</a:t>
            </a:r>
            <a:endParaRPr lang="en-US" sz="5960">
              <a:solidFill>
                <a:srgbClr val="FFFBFB"/>
              </a:solidFill>
              <a:latin typeface="Canva Sans Bold" panose="020B0803030501040103"/>
            </a:endParaRPr>
          </a:p>
        </p:txBody>
      </p:sp>
      <p:sp>
        <p:nvSpPr>
          <p:cNvPr id="8" name="TextBox 8"/>
          <p:cNvSpPr txBox="1"/>
          <p:nvPr/>
        </p:nvSpPr>
        <p:spPr>
          <a:xfrm>
            <a:off x="1340427" y="3633771"/>
            <a:ext cx="14858324" cy="5624529"/>
          </a:xfrm>
          <a:prstGeom prst="rect">
            <a:avLst/>
          </a:prstGeom>
        </p:spPr>
        <p:txBody>
          <a:bodyPr lIns="0" tIns="0" rIns="0" bIns="0" rtlCol="0" anchor="t">
            <a:spAutoFit/>
          </a:bodyPr>
          <a:lstStyle/>
          <a:p>
            <a:pPr algn="ctr">
              <a:lnSpc>
                <a:spcPts val="4985"/>
              </a:lnSpc>
            </a:pPr>
            <a:r>
              <a:rPr lang="en-US" sz="3560">
                <a:solidFill>
                  <a:srgbClr val="000000"/>
                </a:solidFill>
                <a:latin typeface="Canva Sans" panose="020B0503030501040103"/>
              </a:rPr>
              <a:t>uses machine learning  algorithm to examine all the pertinent data regarding a transaction and assigns a risk score to the transaction. In summary, user behavior analysis in IoT-based financial fraud detection we can  instrumental  identifying and preventing fraudulent activities , It's a dynamic and adaptive approach that aligns security measures with the specific behaviors of each user, making it a powerful tool in the fight against financial fraud.</a:t>
            </a:r>
            <a:endParaRPr lang="en-US" sz="3560">
              <a:solidFill>
                <a:srgbClr val="000000"/>
              </a:solidFill>
              <a:latin typeface="Canva Sans" panose="020B0503030501040103"/>
            </a:endParaRPr>
          </a:p>
          <a:p>
            <a:pPr algn="ctr">
              <a:lnSpc>
                <a:spcPts val="4985"/>
              </a:lnSpc>
            </a:pPr>
          </a:p>
          <a:p>
            <a:pPr algn="ctr">
              <a:lnSpc>
                <a:spcPts val="4985"/>
              </a:lnSpc>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rot="0">
            <a:off x="0" y="0"/>
            <a:ext cx="18288000" cy="3086100"/>
            <a:chOff x="0" y="0"/>
            <a:chExt cx="4816593" cy="812800"/>
          </a:xfrm>
        </p:grpSpPr>
        <p:sp>
          <p:nvSpPr>
            <p:cNvPr id="3" name="Freeform 3"/>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4" name="TextBox 4"/>
            <p:cNvSpPr txBox="1"/>
            <p:nvPr/>
          </p:nvSpPr>
          <p:spPr>
            <a:xfrm>
              <a:off x="0" y="-19050"/>
              <a:ext cx="4816593" cy="831850"/>
            </a:xfrm>
            <a:prstGeom prst="rect">
              <a:avLst/>
            </a:prstGeom>
          </p:spPr>
          <p:txBody>
            <a:bodyPr lIns="50800" tIns="50800" rIns="50800" bIns="50800" rtlCol="0" anchor="ctr"/>
            <a:lstStyle/>
            <a:p>
              <a:pPr algn="ctr">
                <a:lnSpc>
                  <a:spcPts val="2860"/>
                </a:lnSpc>
              </a:pPr>
            </a:p>
          </p:txBody>
        </p:sp>
      </p:grpSp>
      <p:sp>
        <p:nvSpPr>
          <p:cNvPr id="5" name="Freeform 5"/>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a:off x="-2689948" y="-3799091"/>
            <a:ext cx="6709932" cy="6885191"/>
          </a:xfrm>
          <a:custGeom>
            <a:avLst/>
            <a:gdLst/>
            <a:ahLst/>
            <a:cxnLst/>
            <a:rect l="l" t="t" r="r" b="b"/>
            <a:pathLst>
              <a:path w="6709932" h="6885191">
                <a:moveTo>
                  <a:pt x="0" y="0"/>
                </a:moveTo>
                <a:lnTo>
                  <a:pt x="6709932" y="0"/>
                </a:lnTo>
                <a:lnTo>
                  <a:pt x="6709932" y="6885191"/>
                </a:lnTo>
                <a:lnTo>
                  <a:pt x="0" y="688519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Freeform 7"/>
          <p:cNvSpPr/>
          <p:nvPr/>
        </p:nvSpPr>
        <p:spPr>
          <a:xfrm>
            <a:off x="665018" y="6199651"/>
            <a:ext cx="4957219" cy="4087349"/>
          </a:xfrm>
          <a:custGeom>
            <a:avLst/>
            <a:gdLst/>
            <a:ahLst/>
            <a:cxnLst/>
            <a:rect l="l" t="t" r="r" b="b"/>
            <a:pathLst>
              <a:path w="4957219" h="4087349">
                <a:moveTo>
                  <a:pt x="0" y="0"/>
                </a:moveTo>
                <a:lnTo>
                  <a:pt x="4957219" y="0"/>
                </a:lnTo>
                <a:lnTo>
                  <a:pt x="4957219" y="4087349"/>
                </a:lnTo>
                <a:lnTo>
                  <a:pt x="0" y="4087349"/>
                </a:lnTo>
                <a:lnTo>
                  <a:pt x="0" y="0"/>
                </a:lnTo>
                <a:close/>
              </a:path>
            </a:pathLst>
          </a:custGeom>
          <a:blipFill>
            <a:blip r:embed="rId3"/>
            <a:stretch>
              <a:fillRect l="-7400" t="-2335" b="-2335"/>
            </a:stretch>
          </a:blipFill>
        </p:spPr>
      </p:sp>
      <p:sp>
        <p:nvSpPr>
          <p:cNvPr id="8" name="Freeform 8"/>
          <p:cNvSpPr/>
          <p:nvPr/>
        </p:nvSpPr>
        <p:spPr>
          <a:xfrm>
            <a:off x="11066293" y="3336124"/>
            <a:ext cx="6692124" cy="3764320"/>
          </a:xfrm>
          <a:custGeom>
            <a:avLst/>
            <a:gdLst/>
            <a:ahLst/>
            <a:cxnLst/>
            <a:rect l="l" t="t" r="r" b="b"/>
            <a:pathLst>
              <a:path w="6692124" h="3764320">
                <a:moveTo>
                  <a:pt x="0" y="0"/>
                </a:moveTo>
                <a:lnTo>
                  <a:pt x="6692124" y="0"/>
                </a:lnTo>
                <a:lnTo>
                  <a:pt x="6692124" y="3764320"/>
                </a:lnTo>
                <a:lnTo>
                  <a:pt x="0" y="3764320"/>
                </a:lnTo>
                <a:lnTo>
                  <a:pt x="0" y="0"/>
                </a:lnTo>
                <a:close/>
              </a:path>
            </a:pathLst>
          </a:custGeom>
          <a:blipFill>
            <a:blip r:embed="rId4"/>
            <a:stretch>
              <a:fillRect/>
            </a:stretch>
          </a:blipFill>
        </p:spPr>
      </p:sp>
      <p:sp>
        <p:nvSpPr>
          <p:cNvPr id="9" name="TextBox 9"/>
          <p:cNvSpPr txBox="1"/>
          <p:nvPr/>
        </p:nvSpPr>
        <p:spPr>
          <a:xfrm>
            <a:off x="5445346" y="233004"/>
            <a:ext cx="6972499" cy="2853096"/>
          </a:xfrm>
          <a:prstGeom prst="rect">
            <a:avLst/>
          </a:prstGeom>
        </p:spPr>
        <p:txBody>
          <a:bodyPr lIns="0" tIns="0" rIns="0" bIns="0" rtlCol="0" anchor="t">
            <a:spAutoFit/>
          </a:bodyPr>
          <a:lstStyle/>
          <a:p>
            <a:pPr algn="ctr">
              <a:lnSpc>
                <a:spcPts val="7590"/>
              </a:lnSpc>
            </a:pPr>
            <a:r>
              <a:rPr lang="en-US" sz="5425">
                <a:solidFill>
                  <a:srgbClr val="FFFBFB"/>
                </a:solidFill>
                <a:latin typeface="Canva Sans Bold" panose="020B0803030501040103"/>
              </a:rPr>
              <a:t>Data Collection and Preprocessing</a:t>
            </a:r>
            <a:endParaRPr lang="en-US" sz="5425">
              <a:solidFill>
                <a:srgbClr val="FFFBFB"/>
              </a:solidFill>
              <a:latin typeface="Canva Sans Bold" panose="020B0803030501040103"/>
            </a:endParaRPr>
          </a:p>
          <a:p>
            <a:pPr algn="ctr">
              <a:lnSpc>
                <a:spcPts val="7590"/>
              </a:lnSpc>
            </a:pPr>
          </a:p>
        </p:txBody>
      </p:sp>
      <p:sp>
        <p:nvSpPr>
          <p:cNvPr id="10" name="TextBox 10"/>
          <p:cNvSpPr txBox="1"/>
          <p:nvPr/>
        </p:nvSpPr>
        <p:spPr>
          <a:xfrm>
            <a:off x="0" y="3729188"/>
            <a:ext cx="10841645" cy="2470463"/>
          </a:xfrm>
          <a:prstGeom prst="rect">
            <a:avLst/>
          </a:prstGeom>
        </p:spPr>
        <p:txBody>
          <a:bodyPr lIns="0" tIns="0" rIns="0" bIns="0" rtlCol="0" anchor="t">
            <a:spAutoFit/>
          </a:bodyPr>
          <a:lstStyle/>
          <a:p>
            <a:pPr algn="ctr">
              <a:lnSpc>
                <a:spcPts val="3695"/>
              </a:lnSpc>
            </a:pPr>
          </a:p>
          <a:p>
            <a:pPr algn="ctr">
              <a:lnSpc>
                <a:spcPts val="3695"/>
              </a:lnSpc>
            </a:pPr>
            <a:r>
              <a:rPr lang="en-US" sz="2640">
                <a:solidFill>
                  <a:srgbClr val="000000"/>
                </a:solidFill>
                <a:latin typeface="Canva Sans" panose="020B0503030501040103"/>
              </a:rPr>
              <a:t>Gather data (both real-time and historical data ) from a variety of sources  including financial transactions ,user interactions devices . real-time data is used for fraud detection,while historical</a:t>
            </a:r>
            <a:endParaRPr lang="en-US" sz="2640">
              <a:solidFill>
                <a:srgbClr val="000000"/>
              </a:solidFill>
              <a:latin typeface="Canva Sans" panose="020B0503030501040103"/>
            </a:endParaRPr>
          </a:p>
          <a:p>
            <a:pPr algn="ctr">
              <a:lnSpc>
                <a:spcPts val="3695"/>
              </a:lnSpc>
            </a:pPr>
            <a:r>
              <a:rPr lang="en-US" sz="2640">
                <a:solidFill>
                  <a:srgbClr val="000000"/>
                </a:solidFill>
                <a:latin typeface="Canva Sans" panose="020B0503030501040103"/>
              </a:rPr>
              <a:t>Data is used for trend analysis and model training.</a:t>
            </a:r>
            <a:endParaRPr lang="en-US" sz="2640">
              <a:solidFill>
                <a:srgbClr val="000000"/>
              </a:solidFill>
              <a:latin typeface="Canva Sans" panose="020B0503030501040103"/>
            </a:endParaRPr>
          </a:p>
          <a:p>
            <a:pPr algn="ctr">
              <a:lnSpc>
                <a:spcPts val="1085"/>
              </a:lnSpc>
            </a:pPr>
          </a:p>
        </p:txBody>
      </p:sp>
      <p:sp>
        <p:nvSpPr>
          <p:cNvPr id="11" name="TextBox 11"/>
          <p:cNvSpPr txBox="1"/>
          <p:nvPr/>
        </p:nvSpPr>
        <p:spPr>
          <a:xfrm>
            <a:off x="0" y="3278974"/>
            <a:ext cx="3386168" cy="497839"/>
          </a:xfrm>
          <a:prstGeom prst="rect">
            <a:avLst/>
          </a:prstGeom>
        </p:spPr>
        <p:txBody>
          <a:bodyPr lIns="0" tIns="0" rIns="0" bIns="0" rtlCol="0" anchor="t">
            <a:spAutoFit/>
          </a:bodyPr>
          <a:lstStyle/>
          <a:p>
            <a:pPr marL="626110" lvl="1" indent="-313055" algn="ctr">
              <a:lnSpc>
                <a:spcPts val="4060"/>
              </a:lnSpc>
              <a:buFont typeface="Arial" panose="020B0604020202020204"/>
              <a:buChar char="•"/>
            </a:pPr>
            <a:r>
              <a:rPr lang="en-US" sz="2900" u="sng">
                <a:solidFill>
                  <a:srgbClr val="000000"/>
                </a:solidFill>
                <a:latin typeface="Canva Sans Bold" panose="020B0803030501040103"/>
              </a:rPr>
              <a:t>Data collection</a:t>
            </a:r>
            <a:endParaRPr lang="en-US" sz="2900" u="sng">
              <a:solidFill>
                <a:srgbClr val="000000"/>
              </a:solidFill>
              <a:latin typeface="Canva Sans Bold" panose="020B0803030501040103"/>
            </a:endParaRPr>
          </a:p>
        </p:txBody>
      </p:sp>
      <p:sp>
        <p:nvSpPr>
          <p:cNvPr id="12" name="TextBox 12"/>
          <p:cNvSpPr txBox="1"/>
          <p:nvPr/>
        </p:nvSpPr>
        <p:spPr>
          <a:xfrm>
            <a:off x="6796898" y="7188672"/>
            <a:ext cx="4269395" cy="497839"/>
          </a:xfrm>
          <a:prstGeom prst="rect">
            <a:avLst/>
          </a:prstGeom>
        </p:spPr>
        <p:txBody>
          <a:bodyPr lIns="0" tIns="0" rIns="0" bIns="0" rtlCol="0" anchor="t">
            <a:spAutoFit/>
          </a:bodyPr>
          <a:lstStyle/>
          <a:p>
            <a:pPr marL="626110" lvl="1" indent="-313055" algn="ctr">
              <a:lnSpc>
                <a:spcPts val="4060"/>
              </a:lnSpc>
              <a:buFont typeface="Arial" panose="020B0604020202020204"/>
              <a:buChar char="•"/>
            </a:pPr>
            <a:r>
              <a:rPr lang="en-US" sz="2900" u="sng">
                <a:solidFill>
                  <a:srgbClr val="000000"/>
                </a:solidFill>
                <a:latin typeface="Canva Sans Bold" panose="020B0803030501040103"/>
              </a:rPr>
              <a:t>Data Preprocessing</a:t>
            </a:r>
            <a:endParaRPr lang="en-US" sz="2900" u="sng">
              <a:solidFill>
                <a:srgbClr val="000000"/>
              </a:solidFill>
              <a:latin typeface="Canva Sans Bold" panose="020B0803030501040103"/>
            </a:endParaRPr>
          </a:p>
        </p:txBody>
      </p:sp>
      <p:sp>
        <p:nvSpPr>
          <p:cNvPr id="13" name="TextBox 13"/>
          <p:cNvSpPr txBox="1"/>
          <p:nvPr/>
        </p:nvSpPr>
        <p:spPr>
          <a:xfrm>
            <a:off x="6911223" y="7983315"/>
            <a:ext cx="10348077" cy="1553232"/>
          </a:xfrm>
          <a:prstGeom prst="rect">
            <a:avLst/>
          </a:prstGeom>
        </p:spPr>
        <p:txBody>
          <a:bodyPr lIns="0" tIns="0" rIns="0" bIns="0" rtlCol="0" anchor="t">
            <a:spAutoFit/>
          </a:bodyPr>
          <a:lstStyle/>
          <a:p>
            <a:pPr algn="ctr">
              <a:lnSpc>
                <a:spcPts val="4165"/>
              </a:lnSpc>
            </a:pPr>
            <a:r>
              <a:rPr lang="en-US" sz="2975">
                <a:solidFill>
                  <a:srgbClr val="000000"/>
                </a:solidFill>
                <a:latin typeface="Canva Sans" panose="020B0503030501040103"/>
              </a:rPr>
              <a:t>Clean, transform, and engineer features to prepare the data for analysis. Balance classes, split data, and ensure data security.</a:t>
            </a:r>
            <a:endParaRPr lang="en-US" sz="2975">
              <a:solidFill>
                <a:srgbClr val="000000"/>
              </a:solidFill>
              <a:latin typeface="Canva Sans" panose="020B05030305010401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rot="0">
            <a:off x="0" y="0"/>
            <a:ext cx="18288000" cy="3086100"/>
            <a:chOff x="0" y="0"/>
            <a:chExt cx="4816593" cy="812800"/>
          </a:xfrm>
        </p:grpSpPr>
        <p:sp>
          <p:nvSpPr>
            <p:cNvPr id="3" name="Freeform 3"/>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4" name="TextBox 4"/>
            <p:cNvSpPr txBox="1"/>
            <p:nvPr/>
          </p:nvSpPr>
          <p:spPr>
            <a:xfrm>
              <a:off x="0" y="-19050"/>
              <a:ext cx="4816593" cy="831850"/>
            </a:xfrm>
            <a:prstGeom prst="rect">
              <a:avLst/>
            </a:prstGeom>
          </p:spPr>
          <p:txBody>
            <a:bodyPr lIns="50800" tIns="50800" rIns="50800" bIns="50800" rtlCol="0" anchor="ctr"/>
            <a:lstStyle/>
            <a:p>
              <a:pPr algn="ctr">
                <a:lnSpc>
                  <a:spcPts val="2860"/>
                </a:lnSpc>
              </a:pPr>
            </a:p>
          </p:txBody>
        </p:sp>
      </p:grpSp>
      <p:sp>
        <p:nvSpPr>
          <p:cNvPr id="5" name="Freeform 5"/>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a:off x="-2689948" y="-3799091"/>
            <a:ext cx="6709932" cy="6885191"/>
          </a:xfrm>
          <a:custGeom>
            <a:avLst/>
            <a:gdLst/>
            <a:ahLst/>
            <a:cxnLst/>
            <a:rect l="l" t="t" r="r" b="b"/>
            <a:pathLst>
              <a:path w="6709932" h="6885191">
                <a:moveTo>
                  <a:pt x="0" y="0"/>
                </a:moveTo>
                <a:lnTo>
                  <a:pt x="6709932" y="0"/>
                </a:lnTo>
                <a:lnTo>
                  <a:pt x="6709932" y="6885191"/>
                </a:lnTo>
                <a:lnTo>
                  <a:pt x="0" y="688519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Freeform 7"/>
          <p:cNvSpPr/>
          <p:nvPr/>
        </p:nvSpPr>
        <p:spPr>
          <a:xfrm>
            <a:off x="8759647" y="3329914"/>
            <a:ext cx="9222508" cy="4861150"/>
          </a:xfrm>
          <a:custGeom>
            <a:avLst/>
            <a:gdLst/>
            <a:ahLst/>
            <a:cxnLst/>
            <a:rect l="l" t="t" r="r" b="b"/>
            <a:pathLst>
              <a:path w="9222508" h="4861150">
                <a:moveTo>
                  <a:pt x="0" y="0"/>
                </a:moveTo>
                <a:lnTo>
                  <a:pt x="9222508" y="0"/>
                </a:lnTo>
                <a:lnTo>
                  <a:pt x="9222508" y="4861150"/>
                </a:lnTo>
                <a:lnTo>
                  <a:pt x="0" y="4861150"/>
                </a:lnTo>
                <a:lnTo>
                  <a:pt x="0" y="0"/>
                </a:lnTo>
                <a:close/>
              </a:path>
            </a:pathLst>
          </a:custGeom>
          <a:blipFill>
            <a:blip r:embed="rId3"/>
            <a:stretch>
              <a:fillRect t="-1060" b="-1060"/>
            </a:stretch>
          </a:blipFill>
        </p:spPr>
      </p:sp>
      <p:sp>
        <p:nvSpPr>
          <p:cNvPr id="8" name="Freeform 8"/>
          <p:cNvSpPr/>
          <p:nvPr/>
        </p:nvSpPr>
        <p:spPr>
          <a:xfrm>
            <a:off x="254312" y="7198712"/>
            <a:ext cx="7434752" cy="2683042"/>
          </a:xfrm>
          <a:custGeom>
            <a:avLst/>
            <a:gdLst/>
            <a:ahLst/>
            <a:cxnLst/>
            <a:rect l="l" t="t" r="r" b="b"/>
            <a:pathLst>
              <a:path w="7434752" h="2683042">
                <a:moveTo>
                  <a:pt x="0" y="0"/>
                </a:moveTo>
                <a:lnTo>
                  <a:pt x="7434751" y="0"/>
                </a:lnTo>
                <a:lnTo>
                  <a:pt x="7434751" y="2683042"/>
                </a:lnTo>
                <a:lnTo>
                  <a:pt x="0" y="2683042"/>
                </a:lnTo>
                <a:lnTo>
                  <a:pt x="0" y="0"/>
                </a:lnTo>
                <a:close/>
              </a:path>
            </a:pathLst>
          </a:custGeom>
          <a:blipFill>
            <a:blip r:embed="rId4"/>
            <a:stretch>
              <a:fillRect r="-26554"/>
            </a:stretch>
          </a:blipFill>
        </p:spPr>
      </p:sp>
      <p:sp>
        <p:nvSpPr>
          <p:cNvPr id="9" name="TextBox 9"/>
          <p:cNvSpPr txBox="1"/>
          <p:nvPr/>
        </p:nvSpPr>
        <p:spPr>
          <a:xfrm>
            <a:off x="4397011" y="696"/>
            <a:ext cx="9493978" cy="2970408"/>
          </a:xfrm>
          <a:prstGeom prst="rect">
            <a:avLst/>
          </a:prstGeom>
        </p:spPr>
        <p:txBody>
          <a:bodyPr lIns="0" tIns="0" rIns="0" bIns="0" rtlCol="0" anchor="t">
            <a:spAutoFit/>
          </a:bodyPr>
          <a:lstStyle/>
          <a:p>
            <a:pPr algn="ctr">
              <a:lnSpc>
                <a:spcPts val="7905"/>
              </a:lnSpc>
            </a:pPr>
            <a:r>
              <a:rPr lang="en-US" sz="5645">
                <a:solidFill>
                  <a:srgbClr val="FFFBFB"/>
                </a:solidFill>
                <a:latin typeface="Canva Sans Bold" panose="020B0803030501040103"/>
              </a:rPr>
              <a:t>Machine Learning Algorithms for Fraud Detection</a:t>
            </a:r>
            <a:endParaRPr lang="en-US" sz="5645">
              <a:solidFill>
                <a:srgbClr val="FFFBFB"/>
              </a:solidFill>
              <a:latin typeface="Canva Sans Bold" panose="020B0803030501040103"/>
            </a:endParaRPr>
          </a:p>
        </p:txBody>
      </p:sp>
      <p:sp>
        <p:nvSpPr>
          <p:cNvPr id="10" name="TextBox 10"/>
          <p:cNvSpPr txBox="1"/>
          <p:nvPr/>
        </p:nvSpPr>
        <p:spPr>
          <a:xfrm>
            <a:off x="254312" y="3463165"/>
            <a:ext cx="4941482" cy="580389"/>
          </a:xfrm>
          <a:prstGeom prst="rect">
            <a:avLst/>
          </a:prstGeom>
        </p:spPr>
        <p:txBody>
          <a:bodyPr lIns="0" tIns="0" rIns="0" bIns="0" rtlCol="0" anchor="t">
            <a:spAutoFit/>
          </a:bodyPr>
          <a:lstStyle/>
          <a:p>
            <a:pPr marL="734060" lvl="1" indent="-367030" algn="ctr">
              <a:lnSpc>
                <a:spcPts val="4760"/>
              </a:lnSpc>
              <a:buFont typeface="Arial" panose="020B0604020202020204"/>
              <a:buChar char="•"/>
            </a:pPr>
            <a:r>
              <a:rPr lang="en-US" sz="3400">
                <a:solidFill>
                  <a:srgbClr val="000000"/>
                </a:solidFill>
                <a:latin typeface="Canva Sans Bold" panose="020B0803030501040103"/>
              </a:rPr>
              <a:t>Logistic regression</a:t>
            </a:r>
            <a:endParaRPr lang="en-US" sz="3400">
              <a:solidFill>
                <a:srgbClr val="000000"/>
              </a:solidFill>
              <a:latin typeface="Canva Sans Bold" panose="020B0803030501040103"/>
            </a:endParaRPr>
          </a:p>
        </p:txBody>
      </p:sp>
      <p:sp>
        <p:nvSpPr>
          <p:cNvPr id="11" name="TextBox 11"/>
          <p:cNvSpPr txBox="1"/>
          <p:nvPr/>
        </p:nvSpPr>
        <p:spPr>
          <a:xfrm>
            <a:off x="254312" y="4424554"/>
            <a:ext cx="8189604" cy="1780540"/>
          </a:xfrm>
          <a:prstGeom prst="rect">
            <a:avLst/>
          </a:prstGeom>
        </p:spPr>
        <p:txBody>
          <a:bodyPr lIns="0" tIns="0" rIns="0" bIns="0" rtlCol="0" anchor="t">
            <a:spAutoFit/>
          </a:bodyPr>
          <a:lstStyle/>
          <a:p>
            <a:pPr algn="ctr">
              <a:lnSpc>
                <a:spcPts val="4760"/>
              </a:lnSpc>
            </a:pPr>
            <a:r>
              <a:rPr lang="en-US" sz="3400">
                <a:solidFill>
                  <a:srgbClr val="000000"/>
                </a:solidFill>
                <a:latin typeface="Canva Sans" panose="020B0503030501040103"/>
              </a:rPr>
              <a:t>A statistical technique that analyzes the relationship between dependent and independent variables</a:t>
            </a:r>
            <a:endParaRPr lang="en-US" sz="3400">
              <a:solidFill>
                <a:srgbClr val="000000"/>
              </a:solidFill>
              <a:latin typeface="Canva Sans" panose="020B05030305010401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rot="0">
            <a:off x="0" y="0"/>
            <a:ext cx="18288000" cy="3086100"/>
            <a:chOff x="0" y="0"/>
            <a:chExt cx="4816593" cy="812800"/>
          </a:xfrm>
        </p:grpSpPr>
        <p:sp>
          <p:nvSpPr>
            <p:cNvPr id="3" name="Freeform 3"/>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4" name="TextBox 4"/>
            <p:cNvSpPr txBox="1"/>
            <p:nvPr/>
          </p:nvSpPr>
          <p:spPr>
            <a:xfrm>
              <a:off x="0" y="-19050"/>
              <a:ext cx="4816593" cy="831850"/>
            </a:xfrm>
            <a:prstGeom prst="rect">
              <a:avLst/>
            </a:prstGeom>
          </p:spPr>
          <p:txBody>
            <a:bodyPr lIns="50800" tIns="50800" rIns="50800" bIns="50800" rtlCol="0" anchor="ctr"/>
            <a:lstStyle/>
            <a:p>
              <a:pPr algn="ctr">
                <a:lnSpc>
                  <a:spcPts val="2860"/>
                </a:lnSpc>
              </a:pPr>
            </a:p>
          </p:txBody>
        </p:sp>
      </p:grpSp>
      <p:sp>
        <p:nvSpPr>
          <p:cNvPr id="5" name="Freeform 5"/>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a:off x="-2689948" y="-3799091"/>
            <a:ext cx="6709932" cy="6885191"/>
          </a:xfrm>
          <a:custGeom>
            <a:avLst/>
            <a:gdLst/>
            <a:ahLst/>
            <a:cxnLst/>
            <a:rect l="l" t="t" r="r" b="b"/>
            <a:pathLst>
              <a:path w="6709932" h="6885191">
                <a:moveTo>
                  <a:pt x="0" y="0"/>
                </a:moveTo>
                <a:lnTo>
                  <a:pt x="6709932" y="0"/>
                </a:lnTo>
                <a:lnTo>
                  <a:pt x="6709932" y="6885191"/>
                </a:lnTo>
                <a:lnTo>
                  <a:pt x="0" y="688519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Freeform 7"/>
          <p:cNvSpPr/>
          <p:nvPr/>
        </p:nvSpPr>
        <p:spPr>
          <a:xfrm>
            <a:off x="10283010" y="3364571"/>
            <a:ext cx="8298974" cy="6142155"/>
          </a:xfrm>
          <a:custGeom>
            <a:avLst/>
            <a:gdLst/>
            <a:ahLst/>
            <a:cxnLst/>
            <a:rect l="l" t="t" r="r" b="b"/>
            <a:pathLst>
              <a:path w="8298974" h="6142155">
                <a:moveTo>
                  <a:pt x="0" y="0"/>
                </a:moveTo>
                <a:lnTo>
                  <a:pt x="8298974" y="0"/>
                </a:lnTo>
                <a:lnTo>
                  <a:pt x="8298974" y="6142156"/>
                </a:lnTo>
                <a:lnTo>
                  <a:pt x="0" y="6142156"/>
                </a:lnTo>
                <a:lnTo>
                  <a:pt x="0" y="0"/>
                </a:lnTo>
                <a:close/>
              </a:path>
            </a:pathLst>
          </a:custGeom>
          <a:blipFill>
            <a:blip r:embed="rId3"/>
            <a:stretch>
              <a:fillRect t="-1310" r="-13854" b="-1310"/>
            </a:stretch>
          </a:blipFill>
        </p:spPr>
      </p:sp>
      <p:sp>
        <p:nvSpPr>
          <p:cNvPr id="8" name="TextBox 8"/>
          <p:cNvSpPr txBox="1"/>
          <p:nvPr/>
        </p:nvSpPr>
        <p:spPr>
          <a:xfrm>
            <a:off x="3755399" y="73029"/>
            <a:ext cx="9918259" cy="2787642"/>
          </a:xfrm>
          <a:prstGeom prst="rect">
            <a:avLst/>
          </a:prstGeom>
        </p:spPr>
        <p:txBody>
          <a:bodyPr lIns="0" tIns="0" rIns="0" bIns="0" rtlCol="0" anchor="t">
            <a:spAutoFit/>
          </a:bodyPr>
          <a:lstStyle/>
          <a:p>
            <a:pPr algn="ctr">
              <a:lnSpc>
                <a:spcPts val="11200"/>
              </a:lnSpc>
            </a:pPr>
            <a:r>
              <a:rPr lang="en-US" sz="8000">
                <a:solidFill>
                  <a:srgbClr val="FFFBFB"/>
                </a:solidFill>
                <a:latin typeface="Canva Sans Bold" panose="020B0803030501040103"/>
              </a:rPr>
              <a:t>Future Trends and Innovations</a:t>
            </a:r>
            <a:endParaRPr lang="en-US" sz="8000">
              <a:solidFill>
                <a:srgbClr val="FFFBFB"/>
              </a:solidFill>
              <a:latin typeface="Canva Sans Bold" panose="020B0803030501040103"/>
            </a:endParaRPr>
          </a:p>
        </p:txBody>
      </p:sp>
      <p:sp>
        <p:nvSpPr>
          <p:cNvPr id="9" name="TextBox 9"/>
          <p:cNvSpPr txBox="1"/>
          <p:nvPr/>
        </p:nvSpPr>
        <p:spPr>
          <a:xfrm>
            <a:off x="0" y="3663070"/>
            <a:ext cx="9739140" cy="1607184"/>
          </a:xfrm>
          <a:prstGeom prst="rect">
            <a:avLst/>
          </a:prstGeom>
        </p:spPr>
        <p:txBody>
          <a:bodyPr lIns="0" tIns="0" rIns="0" bIns="0" rtlCol="0" anchor="t">
            <a:spAutoFit/>
          </a:bodyPr>
          <a:lstStyle/>
          <a:p>
            <a:pPr marL="669290" lvl="1" indent="-334645" algn="ctr">
              <a:lnSpc>
                <a:spcPts val="4340"/>
              </a:lnSpc>
              <a:buFont typeface="Arial" panose="020B0604020202020204"/>
              <a:buChar char="•"/>
            </a:pPr>
            <a:r>
              <a:rPr lang="en-US" sz="3100">
                <a:solidFill>
                  <a:srgbClr val="000000"/>
                </a:solidFill>
                <a:latin typeface="Canva Sans" panose="020B0503030501040103"/>
              </a:rPr>
              <a:t>The humongous amount of data collection from current IoT solutions and upcoming devices will become the future of the banking industry</a:t>
            </a:r>
            <a:endParaRPr lang="en-US" sz="3100">
              <a:solidFill>
                <a:srgbClr val="000000"/>
              </a:solidFill>
              <a:latin typeface="Canva Sans" panose="020B0503030501040103"/>
            </a:endParaRPr>
          </a:p>
        </p:txBody>
      </p:sp>
      <p:sp>
        <p:nvSpPr>
          <p:cNvPr id="10" name="TextBox 10"/>
          <p:cNvSpPr txBox="1"/>
          <p:nvPr/>
        </p:nvSpPr>
        <p:spPr>
          <a:xfrm>
            <a:off x="-132293" y="5575053"/>
            <a:ext cx="10743920" cy="1064260"/>
          </a:xfrm>
          <a:prstGeom prst="rect">
            <a:avLst/>
          </a:prstGeom>
        </p:spPr>
        <p:txBody>
          <a:bodyPr lIns="0" tIns="0" rIns="0" bIns="0" rtlCol="0" anchor="t">
            <a:spAutoFit/>
          </a:bodyPr>
          <a:lstStyle/>
          <a:p>
            <a:pPr marL="669290" lvl="1" indent="-334645" algn="ctr">
              <a:lnSpc>
                <a:spcPts val="4340"/>
              </a:lnSpc>
              <a:buFont typeface="Arial" panose="020B0604020202020204"/>
              <a:buChar char="•"/>
            </a:pPr>
            <a:r>
              <a:rPr lang="en-US" sz="3100">
                <a:solidFill>
                  <a:srgbClr val="000000"/>
                </a:solidFill>
                <a:latin typeface="Canva Sans" panose="020B0503030501040103"/>
              </a:rPr>
              <a:t>Advanced AI and Machine Learning for real-time detection.</a:t>
            </a:r>
            <a:endParaRPr lang="en-US" sz="3100">
              <a:solidFill>
                <a:srgbClr val="000000"/>
              </a:solidFill>
              <a:latin typeface="Canva Sans" panose="020B0503030501040103"/>
            </a:endParaRPr>
          </a:p>
        </p:txBody>
      </p:sp>
      <p:sp>
        <p:nvSpPr>
          <p:cNvPr id="11" name="TextBox 11"/>
          <p:cNvSpPr txBox="1"/>
          <p:nvPr/>
        </p:nvSpPr>
        <p:spPr>
          <a:xfrm>
            <a:off x="-132293" y="6829813"/>
            <a:ext cx="9606847" cy="1607185"/>
          </a:xfrm>
          <a:prstGeom prst="rect">
            <a:avLst/>
          </a:prstGeom>
        </p:spPr>
        <p:txBody>
          <a:bodyPr lIns="0" tIns="0" rIns="0" bIns="0" rtlCol="0" anchor="t">
            <a:spAutoFit/>
          </a:bodyPr>
          <a:lstStyle/>
          <a:p>
            <a:pPr marL="669290" lvl="1" indent="-334645" algn="ctr">
              <a:lnSpc>
                <a:spcPts val="4340"/>
              </a:lnSpc>
              <a:buFont typeface="Arial" panose="020B0604020202020204"/>
              <a:buChar char="•"/>
            </a:pPr>
            <a:r>
              <a:rPr lang="en-US" sz="3100">
                <a:solidFill>
                  <a:srgbClr val="000000"/>
                </a:solidFill>
                <a:latin typeface="Canva Sans" panose="020B0503030501040103"/>
              </a:rPr>
              <a:t>Increased use of blockchain and DLT for secure transactions.</a:t>
            </a:r>
            <a:endParaRPr lang="en-US" sz="3100">
              <a:solidFill>
                <a:srgbClr val="000000"/>
              </a:solidFill>
              <a:latin typeface="Canva Sans" panose="020B0503030501040103"/>
            </a:endParaRPr>
          </a:p>
          <a:p>
            <a:pPr algn="ctr">
              <a:lnSpc>
                <a:spcPts val="4340"/>
              </a:lnSpc>
            </a:pPr>
          </a:p>
        </p:txBody>
      </p:sp>
      <p:sp>
        <p:nvSpPr>
          <p:cNvPr id="12" name="TextBox 12"/>
          <p:cNvSpPr txBox="1"/>
          <p:nvPr/>
        </p:nvSpPr>
        <p:spPr>
          <a:xfrm>
            <a:off x="-132293" y="8194040"/>
            <a:ext cx="8362651" cy="1064260"/>
          </a:xfrm>
          <a:prstGeom prst="rect">
            <a:avLst/>
          </a:prstGeom>
        </p:spPr>
        <p:txBody>
          <a:bodyPr lIns="0" tIns="0" rIns="0" bIns="0" rtlCol="0" anchor="t">
            <a:spAutoFit/>
          </a:bodyPr>
          <a:lstStyle/>
          <a:p>
            <a:pPr marL="669290" lvl="1" indent="-334645" algn="ctr">
              <a:lnSpc>
                <a:spcPts val="4340"/>
              </a:lnSpc>
              <a:buFont typeface="Arial" panose="020B0604020202020204"/>
              <a:buChar char="•"/>
            </a:pPr>
            <a:r>
              <a:rPr lang="en-US" sz="3100">
                <a:solidFill>
                  <a:srgbClr val="000000"/>
                </a:solidFill>
                <a:latin typeface="Canva Sans" panose="020B0503030501040103"/>
              </a:rPr>
              <a:t>Secure machine-to-machine communication in IoT.</a:t>
            </a:r>
            <a:endParaRPr lang="en-US" sz="3100">
              <a:solidFill>
                <a:srgbClr val="000000"/>
              </a:solidFill>
              <a:latin typeface="Canva Sans" panose="020B0503030501040103"/>
            </a:endParaRPr>
          </a:p>
        </p:txBody>
      </p:sp>
      <p:sp>
        <p:nvSpPr>
          <p:cNvPr id="13" name="TextBox 13"/>
          <p:cNvSpPr txBox="1"/>
          <p:nvPr/>
        </p:nvSpPr>
        <p:spPr>
          <a:xfrm>
            <a:off x="-132293" y="9449577"/>
            <a:ext cx="9871433" cy="521335"/>
          </a:xfrm>
          <a:prstGeom prst="rect">
            <a:avLst/>
          </a:prstGeom>
        </p:spPr>
        <p:txBody>
          <a:bodyPr lIns="0" tIns="0" rIns="0" bIns="0" rtlCol="0" anchor="t">
            <a:spAutoFit/>
          </a:bodyPr>
          <a:lstStyle/>
          <a:p>
            <a:pPr marL="669290" lvl="1" indent="-334645" algn="ctr">
              <a:lnSpc>
                <a:spcPts val="4340"/>
              </a:lnSpc>
              <a:buFont typeface="Arial" panose="020B0604020202020204"/>
              <a:buChar char="•"/>
            </a:pPr>
            <a:r>
              <a:rPr lang="en-US" sz="3100">
                <a:solidFill>
                  <a:srgbClr val="000000"/>
                </a:solidFill>
                <a:latin typeface="Canva Sans" panose="020B0503030501040103"/>
              </a:rPr>
              <a:t>Improved real-time data analysis capabilities</a:t>
            </a:r>
            <a:endParaRPr lang="en-US" sz="3100">
              <a:solidFill>
                <a:srgbClr val="000000"/>
              </a:solidFill>
              <a:latin typeface="Canva Sans" panose="020B0503030501040103"/>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3384</Words>
  <Application>WPS Presentation</Application>
  <PresentationFormat>On-screen Show (4:3)</PresentationFormat>
  <Paragraphs>122</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Oswald Bold</vt:lpstr>
      <vt:lpstr>Montserrat Classic Bold</vt:lpstr>
      <vt:lpstr>Oswald Bold Italics</vt:lpstr>
      <vt:lpstr>AMGDT</vt:lpstr>
      <vt:lpstr>DM Sans</vt:lpstr>
      <vt:lpstr>Canva Sans Bold</vt:lpstr>
      <vt:lpstr>Canva Sans</vt:lpstr>
      <vt:lpstr>Arial</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dc:creator/>
  <cp:lastModifiedBy>User</cp:lastModifiedBy>
  <cp:revision>2</cp:revision>
  <dcterms:created xsi:type="dcterms:W3CDTF">2006-08-16T00:00:00Z</dcterms:created>
  <dcterms:modified xsi:type="dcterms:W3CDTF">2023-10-18T19:27:55Z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C46E4BB4859F4FA58CD70FD791856B2A_12</vt:lpwstr>
  </property>
  <property fmtid="{D5CDD505-2E9C-101B-9397-08002B2CF9AE}" pid="3" name="KSOProductBuildVer">
    <vt:lpwstr>1033-12.2.0.13266</vt:lpwstr>
  </property>
</Properties>
</file>