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 Writing code for  base class of polygon, line, point and derived classes like rectangle , circle, ellipse and building hierarchical inheritance among all classes.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Implementing different methods for shapes and ability to change properties of shapes using GUI( OpenGL used.)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2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4CC1F235-B48E-41D2-803F-BB04E2338F6D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Writing code for event handling such as classes will handle events from mouse and keyboard using methods defined for class.</a:t>
          </a:r>
        </a:p>
        <a:p>
          <a:r>
            <a:rPr lang="en-US" dirty="0"/>
            <a:t>Interfacing with GLUT for event handling.</a:t>
          </a:r>
        </a:p>
      </dgm:t>
    </dgm:pt>
    <dgm:pt modelId="{462C61EE-0033-4028-86B0-42F5E8F6F37C}" type="parTrans" cxnId="{D39F3F01-8586-49E3-A552-7899D4C69622}">
      <dgm:prSet/>
      <dgm:spPr/>
      <dgm:t>
        <a:bodyPr/>
        <a:lstStyle/>
        <a:p>
          <a:endParaRPr lang="en-IN"/>
        </a:p>
      </dgm:t>
    </dgm:pt>
    <dgm:pt modelId="{884F04EB-0E9A-4206-B37E-8E13CBC21975}" type="sibTrans" cxnId="{D39F3F01-8586-49E3-A552-7899D4C69622}">
      <dgm:prSet phldrT="3" phldr="0"/>
      <dgm:spPr/>
      <dgm:t>
        <a:bodyPr/>
        <a:lstStyle/>
        <a:p>
          <a:r>
            <a:rPr lang="en-IN"/>
            <a:t>3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3"/>
      <dgm:spPr/>
    </dgm:pt>
    <dgm:pt modelId="{9C3A7F13-9585-42DF-AD32-B56F82B123C8}" type="pres">
      <dgm:prSet presAssocID="{C54063C4-24CD-4834-9424-53756AE38C6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6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3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1" presStyleCnt="3"/>
      <dgm:spPr/>
    </dgm:pt>
    <dgm:pt modelId="{4104A2F1-FB99-4C42-8067-46B8EEEC9610}" type="pres">
      <dgm:prSet presAssocID="{6088456C-4B73-4948-985C-DD954DEF44E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3" presStyleCnt="6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1" presStyleCnt="3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F02F8CF7-D779-44D2-9398-B55468F4E7A6}" type="pres">
      <dgm:prSet presAssocID="{4CC1F235-B48E-41D2-803F-BB04E2338F6D}" presName="compositeNode" presStyleCnt="0">
        <dgm:presLayoutVars>
          <dgm:bulletEnabled val="1"/>
        </dgm:presLayoutVars>
      </dgm:prSet>
      <dgm:spPr/>
    </dgm:pt>
    <dgm:pt modelId="{3DB915CF-854E-4013-B047-49CAD4771C56}" type="pres">
      <dgm:prSet presAssocID="{4CC1F235-B48E-41D2-803F-BB04E2338F6D}" presName="bgRect" presStyleLbl="bgAccFollowNode1" presStyleIdx="2" presStyleCnt="3"/>
      <dgm:spPr/>
    </dgm:pt>
    <dgm:pt modelId="{D2F56AD9-E419-4038-B29A-E4EDAECA4CFC}" type="pres">
      <dgm:prSet presAssocID="{884F04EB-0E9A-4206-B37E-8E13CBC2197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C8C00C8-716D-42AB-BB1E-D02B2E432A4A}" type="pres">
      <dgm:prSet presAssocID="{4CC1F235-B48E-41D2-803F-BB04E2338F6D}" presName="bottomLine" presStyleLbl="alignNode1" presStyleIdx="5" presStyleCnt="6">
        <dgm:presLayoutVars/>
      </dgm:prSet>
      <dgm:spPr/>
    </dgm:pt>
    <dgm:pt modelId="{994B1777-7497-4E16-831F-88AF3E39EEEF}" type="pres">
      <dgm:prSet presAssocID="{4CC1F235-B48E-41D2-803F-BB04E2338F6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39F3F01-8586-49E3-A552-7899D4C69622}" srcId="{0F5B3066-540F-4606-ADEC-65EB1C3E9627}" destId="{4CC1F235-B48E-41D2-803F-BB04E2338F6D}" srcOrd="2" destOrd="0" parTransId="{462C61EE-0033-4028-86B0-42F5E8F6F37C}" sibTransId="{884F04EB-0E9A-4206-B37E-8E13CBC21975}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D83EEB71-982F-42B2-92B7-605F4ADE4F0D}" type="presOf" srcId="{884F04EB-0E9A-4206-B37E-8E13CBC21975}" destId="{D2F56AD9-E419-4038-B29A-E4EDAECA4CFC}" srcOrd="0" destOrd="0" presId="urn:microsoft.com/office/officeart/2016/7/layout/BasicLinearProcessNumbered#1"/>
    <dgm:cxn modelId="{615982B0-C98D-4D0D-A8B5-2A9DDCF1DF32}" type="presOf" srcId="{4CC1F235-B48E-41D2-803F-BB04E2338F6D}" destId="{3DB915CF-854E-4013-B047-49CAD4771C56}" srcOrd="0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CFB774BF-4D21-4D07-A656-4F8EBE8577BF}" type="presOf" srcId="{4CC1F235-B48E-41D2-803F-BB04E2338F6D}" destId="{994B1777-7497-4E16-831F-88AF3E39EEE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1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2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3" destOrd="0" presId="urn:microsoft.com/office/officeart/2016/7/layout/BasicLinearProcessNumbered#1"/>
    <dgm:cxn modelId="{D83D7CBE-DFF6-4687-9FE4-DEDE73D2143E}" type="presParOf" srcId="{869C0C7E-BD0C-4E5F-8D96-6B8EEC39B952}" destId="{F02F8CF7-D779-44D2-9398-B55468F4E7A6}" srcOrd="4" destOrd="0" presId="urn:microsoft.com/office/officeart/2016/7/layout/BasicLinearProcessNumbered#1"/>
    <dgm:cxn modelId="{BEA4F467-72D0-4175-9493-C3CC9142CD18}" type="presParOf" srcId="{F02F8CF7-D779-44D2-9398-B55468F4E7A6}" destId="{3DB915CF-854E-4013-B047-49CAD4771C56}" srcOrd="0" destOrd="0" presId="urn:microsoft.com/office/officeart/2016/7/layout/BasicLinearProcessNumbered#1"/>
    <dgm:cxn modelId="{497DF591-C69E-405C-B927-649779517F24}" type="presParOf" srcId="{F02F8CF7-D779-44D2-9398-B55468F4E7A6}" destId="{D2F56AD9-E419-4038-B29A-E4EDAECA4CFC}" srcOrd="1" destOrd="0" presId="urn:microsoft.com/office/officeart/2016/7/layout/BasicLinearProcessNumbered#1"/>
    <dgm:cxn modelId="{076F7B7A-5433-46E8-A61F-A5A695385E24}" type="presParOf" srcId="{F02F8CF7-D779-44D2-9398-B55468F4E7A6}" destId="{4C8C00C8-716D-42AB-BB1E-D02B2E432A4A}" srcOrd="2" destOrd="0" presId="urn:microsoft.com/office/officeart/2016/7/layout/BasicLinearProcessNumbered#1"/>
    <dgm:cxn modelId="{77842DA4-4D51-4B80-9902-FE83662B5629}" type="presParOf" srcId="{F02F8CF7-D779-44D2-9398-B55468F4E7A6}" destId="{994B1777-7497-4E16-831F-88AF3E39EEE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0" y="0"/>
          <a:ext cx="3185999" cy="367560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393" tIns="330200" rIns="2483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Writing code for  base class of polygon, line, point and derived classes like rectangle , circle, ellipse and building hierarchical inheritance among all classes.</a:t>
          </a:r>
        </a:p>
      </dsp:txBody>
      <dsp:txXfrm>
        <a:off x="0" y="1396728"/>
        <a:ext cx="3185999" cy="2205360"/>
      </dsp:txXfrm>
    </dsp:sp>
    <dsp:sp modelId="{9C3A7F13-9585-42DF-AD32-B56F82B123C8}">
      <dsp:nvSpPr>
        <dsp:cNvPr id="0" name=""/>
        <dsp:cNvSpPr/>
      </dsp:nvSpPr>
      <dsp:spPr>
        <a:xfrm>
          <a:off x="1041659" y="367559"/>
          <a:ext cx="1102680" cy="1102680"/>
        </a:xfrm>
        <a:prstGeom prst="ellipse">
          <a:avLst/>
        </a:prstGeom>
        <a:solidFill>
          <a:schemeClr val="accent1"/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69" tIns="12700" rIns="859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203143" y="529043"/>
        <a:ext cx="779712" cy="779712"/>
      </dsp:txXfrm>
    </dsp:sp>
    <dsp:sp modelId="{923B2301-552B-45D2-9EF0-53A10AA17FC6}">
      <dsp:nvSpPr>
        <dsp:cNvPr id="0" name=""/>
        <dsp:cNvSpPr/>
      </dsp:nvSpPr>
      <dsp:spPr>
        <a:xfrm>
          <a:off x="0" y="3675528"/>
          <a:ext cx="318599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3504599" y="0"/>
          <a:ext cx="3185999" cy="367560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393" tIns="330200" rIns="2483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Implementing different methods for shapes and ability to change properties of shapes using GUI( OpenGL used.)</a:t>
          </a:r>
          <a:endParaRPr lang="en-US" sz="1500" kern="1200" dirty="0"/>
        </a:p>
      </dsp:txBody>
      <dsp:txXfrm>
        <a:off x="3504599" y="1396728"/>
        <a:ext cx="3185999" cy="2205360"/>
      </dsp:txXfrm>
    </dsp:sp>
    <dsp:sp modelId="{4104A2F1-FB99-4C42-8067-46B8EEEC9610}">
      <dsp:nvSpPr>
        <dsp:cNvPr id="0" name=""/>
        <dsp:cNvSpPr/>
      </dsp:nvSpPr>
      <dsp:spPr>
        <a:xfrm>
          <a:off x="4546259" y="367559"/>
          <a:ext cx="1102680" cy="1102680"/>
        </a:xfrm>
        <a:prstGeom prst="ellipse">
          <a:avLst/>
        </a:prstGeom>
        <a:solidFill>
          <a:schemeClr val="accent4"/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69" tIns="12700" rIns="859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4707743" y="529043"/>
        <a:ext cx="779712" cy="779712"/>
      </dsp:txXfrm>
    </dsp:sp>
    <dsp:sp modelId="{2EB92C72-3528-4913-AFF6-FF0B4F338399}">
      <dsp:nvSpPr>
        <dsp:cNvPr id="0" name=""/>
        <dsp:cNvSpPr/>
      </dsp:nvSpPr>
      <dsp:spPr>
        <a:xfrm>
          <a:off x="3504599" y="3675528"/>
          <a:ext cx="3185999" cy="72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915CF-854E-4013-B047-49CAD4771C56}">
      <dsp:nvSpPr>
        <dsp:cNvPr id="0" name=""/>
        <dsp:cNvSpPr/>
      </dsp:nvSpPr>
      <dsp:spPr>
        <a:xfrm>
          <a:off x="7009199" y="0"/>
          <a:ext cx="3185999" cy="367560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393" tIns="330200" rIns="2483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Writing code for event handling such as classes will handle events from mouse and keyboard using methods defined for class.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Interfacing with GLUT for event handling.</a:t>
          </a:r>
        </a:p>
      </dsp:txBody>
      <dsp:txXfrm>
        <a:off x="7009199" y="1396728"/>
        <a:ext cx="3185999" cy="2205360"/>
      </dsp:txXfrm>
    </dsp:sp>
    <dsp:sp modelId="{D2F56AD9-E419-4038-B29A-E4EDAECA4CFC}">
      <dsp:nvSpPr>
        <dsp:cNvPr id="0" name=""/>
        <dsp:cNvSpPr/>
      </dsp:nvSpPr>
      <dsp:spPr>
        <a:xfrm>
          <a:off x="8050859" y="367559"/>
          <a:ext cx="1102680" cy="11026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69" tIns="12700" rIns="859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3</a:t>
          </a:r>
        </a:p>
      </dsp:txBody>
      <dsp:txXfrm>
        <a:off x="8212343" y="529043"/>
        <a:ext cx="779712" cy="779712"/>
      </dsp:txXfrm>
    </dsp:sp>
    <dsp:sp modelId="{4C8C00C8-716D-42AB-BB1E-D02B2E432A4A}">
      <dsp:nvSpPr>
        <dsp:cNvPr id="0" name=""/>
        <dsp:cNvSpPr/>
      </dsp:nvSpPr>
      <dsp:spPr>
        <a:xfrm>
          <a:off x="7009199" y="3675528"/>
          <a:ext cx="318599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/>
            <a:ahLst/>
            <a:cxn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406080" y="183600"/>
            <a:ext cx="0" cy="1598040"/>
          </a:xfrm>
          <a:prstGeom prst="line">
            <a:avLst/>
          </a:prstGeom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292360" y="0"/>
            <a:ext cx="2279520" cy="1267560"/>
          </a:xfrm>
          <a:custGeom>
            <a:avLst/>
            <a:gdLst/>
            <a:ahLst/>
            <a:cxn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5093280" y="2743200"/>
            <a:ext cx="6592320" cy="23860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79720" y="1911240"/>
            <a:ext cx="9829440" cy="3859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9/3/20XX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12E2776-09DE-482E-9ACB-93635C61CB3D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200360" y="1150200"/>
            <a:ext cx="2206800" cy="2203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icon to add picture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444520" y="2579760"/>
            <a:ext cx="3096360" cy="30963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icon to add picture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539640" y="365040"/>
            <a:ext cx="5806080" cy="1325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39640" y="1825560"/>
            <a:ext cx="5806080" cy="4352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</a:p>
          <a:p>
            <a:pPr marL="228600" lvl="1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</a:p>
          <a:p>
            <a:pPr marL="457200" lvl="2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</a:p>
          <a:p>
            <a:pPr marL="685800" lvl="3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9/3/20XX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8642D97-BE4E-4BF7-9793-A3D587DECE7E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10249560" y="1555200"/>
            <a:ext cx="819000" cy="79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7590240" y="4034520"/>
            <a:ext cx="876240" cy="876240"/>
          </a:xfrm>
          <a:prstGeom prst="rect">
            <a:avLst/>
          </a:prstGeom>
          <a:noFill/>
          <a:ln w="1270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9/3/20XX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A8DCF08-A215-4561-A803-B0E84ABDE167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 w="936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to edit the title text format</a:t>
            </a: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07400" y="84744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 flipH="1">
            <a:off x="530640" y="0"/>
            <a:ext cx="1154880" cy="590760"/>
          </a:xfrm>
          <a:custGeom>
            <a:avLst/>
            <a:gdLst/>
            <a:ahLst/>
            <a:cxnLst/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 flipH="1">
            <a:off x="3960720" y="0"/>
            <a:ext cx="1737000" cy="959040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flipH="1">
            <a:off x="-720" y="2936880"/>
            <a:ext cx="159480" cy="552600"/>
          </a:xfrm>
          <a:custGeom>
            <a:avLst/>
            <a:gdLst/>
            <a:ahLst/>
            <a:cxnLst/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"/>
          <p:cNvSpPr/>
          <p:nvPr/>
        </p:nvSpPr>
        <p:spPr>
          <a:xfrm flipH="1">
            <a:off x="0" y="5835600"/>
            <a:ext cx="1548000" cy="1022040"/>
          </a:xfrm>
          <a:custGeom>
            <a:avLst/>
            <a:gdLst/>
            <a:ahLst/>
            <a:cxnLst/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flipH="1">
            <a:off x="34048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7"/>
          <p:cNvSpPr/>
          <p:nvPr/>
        </p:nvSpPr>
        <p:spPr>
          <a:xfrm flipH="1">
            <a:off x="4132080" y="6258600"/>
            <a:ext cx="1565640" cy="599040"/>
          </a:xfrm>
          <a:custGeom>
            <a:avLst/>
            <a:gdLst/>
            <a:ahLst/>
            <a:cxnLst/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8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4" name="PlaceHolder 9"/>
          <p:cNvSpPr>
            <a:spLocks noGrp="1"/>
          </p:cNvSpPr>
          <p:nvPr>
            <p:ph type="dt"/>
          </p:nvPr>
        </p:nvSpPr>
        <p:spPr>
          <a:xfrm>
            <a:off x="1682640" y="6356520"/>
            <a:ext cx="154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9/3/20XX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5" name="PlaceHolder 10"/>
          <p:cNvSpPr>
            <a:spLocks noGrp="1"/>
          </p:cNvSpPr>
          <p:nvPr>
            <p:ph type="ftr"/>
          </p:nvPr>
        </p:nvSpPr>
        <p:spPr>
          <a:xfrm>
            <a:off x="609912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Presentation Title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6" name="PlaceHolder 11"/>
          <p:cNvSpPr>
            <a:spLocks noGrp="1"/>
          </p:cNvSpPr>
          <p:nvPr>
            <p:ph type="sldNum"/>
          </p:nvPr>
        </p:nvSpPr>
        <p:spPr>
          <a:xfrm>
            <a:off x="10506600" y="6356520"/>
            <a:ext cx="849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CE90F9-253B-48F4-8182-D3DEEF2057B3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7" name="PlaceHolder 12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</a:p>
          <a:p>
            <a:pPr marL="2286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</a:p>
          <a:p>
            <a:pPr marL="4572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93280" y="2184480"/>
            <a:ext cx="6592320" cy="1706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Tw Cen MT"/>
              </a:rPr>
              <a:t>Shapes Editor/Paint using OOPs</a:t>
            </a:r>
            <a:endParaRPr lang="en-US" sz="6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5093280" y="4114800"/>
            <a:ext cx="6592320" cy="210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00"/>
                </a:solidFill>
                <a:latin typeface="Calibri Light"/>
              </a:rPr>
              <a:t>Group Members:</a:t>
            </a:r>
            <a:endParaRPr lang="en-IN" sz="32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00"/>
                </a:solidFill>
                <a:latin typeface="Calibri Light"/>
              </a:rPr>
              <a:t>Abhishek Dharmadhikari(111903007)</a:t>
            </a:r>
            <a:endParaRPr lang="en-IN" sz="32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00"/>
                </a:solidFill>
                <a:latin typeface="Calibri Light"/>
              </a:rPr>
              <a:t>Abhay Gaikwad(111903003)</a:t>
            </a:r>
            <a:endParaRPr lang="en-IN" sz="32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00"/>
                </a:solidFill>
                <a:latin typeface="Calibri Light"/>
              </a:rPr>
              <a:t>Abhishek Gaikwad(111903006)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39280" y="299726"/>
            <a:ext cx="5809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Tw Cen MT"/>
              </a:rPr>
              <a:t>Objectives: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80C46BA-8DDD-49D2-84D5-B05E3D0B522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1179720" y="1911240"/>
            <a:ext cx="9829440" cy="385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Next LT Pro"/>
              </a:rPr>
              <a:t>The drawing will have tools like rectangle, square, circle, ellipse, triangle, polygons of any shape </a:t>
            </a:r>
            <a:r>
              <a:rPr lang="en-US" sz="2800" spc="-1" dirty="0">
                <a:solidFill>
                  <a:srgbClr val="000000"/>
                </a:solidFill>
                <a:latin typeface="Avenir Next LT Pro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Avenir Next LT Pro"/>
              </a:rPr>
              <a:t>upto</a:t>
            </a:r>
            <a:r>
              <a:rPr lang="en-US" sz="2800" spc="-1" dirty="0">
                <a:solidFill>
                  <a:srgbClr val="000000"/>
                </a:solidFill>
                <a:latin typeface="Avenir Next LT Pro"/>
              </a:rPr>
              <a:t> 20 edges as it converges to circle only after 20 edges)</a:t>
            </a:r>
            <a:endParaRPr lang="en-US" sz="28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Next LT Pro"/>
              </a:rPr>
              <a:t>Defining certain operations on shapes like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venir Next LT Pro"/>
              </a:rPr>
              <a:t>colouring</a:t>
            </a:r>
            <a:r>
              <a:rPr lang="en-US" sz="2800" b="0" strike="noStrike" spc="-1" dirty="0">
                <a:solidFill>
                  <a:srgbClr val="000000"/>
                </a:solidFill>
                <a:latin typeface="Avenir Next LT Pro"/>
              </a:rPr>
              <a:t> border,</a:t>
            </a:r>
            <a:r>
              <a:rPr lang="en-US" sz="2800" spc="-1" dirty="0">
                <a:solidFill>
                  <a:srgbClr val="000000"/>
                </a:solidFill>
                <a:latin typeface="Avenir Next LT Pro"/>
              </a:rPr>
              <a:t> filling area ,different options for increasing Pixel size.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Next LT Pro"/>
              </a:rPr>
              <a:t>Airbrush feature with different sizes.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Next LT Pro"/>
              </a:rPr>
              <a:t>Radial Brush Feature for symmetric shapes.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39640" y="304200"/>
            <a:ext cx="986400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w Cen MT"/>
              </a:rPr>
              <a:t>Project structure and functionalities: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CF6C0C4-FAC0-4415-B6AC-92470B4C95B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539640" y="1825560"/>
            <a:ext cx="10382040" cy="4352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venir Next LT Pro"/>
              </a:rPr>
              <a:t>Creating class of Polygon, lines , point as individual base classes</a:t>
            </a:r>
            <a:endParaRPr lang="en-US" sz="24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A component inherits a basic class, which has  properties as position, size, color as well as methods to display it on the screen, hide, move, resize.</a:t>
            </a: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Event handling:</a:t>
            </a: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Event handlers of mouse and keyboard calling the appropriate methods of the class. </a:t>
            </a: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Eg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. q ,escape key for quit</a:t>
            </a:r>
            <a:r>
              <a:rPr lang="en-US" sz="2400" spc="-1" dirty="0">
                <a:solidFill>
                  <a:srgbClr val="000000"/>
                </a:solidFill>
                <a:latin typeface="Avenir Next LT Pro"/>
              </a:rPr>
              <a:t>, ‘+’ ,’ – ‘ for manipulation of size of shape.</a:t>
            </a:r>
          </a:p>
          <a:p>
            <a:pPr marL="343080" indent="-34272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lang="en-US" sz="2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39640" y="29972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w Cen MT"/>
              </a:rPr>
              <a:t>Action Plan: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236596622"/>
              </p:ext>
            </p:extLst>
          </p:nvPr>
        </p:nvGraphicFramePr>
        <p:xfrm>
          <a:off x="996840" y="1581840"/>
          <a:ext cx="10195200" cy="367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DC8F43C-8C98-4FEB-A931-2714105698D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9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2EAE8D7-8295-4B61-B63A-5A628905AAD4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235" name="Picture 2"/>
          <p:cNvPicPr/>
          <p:nvPr/>
        </p:nvPicPr>
        <p:blipFill>
          <a:blip r:embed="rId2"/>
          <a:srcRect l="3333" t="3706"/>
          <a:stretch/>
        </p:blipFill>
        <p:spPr>
          <a:xfrm>
            <a:off x="101520" y="56520"/>
            <a:ext cx="11785320" cy="6603480"/>
          </a:xfrm>
          <a:prstGeom prst="rect">
            <a:avLst/>
          </a:prstGeom>
          <a:ln w="57240">
            <a:solidFill>
              <a:schemeClr val="tx1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3DDDA00-2EDC-4652-8B0B-07BEAA5D37B6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 rot="21596400">
            <a:off x="2837880" y="1341720"/>
            <a:ext cx="6581520" cy="4200120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001F8A-F44F-4FFE-8997-C512315485B8}"/>
              </a:ext>
            </a:extLst>
          </p:cNvPr>
          <p:cNvSpPr txBox="1"/>
          <p:nvPr/>
        </p:nvSpPr>
        <p:spPr>
          <a:xfrm>
            <a:off x="228599" y="527040"/>
            <a:ext cx="628105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/>
              <a:t>Inheritance Used in Project: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w Cen MT"/>
              </a:rPr>
              <a:t>Thank you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0506600" y="6356520"/>
            <a:ext cx="8499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25121A-E566-402F-B3CA-7254ECD9CA63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464</TotalTime>
  <Words>273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subject/>
  <dc:creator>Abhishek Dharmadhikari</dc:creator>
  <dc:description/>
  <cp:lastModifiedBy>Abhishek Dharmadhikari</cp:lastModifiedBy>
  <cp:revision>21</cp:revision>
  <dcterms:created xsi:type="dcterms:W3CDTF">2021-03-07T18:47:28Z</dcterms:created>
  <dcterms:modified xsi:type="dcterms:W3CDTF">2021-05-04T10:45:30Z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