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6802-51A3-AA43-2F92-E1864E117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AEA3B0-DEC9-591F-4D34-5F5733EA0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D7116E-AEF0-35B2-FEF4-B2AD7F04DE84}"/>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5" name="Footer Placeholder 4">
            <a:extLst>
              <a:ext uri="{FF2B5EF4-FFF2-40B4-BE49-F238E27FC236}">
                <a16:creationId xmlns:a16="http://schemas.microsoft.com/office/drawing/2014/main" id="{126C13ED-CF32-FA3B-8626-56CD0D865D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4F90EE-DA99-418F-6754-2C88AF1F8D3E}"/>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183595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E382-7F9E-DA12-EFF1-0CC87FF4F9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EAF3D-C319-B034-5C47-39C4741ED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5F78D3-8699-37F7-646A-20CD13FCDE51}"/>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5" name="Footer Placeholder 4">
            <a:extLst>
              <a:ext uri="{FF2B5EF4-FFF2-40B4-BE49-F238E27FC236}">
                <a16:creationId xmlns:a16="http://schemas.microsoft.com/office/drawing/2014/main" id="{03602729-7CD0-AB8A-538A-5A3657F2C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17799-B212-DD1A-C8C9-BCC71920EBC3}"/>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284780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9A414-CE17-531D-C779-1D508D7009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DDAD31-BCA3-3504-32A6-CDF4729CB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200A3-5F6D-4B5E-7A56-2FADA6B85E41}"/>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5" name="Footer Placeholder 4">
            <a:extLst>
              <a:ext uri="{FF2B5EF4-FFF2-40B4-BE49-F238E27FC236}">
                <a16:creationId xmlns:a16="http://schemas.microsoft.com/office/drawing/2014/main" id="{9F7AAA71-30C3-004B-2FB6-E62822EF1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81D82-70EC-2433-2EBD-8535E0147C71}"/>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284949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40C5-3C7F-6E3E-34AE-AD92E06289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0A147C-4D29-15B7-72D0-FD3A6ABC3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4489E-C345-1054-4DF8-5CFB0FBE51C6}"/>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5" name="Footer Placeholder 4">
            <a:extLst>
              <a:ext uri="{FF2B5EF4-FFF2-40B4-BE49-F238E27FC236}">
                <a16:creationId xmlns:a16="http://schemas.microsoft.com/office/drawing/2014/main" id="{822639BE-7034-DDC6-D1D5-868AE1FBA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E199B-E6CA-1D0C-1FAA-00BF335CCE48}"/>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40805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8962-453E-1FEF-1AD1-44450C2382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A4926A-5A49-40C2-0A26-9C0FF1B78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947A7-7B6B-7EBB-4C77-98A066F84DDF}"/>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5" name="Footer Placeholder 4">
            <a:extLst>
              <a:ext uri="{FF2B5EF4-FFF2-40B4-BE49-F238E27FC236}">
                <a16:creationId xmlns:a16="http://schemas.microsoft.com/office/drawing/2014/main" id="{A4408F92-A66E-9F4E-21FF-3A4D733F1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8B8323-74F7-68FF-FB24-D415E391D096}"/>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13090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DB60-0ECC-2964-C704-D7B7D3AAA0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1C3809-A703-174D-D98E-C39DD70393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00D1B3-BF6D-A289-4F03-6F00BBC70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D24879-1358-1281-B29A-6BCFD87EA492}"/>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6" name="Footer Placeholder 5">
            <a:extLst>
              <a:ext uri="{FF2B5EF4-FFF2-40B4-BE49-F238E27FC236}">
                <a16:creationId xmlns:a16="http://schemas.microsoft.com/office/drawing/2014/main" id="{16E24F67-8647-8456-93C7-427A982BD7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F5184-D14C-C410-849D-2DBDD67D7EE4}"/>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321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ACCA-AC42-DD3A-DAA1-842D51746D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E5A6D-24FB-2F7D-DAA7-3FDBAC2F7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BF37D-B69D-5C92-44BC-264AD56496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FEB269-48D4-2F2E-3286-F7C4C9208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E3A7B-EF33-3FB3-4540-D9054828BC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8E11CC-5C82-8015-DDE0-629C813A4D77}"/>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8" name="Footer Placeholder 7">
            <a:extLst>
              <a:ext uri="{FF2B5EF4-FFF2-40B4-BE49-F238E27FC236}">
                <a16:creationId xmlns:a16="http://schemas.microsoft.com/office/drawing/2014/main" id="{51B55E46-AA8B-949C-B9F5-813D1E03B2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14E1C1-F5D9-823F-60BF-7D3699EAFF52}"/>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248234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25AA-23C3-15D7-EED2-44C289EDE4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69A29B-4FAD-6657-6A54-40C7F39686E5}"/>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4" name="Footer Placeholder 3">
            <a:extLst>
              <a:ext uri="{FF2B5EF4-FFF2-40B4-BE49-F238E27FC236}">
                <a16:creationId xmlns:a16="http://schemas.microsoft.com/office/drawing/2014/main" id="{F5216457-37E4-F8CA-ADAC-8C455E43E2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423D06-67D1-A338-49CF-2159D7AB63A4}"/>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320875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A80C9-4CA4-CFA4-3AD7-7DA1EBDEB217}"/>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3" name="Footer Placeholder 2">
            <a:extLst>
              <a:ext uri="{FF2B5EF4-FFF2-40B4-BE49-F238E27FC236}">
                <a16:creationId xmlns:a16="http://schemas.microsoft.com/office/drawing/2014/main" id="{C0568B40-6920-9561-E9C6-D1B8A0FD15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BFF028-276D-A169-EBA4-A96699335E15}"/>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401499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2B60-1F06-4FE1-4048-269351C5B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050568-6E41-4434-B17C-97F6B4D6C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01A84F-722A-CF44-015F-D62FBF210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16943-A74C-D736-B250-0E125867EA9E}"/>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6" name="Footer Placeholder 5">
            <a:extLst>
              <a:ext uri="{FF2B5EF4-FFF2-40B4-BE49-F238E27FC236}">
                <a16:creationId xmlns:a16="http://schemas.microsoft.com/office/drawing/2014/main" id="{6A84FAD0-AE3F-0E39-4380-B88683041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FF3E22-22C1-B82B-8E40-9BA377C4FE17}"/>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198715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E41C-485E-33C3-6EC9-CDF2AA03F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9CB3B4-DB40-4A4D-9B7A-A69D1F4D5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758F35-0C7D-6ECC-D84B-03707F88A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9B5B5-FB7E-D6A6-4099-4A974E940BAB}"/>
              </a:ext>
            </a:extLst>
          </p:cNvPr>
          <p:cNvSpPr>
            <a:spLocks noGrp="1"/>
          </p:cNvSpPr>
          <p:nvPr>
            <p:ph type="dt" sz="half" idx="10"/>
          </p:nvPr>
        </p:nvSpPr>
        <p:spPr/>
        <p:txBody>
          <a:bodyPr/>
          <a:lstStyle/>
          <a:p>
            <a:fld id="{6FBC6E89-5789-4EDC-A737-AD47FB232332}" type="datetimeFigureOut">
              <a:rPr lang="en-IN" smtClean="0"/>
              <a:t>18-10-2024</a:t>
            </a:fld>
            <a:endParaRPr lang="en-IN"/>
          </a:p>
        </p:txBody>
      </p:sp>
      <p:sp>
        <p:nvSpPr>
          <p:cNvPr id="6" name="Footer Placeholder 5">
            <a:extLst>
              <a:ext uri="{FF2B5EF4-FFF2-40B4-BE49-F238E27FC236}">
                <a16:creationId xmlns:a16="http://schemas.microsoft.com/office/drawing/2014/main" id="{BB819E25-62E8-6EB2-B13A-270ED1347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5130E-0549-586F-A41C-E5327DD616B3}"/>
              </a:ext>
            </a:extLst>
          </p:cNvPr>
          <p:cNvSpPr>
            <a:spLocks noGrp="1"/>
          </p:cNvSpPr>
          <p:nvPr>
            <p:ph type="sldNum" sz="quarter" idx="12"/>
          </p:nvPr>
        </p:nvSpPr>
        <p:spPr/>
        <p:txBody>
          <a:bodyPr/>
          <a:lstStyle/>
          <a:p>
            <a:fld id="{3EEEBEA4-9A86-46B7-8827-EBA8FD3872AE}" type="slidenum">
              <a:rPr lang="en-IN" smtClean="0"/>
              <a:t>‹#›</a:t>
            </a:fld>
            <a:endParaRPr lang="en-IN"/>
          </a:p>
        </p:txBody>
      </p:sp>
    </p:spTree>
    <p:extLst>
      <p:ext uri="{BB962C8B-B14F-4D97-AF65-F5344CB8AC3E}">
        <p14:creationId xmlns:p14="http://schemas.microsoft.com/office/powerpoint/2010/main" val="68335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26839-13B4-C7D2-7076-D54A99CF8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2394F0-2013-2711-A0F6-59871F516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DFBEE-F9DD-0F7F-9B0B-32FBDC134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C6E89-5789-4EDC-A737-AD47FB232332}" type="datetimeFigureOut">
              <a:rPr lang="en-IN" smtClean="0"/>
              <a:t>18-10-2024</a:t>
            </a:fld>
            <a:endParaRPr lang="en-IN"/>
          </a:p>
        </p:txBody>
      </p:sp>
      <p:sp>
        <p:nvSpPr>
          <p:cNvPr id="5" name="Footer Placeholder 4">
            <a:extLst>
              <a:ext uri="{FF2B5EF4-FFF2-40B4-BE49-F238E27FC236}">
                <a16:creationId xmlns:a16="http://schemas.microsoft.com/office/drawing/2014/main" id="{6593186F-7E8D-ED2C-468C-77C1A4CC7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3EBF16-BC18-A698-55B2-D4C70B8E1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EBEA4-9A86-46B7-8827-EBA8FD3872AE}" type="slidenum">
              <a:rPr lang="en-IN" smtClean="0"/>
              <a:t>‹#›</a:t>
            </a:fld>
            <a:endParaRPr lang="en-IN"/>
          </a:p>
        </p:txBody>
      </p:sp>
    </p:spTree>
    <p:extLst>
      <p:ext uri="{BB962C8B-B14F-4D97-AF65-F5344CB8AC3E}">
        <p14:creationId xmlns:p14="http://schemas.microsoft.com/office/powerpoint/2010/main" val="1251545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DD12-3EFE-D345-C0A2-65AA2DBACACB}"/>
              </a:ext>
            </a:extLst>
          </p:cNvPr>
          <p:cNvSpPr>
            <a:spLocks noGrp="1"/>
          </p:cNvSpPr>
          <p:nvPr>
            <p:ph type="ctrTitle"/>
          </p:nvPr>
        </p:nvSpPr>
        <p:spPr/>
        <p:txBody>
          <a:bodyPr/>
          <a:lstStyle/>
          <a:p>
            <a:r>
              <a:rPr lang="en-US" dirty="0"/>
              <a:t>Light Bulb using C++ State Machine.</a:t>
            </a:r>
            <a:endParaRPr lang="en-IN" dirty="0"/>
          </a:p>
        </p:txBody>
      </p:sp>
      <p:sp>
        <p:nvSpPr>
          <p:cNvPr id="3" name="Subtitle 2">
            <a:extLst>
              <a:ext uri="{FF2B5EF4-FFF2-40B4-BE49-F238E27FC236}">
                <a16:creationId xmlns:a16="http://schemas.microsoft.com/office/drawing/2014/main" id="{8DEB1780-77AB-FEC7-CE90-3B2FBF8148AF}"/>
              </a:ext>
            </a:extLst>
          </p:cNvPr>
          <p:cNvSpPr>
            <a:spLocks noGrp="1"/>
          </p:cNvSpPr>
          <p:nvPr>
            <p:ph type="subTitle" idx="1"/>
          </p:nvPr>
        </p:nvSpPr>
        <p:spPr>
          <a:xfrm>
            <a:off x="5133473" y="6011779"/>
            <a:ext cx="9144000" cy="846221"/>
          </a:xfrm>
        </p:spPr>
        <p:txBody>
          <a:bodyPr/>
          <a:lstStyle/>
          <a:p>
            <a:r>
              <a:rPr lang="en-US" dirty="0"/>
              <a:t>By Abhishek J S</a:t>
            </a:r>
          </a:p>
          <a:p>
            <a:endParaRPr lang="en-IN" dirty="0"/>
          </a:p>
        </p:txBody>
      </p:sp>
    </p:spTree>
    <p:extLst>
      <p:ext uri="{BB962C8B-B14F-4D97-AF65-F5344CB8AC3E}">
        <p14:creationId xmlns:p14="http://schemas.microsoft.com/office/powerpoint/2010/main" val="321133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4932-CA31-7693-4040-8F74E7BB8427}"/>
              </a:ext>
            </a:extLst>
          </p:cNvPr>
          <p:cNvSpPr>
            <a:spLocks noGrp="1"/>
          </p:cNvSpPr>
          <p:nvPr>
            <p:ph type="title"/>
          </p:nvPr>
        </p:nvSpPr>
        <p:spPr/>
        <p:txBody>
          <a:bodyPr/>
          <a:lstStyle/>
          <a:p>
            <a:r>
              <a:rPr lang="en-US" dirty="0"/>
              <a:t>Bulb FSM</a:t>
            </a:r>
            <a:br>
              <a:rPr lang="en-US" dirty="0"/>
            </a:br>
            <a:endParaRPr lang="en-IN" dirty="0"/>
          </a:p>
        </p:txBody>
      </p:sp>
      <p:sp>
        <p:nvSpPr>
          <p:cNvPr id="3" name="Content Placeholder 2">
            <a:extLst>
              <a:ext uri="{FF2B5EF4-FFF2-40B4-BE49-F238E27FC236}">
                <a16:creationId xmlns:a16="http://schemas.microsoft.com/office/drawing/2014/main" id="{7FF50F24-95F7-6F87-6AEB-5DE005CBF115}"/>
              </a:ext>
            </a:extLst>
          </p:cNvPr>
          <p:cNvSpPr>
            <a:spLocks noGrp="1"/>
          </p:cNvSpPr>
          <p:nvPr>
            <p:ph idx="1"/>
          </p:nvPr>
        </p:nvSpPr>
        <p:spPr/>
        <p:txBody>
          <a:bodyPr/>
          <a:lstStyle/>
          <a:p>
            <a:r>
              <a:rPr lang="en-US" dirty="0"/>
              <a:t>Step 1: Initialize the Bulb and FSM</a:t>
            </a:r>
            <a:endParaRPr lang="en-IN" dirty="0"/>
          </a:p>
          <a:p>
            <a:pPr lvl="1"/>
            <a:r>
              <a:rPr lang="en-IN" dirty="0"/>
              <a:t>When a Bulb object is created, the FSM is initialized with the Off state.</a:t>
            </a:r>
          </a:p>
          <a:p>
            <a:pPr lvl="2"/>
            <a:r>
              <a:rPr lang="en-IN" dirty="0"/>
              <a:t>Bulb *bulb = new Bulb();</a:t>
            </a:r>
          </a:p>
          <a:p>
            <a:pPr lvl="1"/>
            <a:r>
              <a:rPr lang="en-IN" dirty="0"/>
              <a:t>Four transitions	:</a:t>
            </a:r>
          </a:p>
          <a:p>
            <a:pPr lvl="2"/>
            <a:r>
              <a:rPr lang="en-IN" dirty="0"/>
              <a:t>From Off to On if the voltage is between 1V and 240V.</a:t>
            </a:r>
          </a:p>
          <a:p>
            <a:pPr lvl="2"/>
            <a:r>
              <a:rPr lang="en-IN" dirty="0"/>
              <a:t>From On to Off if the voltage is 0V.</a:t>
            </a:r>
          </a:p>
          <a:p>
            <a:pPr lvl="2"/>
            <a:r>
              <a:rPr lang="en-IN" dirty="0"/>
              <a:t>From On to Broken if the voltage if more than 240V.</a:t>
            </a:r>
          </a:p>
          <a:p>
            <a:pPr lvl="2"/>
            <a:r>
              <a:rPr lang="en-IN" dirty="0"/>
              <a:t>From Broken to Off if the voltage is 0V.</a:t>
            </a:r>
          </a:p>
        </p:txBody>
      </p:sp>
    </p:spTree>
    <p:extLst>
      <p:ext uri="{BB962C8B-B14F-4D97-AF65-F5344CB8AC3E}">
        <p14:creationId xmlns:p14="http://schemas.microsoft.com/office/powerpoint/2010/main" val="311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1E53-6F57-45B5-1892-CEE7F30A2947}"/>
              </a:ext>
            </a:extLst>
          </p:cNvPr>
          <p:cNvSpPr>
            <a:spLocks noGrp="1"/>
          </p:cNvSpPr>
          <p:nvPr>
            <p:ph type="title"/>
          </p:nvPr>
        </p:nvSpPr>
        <p:spPr/>
        <p:txBody>
          <a:bodyPr/>
          <a:lstStyle/>
          <a:p>
            <a:r>
              <a:rPr lang="en-US" dirty="0"/>
              <a:t>Bulb FSM</a:t>
            </a:r>
            <a:endParaRPr lang="en-IN" dirty="0"/>
          </a:p>
        </p:txBody>
      </p:sp>
      <p:sp>
        <p:nvSpPr>
          <p:cNvPr id="3" name="Content Placeholder 2">
            <a:extLst>
              <a:ext uri="{FF2B5EF4-FFF2-40B4-BE49-F238E27FC236}">
                <a16:creationId xmlns:a16="http://schemas.microsoft.com/office/drawing/2014/main" id="{E09595F4-B74E-6F74-7148-90C7F59314B0}"/>
              </a:ext>
            </a:extLst>
          </p:cNvPr>
          <p:cNvSpPr>
            <a:spLocks noGrp="1"/>
          </p:cNvSpPr>
          <p:nvPr>
            <p:ph idx="1"/>
          </p:nvPr>
        </p:nvSpPr>
        <p:spPr/>
        <p:txBody>
          <a:bodyPr/>
          <a:lstStyle/>
          <a:p>
            <a:r>
              <a:rPr lang="en-US" dirty="0"/>
              <a:t>Step 2 : Initial State – Voltage is 0V.</a:t>
            </a:r>
          </a:p>
          <a:p>
            <a:r>
              <a:rPr lang="en-US" dirty="0"/>
              <a:t>FSM starts in the Off state. When Update() is called, it checks the voltage and runs through the transitions. Since the voltage is 0V, the bulb remains in the Off state.</a:t>
            </a:r>
            <a:endParaRPr lang="en-IN" dirty="0"/>
          </a:p>
        </p:txBody>
      </p:sp>
    </p:spTree>
    <p:extLst>
      <p:ext uri="{BB962C8B-B14F-4D97-AF65-F5344CB8AC3E}">
        <p14:creationId xmlns:p14="http://schemas.microsoft.com/office/powerpoint/2010/main" val="337255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DFC4-FD18-4512-7DD4-7313A3F63799}"/>
              </a:ext>
            </a:extLst>
          </p:cNvPr>
          <p:cNvSpPr>
            <a:spLocks noGrp="1"/>
          </p:cNvSpPr>
          <p:nvPr>
            <p:ph type="title"/>
          </p:nvPr>
        </p:nvSpPr>
        <p:spPr/>
        <p:txBody>
          <a:bodyPr/>
          <a:lstStyle/>
          <a:p>
            <a:r>
              <a:rPr lang="en-US" dirty="0"/>
              <a:t>Bulb FSM</a:t>
            </a:r>
            <a:endParaRPr lang="en-IN" dirty="0"/>
          </a:p>
        </p:txBody>
      </p:sp>
      <p:sp>
        <p:nvSpPr>
          <p:cNvPr id="3" name="Content Placeholder 2">
            <a:extLst>
              <a:ext uri="{FF2B5EF4-FFF2-40B4-BE49-F238E27FC236}">
                <a16:creationId xmlns:a16="http://schemas.microsoft.com/office/drawing/2014/main" id="{B9D8BC1F-4747-3C48-5710-3249604074AE}"/>
              </a:ext>
            </a:extLst>
          </p:cNvPr>
          <p:cNvSpPr>
            <a:spLocks noGrp="1"/>
          </p:cNvSpPr>
          <p:nvPr>
            <p:ph idx="1"/>
          </p:nvPr>
        </p:nvSpPr>
        <p:spPr/>
        <p:txBody>
          <a:bodyPr/>
          <a:lstStyle/>
          <a:p>
            <a:r>
              <a:rPr lang="en-US" dirty="0"/>
              <a:t>Step 3: Change Voltage to 240V.</a:t>
            </a:r>
          </a:p>
          <a:p>
            <a:pPr lvl="1"/>
            <a:r>
              <a:rPr lang="en-US" dirty="0"/>
              <a:t>Now, set the voltage to 240V and call Update() again.</a:t>
            </a:r>
            <a:r>
              <a:rPr lang="en-IN" dirty="0"/>
              <a:t> Since the voltage is between 1V and 240V, the FSM transitions the bulb to the On state.</a:t>
            </a:r>
          </a:p>
          <a:p>
            <a:r>
              <a:rPr lang="en-US" dirty="0"/>
              <a:t>Step 4 : Change voltage to 300V</a:t>
            </a:r>
          </a:p>
          <a:p>
            <a:pPr lvl="1"/>
            <a:r>
              <a:rPr lang="en-US" dirty="0"/>
              <a:t>Next, change the voltage to 300V and call Update(). The FSM transitions the bulb to the Broken state because the voltage exceeds 240V.</a:t>
            </a:r>
            <a:endParaRPr lang="en-IN" dirty="0"/>
          </a:p>
          <a:p>
            <a:r>
              <a:rPr lang="en-US" dirty="0"/>
              <a:t>Step 5: Return Voltage to 0V.</a:t>
            </a:r>
          </a:p>
          <a:p>
            <a:pPr lvl="1"/>
            <a:r>
              <a:rPr lang="en-US" dirty="0"/>
              <a:t>Finally, set the voltage back to 0V and call Update(). The FSM transitions the bulb back to the Off state.</a:t>
            </a:r>
            <a:endParaRPr lang="en-IN" dirty="0"/>
          </a:p>
          <a:p>
            <a:pPr marL="457200" lvl="1" indent="0">
              <a:buNone/>
            </a:pPr>
            <a:endParaRPr lang="en-IN" dirty="0"/>
          </a:p>
          <a:p>
            <a:pPr lvl="1"/>
            <a:endParaRPr lang="en-US" dirty="0"/>
          </a:p>
        </p:txBody>
      </p:sp>
    </p:spTree>
    <p:extLst>
      <p:ext uri="{BB962C8B-B14F-4D97-AF65-F5344CB8AC3E}">
        <p14:creationId xmlns:p14="http://schemas.microsoft.com/office/powerpoint/2010/main" val="365038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23B2-A20C-1325-4558-FF2F02477117}"/>
              </a:ext>
            </a:extLst>
          </p:cNvPr>
          <p:cNvSpPr>
            <a:spLocks noGrp="1"/>
          </p:cNvSpPr>
          <p:nvPr>
            <p:ph type="title"/>
          </p:nvPr>
        </p:nvSpPr>
        <p:spPr>
          <a:xfrm>
            <a:off x="998621" y="2562893"/>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19917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93BC-10C7-7D52-17FD-15C7BAEB2061}"/>
              </a:ext>
            </a:extLst>
          </p:cNvPr>
          <p:cNvSpPr>
            <a:spLocks noGrp="1"/>
          </p:cNvSpPr>
          <p:nvPr>
            <p:ph type="title"/>
          </p:nvPr>
        </p:nvSpPr>
        <p:spPr/>
        <p:txBody>
          <a:bodyPr/>
          <a:lstStyle/>
          <a:p>
            <a:r>
              <a:rPr lang="en-US" dirty="0"/>
              <a:t>What is State Machine?</a:t>
            </a:r>
            <a:endParaRPr lang="en-IN" dirty="0"/>
          </a:p>
        </p:txBody>
      </p:sp>
      <p:sp>
        <p:nvSpPr>
          <p:cNvPr id="3" name="Content Placeholder 2">
            <a:extLst>
              <a:ext uri="{FF2B5EF4-FFF2-40B4-BE49-F238E27FC236}">
                <a16:creationId xmlns:a16="http://schemas.microsoft.com/office/drawing/2014/main" id="{C79D50FC-0E40-A0C9-F84E-F61173587802}"/>
              </a:ext>
            </a:extLst>
          </p:cNvPr>
          <p:cNvSpPr>
            <a:spLocks noGrp="1"/>
          </p:cNvSpPr>
          <p:nvPr>
            <p:ph idx="1"/>
          </p:nvPr>
        </p:nvSpPr>
        <p:spPr/>
        <p:txBody>
          <a:bodyPr/>
          <a:lstStyle/>
          <a:p>
            <a:r>
              <a:rPr lang="en-US" dirty="0"/>
              <a:t>A state machine is a behavior model. It consists of a finite number of states and is therefore also called finite-state machine(FSM). Based on the current state and a given input the machine performs state transitions and produces outputs.</a:t>
            </a:r>
            <a:endParaRPr lang="en-IN" dirty="0"/>
          </a:p>
        </p:txBody>
      </p:sp>
    </p:spTree>
    <p:extLst>
      <p:ext uri="{BB962C8B-B14F-4D97-AF65-F5344CB8AC3E}">
        <p14:creationId xmlns:p14="http://schemas.microsoft.com/office/powerpoint/2010/main" val="153205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B033-2153-5080-C3F0-724D22AF49B1}"/>
              </a:ext>
            </a:extLst>
          </p:cNvPr>
          <p:cNvSpPr>
            <a:spLocks noGrp="1"/>
          </p:cNvSpPr>
          <p:nvPr>
            <p:ph type="title"/>
          </p:nvPr>
        </p:nvSpPr>
        <p:spPr/>
        <p:txBody>
          <a:bodyPr/>
          <a:lstStyle/>
          <a:p>
            <a:r>
              <a:rPr lang="en-US" dirty="0"/>
              <a:t>Example of Light Bulb using State Machine</a:t>
            </a:r>
            <a:endParaRPr lang="en-IN" dirty="0"/>
          </a:p>
        </p:txBody>
      </p:sp>
      <p:pic>
        <p:nvPicPr>
          <p:cNvPr id="5" name="Content Placeholder 4">
            <a:extLst>
              <a:ext uri="{FF2B5EF4-FFF2-40B4-BE49-F238E27FC236}">
                <a16:creationId xmlns:a16="http://schemas.microsoft.com/office/drawing/2014/main" id="{CDC5527E-F6A8-906F-52C2-4E4589F01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572" y="1825625"/>
            <a:ext cx="5852856" cy="4351338"/>
          </a:xfrm>
        </p:spPr>
      </p:pic>
    </p:spTree>
    <p:extLst>
      <p:ext uri="{BB962C8B-B14F-4D97-AF65-F5344CB8AC3E}">
        <p14:creationId xmlns:p14="http://schemas.microsoft.com/office/powerpoint/2010/main" val="26193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6CD8-67A6-FBB1-AF21-40C106F69873}"/>
              </a:ext>
            </a:extLst>
          </p:cNvPr>
          <p:cNvSpPr>
            <a:spLocks noGrp="1"/>
          </p:cNvSpPr>
          <p:nvPr>
            <p:ph type="title"/>
          </p:nvPr>
        </p:nvSpPr>
        <p:spPr/>
        <p:txBody>
          <a:bodyPr/>
          <a:lstStyle/>
          <a:p>
            <a:r>
              <a:rPr lang="en-US" dirty="0"/>
              <a:t>Finite State Machine (FSM) for a simple system, that is a light bulb	</a:t>
            </a:r>
            <a:endParaRPr lang="en-IN" dirty="0"/>
          </a:p>
        </p:txBody>
      </p:sp>
      <p:sp>
        <p:nvSpPr>
          <p:cNvPr id="3" name="Content Placeholder 2">
            <a:extLst>
              <a:ext uri="{FF2B5EF4-FFF2-40B4-BE49-F238E27FC236}">
                <a16:creationId xmlns:a16="http://schemas.microsoft.com/office/drawing/2014/main" id="{FA4E5A49-D73B-7089-92C5-34E8AC66FFC2}"/>
              </a:ext>
            </a:extLst>
          </p:cNvPr>
          <p:cNvSpPr>
            <a:spLocks noGrp="1"/>
          </p:cNvSpPr>
          <p:nvPr>
            <p:ph idx="1"/>
          </p:nvPr>
        </p:nvSpPr>
        <p:spPr/>
        <p:txBody>
          <a:bodyPr/>
          <a:lstStyle/>
          <a:p>
            <a:r>
              <a:rPr lang="en-US" dirty="0"/>
              <a:t>Three states of light bulb.</a:t>
            </a:r>
          </a:p>
          <a:p>
            <a:pPr lvl="1"/>
            <a:r>
              <a:rPr lang="en-US" dirty="0"/>
              <a:t>Off- The bulb is off.</a:t>
            </a:r>
            <a:endParaRPr lang="en-IN" dirty="0"/>
          </a:p>
          <a:p>
            <a:pPr lvl="1"/>
            <a:r>
              <a:rPr lang="en-IN" dirty="0"/>
              <a:t>On- The bulb is on.</a:t>
            </a:r>
          </a:p>
          <a:p>
            <a:pPr lvl="1"/>
            <a:r>
              <a:rPr lang="en-IN" dirty="0"/>
              <a:t>Broken- The bulb is broken.</a:t>
            </a:r>
            <a:endParaRPr lang="en-US" dirty="0"/>
          </a:p>
        </p:txBody>
      </p:sp>
    </p:spTree>
    <p:extLst>
      <p:ext uri="{BB962C8B-B14F-4D97-AF65-F5344CB8AC3E}">
        <p14:creationId xmlns:p14="http://schemas.microsoft.com/office/powerpoint/2010/main" val="216786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2E83-D640-0817-7D6E-1220E2006311}"/>
              </a:ext>
            </a:extLst>
          </p:cNvPr>
          <p:cNvSpPr>
            <a:spLocks noGrp="1"/>
          </p:cNvSpPr>
          <p:nvPr>
            <p:ph type="title"/>
          </p:nvPr>
        </p:nvSpPr>
        <p:spPr/>
        <p:txBody>
          <a:bodyPr/>
          <a:lstStyle/>
          <a:p>
            <a:r>
              <a:rPr lang="en-US" dirty="0"/>
              <a:t>Voltage is supplied to the bulb of the state transition.</a:t>
            </a:r>
            <a:endParaRPr lang="en-IN" dirty="0"/>
          </a:p>
        </p:txBody>
      </p:sp>
      <p:sp>
        <p:nvSpPr>
          <p:cNvPr id="3" name="Content Placeholder 2">
            <a:extLst>
              <a:ext uri="{FF2B5EF4-FFF2-40B4-BE49-F238E27FC236}">
                <a16:creationId xmlns:a16="http://schemas.microsoft.com/office/drawing/2014/main" id="{FC40AEAF-9343-7F98-0757-5245F9F3225B}"/>
              </a:ext>
            </a:extLst>
          </p:cNvPr>
          <p:cNvSpPr>
            <a:spLocks noGrp="1"/>
          </p:cNvSpPr>
          <p:nvPr>
            <p:ph idx="1"/>
          </p:nvPr>
        </p:nvSpPr>
        <p:spPr/>
        <p:txBody>
          <a:bodyPr/>
          <a:lstStyle/>
          <a:p>
            <a:r>
              <a:rPr lang="en-US" dirty="0"/>
              <a:t>If the voltage is 0V then the bulb is Off.</a:t>
            </a:r>
          </a:p>
          <a:p>
            <a:r>
              <a:rPr lang="en-US" dirty="0"/>
              <a:t>If the voltage is between 1V and 240V then the bulb is On.</a:t>
            </a:r>
          </a:p>
          <a:p>
            <a:r>
              <a:rPr lang="en-US" dirty="0"/>
              <a:t>If the voltage is more than 240V then the bulb is Broken.</a:t>
            </a:r>
            <a:endParaRPr lang="en-IN" dirty="0"/>
          </a:p>
        </p:txBody>
      </p:sp>
    </p:spTree>
    <p:extLst>
      <p:ext uri="{BB962C8B-B14F-4D97-AF65-F5344CB8AC3E}">
        <p14:creationId xmlns:p14="http://schemas.microsoft.com/office/powerpoint/2010/main" val="369747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0D40-15A6-89E2-7EF2-C1C09F4218F6}"/>
              </a:ext>
            </a:extLst>
          </p:cNvPr>
          <p:cNvSpPr>
            <a:spLocks noGrp="1"/>
          </p:cNvSpPr>
          <p:nvPr>
            <p:ph type="title"/>
          </p:nvPr>
        </p:nvSpPr>
        <p:spPr/>
        <p:txBody>
          <a:bodyPr/>
          <a:lstStyle/>
          <a:p>
            <a:r>
              <a:rPr lang="en-US" dirty="0"/>
              <a:t>Explain working of light bulb with state transition and state machine.  </a:t>
            </a:r>
            <a:endParaRPr lang="en-IN" dirty="0"/>
          </a:p>
        </p:txBody>
      </p:sp>
      <p:sp>
        <p:nvSpPr>
          <p:cNvPr id="3" name="Content Placeholder 2">
            <a:extLst>
              <a:ext uri="{FF2B5EF4-FFF2-40B4-BE49-F238E27FC236}">
                <a16:creationId xmlns:a16="http://schemas.microsoft.com/office/drawing/2014/main" id="{9C34E6F9-3B9C-4C47-560A-5E8D4E91B1DB}"/>
              </a:ext>
            </a:extLst>
          </p:cNvPr>
          <p:cNvSpPr>
            <a:spLocks noGrp="1"/>
          </p:cNvSpPr>
          <p:nvPr>
            <p:ph idx="1"/>
          </p:nvPr>
        </p:nvSpPr>
        <p:spPr/>
        <p:txBody>
          <a:bodyPr/>
          <a:lstStyle/>
          <a:p>
            <a:r>
              <a:rPr lang="en-US" dirty="0"/>
              <a:t>State </a:t>
            </a:r>
          </a:p>
          <a:p>
            <a:pPr lvl="1"/>
            <a:r>
              <a:rPr lang="en-US" dirty="0"/>
              <a:t>A state is represented by an </a:t>
            </a:r>
            <a:r>
              <a:rPr lang="en-US" dirty="0" err="1"/>
              <a:t>enum</a:t>
            </a:r>
            <a:r>
              <a:rPr lang="en-US" dirty="0"/>
              <a:t> named as </a:t>
            </a:r>
            <a:r>
              <a:rPr lang="en-US" dirty="0" err="1"/>
              <a:t>StateEnum</a:t>
            </a:r>
            <a:r>
              <a:rPr lang="en-US" dirty="0"/>
              <a:t>.</a:t>
            </a:r>
          </a:p>
          <a:p>
            <a:pPr lvl="1"/>
            <a:r>
              <a:rPr lang="en-US" dirty="0"/>
              <a:t>It showed as </a:t>
            </a:r>
            <a:r>
              <a:rPr lang="en-US" dirty="0" err="1"/>
              <a:t>enum</a:t>
            </a:r>
            <a:r>
              <a:rPr lang="en-US" dirty="0"/>
              <a:t> </a:t>
            </a:r>
            <a:r>
              <a:rPr lang="en-US" dirty="0" err="1"/>
              <a:t>StateEnum</a:t>
            </a:r>
            <a:r>
              <a:rPr lang="en-US" dirty="0"/>
              <a:t> {</a:t>
            </a:r>
            <a:r>
              <a:rPr lang="en-US" dirty="0" err="1"/>
              <a:t>Off,On,Broken</a:t>
            </a:r>
            <a:r>
              <a:rPr lang="en-US" dirty="0"/>
              <a:t>}.</a:t>
            </a:r>
          </a:p>
          <a:p>
            <a:pPr marL="457200" lvl="1" indent="0">
              <a:buNone/>
            </a:pPr>
            <a:endParaRPr lang="en-US" dirty="0"/>
          </a:p>
        </p:txBody>
      </p:sp>
    </p:spTree>
    <p:extLst>
      <p:ext uri="{BB962C8B-B14F-4D97-AF65-F5344CB8AC3E}">
        <p14:creationId xmlns:p14="http://schemas.microsoft.com/office/powerpoint/2010/main" val="427489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A9D6-2045-04A3-1D0E-D4E0AC1752E1}"/>
              </a:ext>
            </a:extLst>
          </p:cNvPr>
          <p:cNvSpPr>
            <a:spLocks noGrp="1"/>
          </p:cNvSpPr>
          <p:nvPr>
            <p:ph type="title"/>
          </p:nvPr>
        </p:nvSpPr>
        <p:spPr/>
        <p:txBody>
          <a:bodyPr/>
          <a:lstStyle/>
          <a:p>
            <a:r>
              <a:rPr lang="en-US" dirty="0"/>
              <a:t>Explain working of light bulb with state transition and state machine. </a:t>
            </a:r>
            <a:endParaRPr lang="en-IN" dirty="0"/>
          </a:p>
        </p:txBody>
      </p:sp>
      <p:sp>
        <p:nvSpPr>
          <p:cNvPr id="3" name="Content Placeholder 2">
            <a:extLst>
              <a:ext uri="{FF2B5EF4-FFF2-40B4-BE49-F238E27FC236}">
                <a16:creationId xmlns:a16="http://schemas.microsoft.com/office/drawing/2014/main" id="{DAAE62C3-CFC7-B1AD-BE88-5F02C9C5592E}"/>
              </a:ext>
            </a:extLst>
          </p:cNvPr>
          <p:cNvSpPr>
            <a:spLocks noGrp="1"/>
          </p:cNvSpPr>
          <p:nvPr>
            <p:ph idx="1"/>
          </p:nvPr>
        </p:nvSpPr>
        <p:spPr/>
        <p:txBody>
          <a:bodyPr/>
          <a:lstStyle/>
          <a:p>
            <a:r>
              <a:rPr lang="en-US" dirty="0"/>
              <a:t>Transition</a:t>
            </a:r>
          </a:p>
          <a:p>
            <a:pPr lvl="1"/>
            <a:r>
              <a:rPr lang="en-US" dirty="0"/>
              <a:t>A Transition represents a change from one to another.</a:t>
            </a:r>
          </a:p>
          <a:p>
            <a:pPr lvl="1"/>
            <a:r>
              <a:rPr lang="en-US" dirty="0"/>
              <a:t>If the current state is On, the voltage is more than 240V, the bulb will transition to the Broken state.</a:t>
            </a:r>
          </a:p>
          <a:p>
            <a:pPr lvl="1"/>
            <a:r>
              <a:rPr lang="en-US" dirty="0"/>
              <a:t>If the current state is On, and the voltage drops  to 0V, the bulb will transition to the Off state.</a:t>
            </a:r>
          </a:p>
          <a:p>
            <a:pPr lvl="1"/>
            <a:endParaRPr lang="en-IN" dirty="0"/>
          </a:p>
        </p:txBody>
      </p:sp>
    </p:spTree>
    <p:extLst>
      <p:ext uri="{BB962C8B-B14F-4D97-AF65-F5344CB8AC3E}">
        <p14:creationId xmlns:p14="http://schemas.microsoft.com/office/powerpoint/2010/main" val="216545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081B-3D43-A61B-4ECE-DB800214A726}"/>
              </a:ext>
            </a:extLst>
          </p:cNvPr>
          <p:cNvSpPr>
            <a:spLocks noGrp="1"/>
          </p:cNvSpPr>
          <p:nvPr>
            <p:ph type="title"/>
          </p:nvPr>
        </p:nvSpPr>
        <p:spPr/>
        <p:txBody>
          <a:bodyPr/>
          <a:lstStyle/>
          <a:p>
            <a:r>
              <a:rPr lang="en-US" dirty="0"/>
              <a:t>LinkedList for Transition</a:t>
            </a:r>
            <a:endParaRPr lang="en-IN" dirty="0"/>
          </a:p>
        </p:txBody>
      </p:sp>
      <p:sp>
        <p:nvSpPr>
          <p:cNvPr id="3" name="Content Placeholder 2">
            <a:extLst>
              <a:ext uri="{FF2B5EF4-FFF2-40B4-BE49-F238E27FC236}">
                <a16:creationId xmlns:a16="http://schemas.microsoft.com/office/drawing/2014/main" id="{28A12EA3-BB36-BB54-C6AE-128311ADCAA9}"/>
              </a:ext>
            </a:extLst>
          </p:cNvPr>
          <p:cNvSpPr>
            <a:spLocks noGrp="1"/>
          </p:cNvSpPr>
          <p:nvPr>
            <p:ph idx="1"/>
          </p:nvPr>
        </p:nvSpPr>
        <p:spPr/>
        <p:txBody>
          <a:bodyPr/>
          <a:lstStyle/>
          <a:p>
            <a:r>
              <a:rPr lang="en-US" dirty="0"/>
              <a:t>Use a container like template class.</a:t>
            </a:r>
          </a:p>
          <a:p>
            <a:r>
              <a:rPr lang="en-US" dirty="0"/>
              <a:t>Use to store transition for LinkedList.</a:t>
            </a:r>
          </a:p>
          <a:p>
            <a:endParaRPr lang="en-US" dirty="0"/>
          </a:p>
          <a:p>
            <a:endParaRPr lang="en-IN" dirty="0"/>
          </a:p>
        </p:txBody>
      </p:sp>
    </p:spTree>
    <p:extLst>
      <p:ext uri="{BB962C8B-B14F-4D97-AF65-F5344CB8AC3E}">
        <p14:creationId xmlns:p14="http://schemas.microsoft.com/office/powerpoint/2010/main" val="230591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5930-2867-A12E-3236-631CB45B1525}"/>
              </a:ext>
            </a:extLst>
          </p:cNvPr>
          <p:cNvSpPr>
            <a:spLocks noGrp="1"/>
          </p:cNvSpPr>
          <p:nvPr>
            <p:ph type="title"/>
          </p:nvPr>
        </p:nvSpPr>
        <p:spPr/>
        <p:txBody>
          <a:bodyPr/>
          <a:lstStyle/>
          <a:p>
            <a:r>
              <a:rPr lang="en-US" dirty="0"/>
              <a:t>Bulb Class	</a:t>
            </a:r>
            <a:endParaRPr lang="en-IN" dirty="0"/>
          </a:p>
        </p:txBody>
      </p:sp>
      <p:sp>
        <p:nvSpPr>
          <p:cNvPr id="3" name="Content Placeholder 2">
            <a:extLst>
              <a:ext uri="{FF2B5EF4-FFF2-40B4-BE49-F238E27FC236}">
                <a16:creationId xmlns:a16="http://schemas.microsoft.com/office/drawing/2014/main" id="{7CFF0EE7-030B-EBB7-5D0A-F9CAC4952951}"/>
              </a:ext>
            </a:extLst>
          </p:cNvPr>
          <p:cNvSpPr>
            <a:spLocks noGrp="1"/>
          </p:cNvSpPr>
          <p:nvPr>
            <p:ph idx="1"/>
          </p:nvPr>
        </p:nvSpPr>
        <p:spPr/>
        <p:txBody>
          <a:bodyPr/>
          <a:lstStyle/>
          <a:p>
            <a:r>
              <a:rPr lang="en-US" dirty="0"/>
              <a:t>Simple abstraction of the bulb is Bulb class</a:t>
            </a:r>
          </a:p>
          <a:p>
            <a:r>
              <a:rPr lang="en-US" dirty="0"/>
              <a:t>It holds the current voltage and the FSM that controls the state of the bulb</a:t>
            </a:r>
          </a:p>
          <a:p>
            <a:r>
              <a:rPr lang="en-US" dirty="0"/>
              <a:t>FSM updated, whatever operator the voltage changes and the bulb’s state may transition state accordingly.</a:t>
            </a:r>
          </a:p>
          <a:p>
            <a:endParaRPr lang="en-IN" dirty="0"/>
          </a:p>
        </p:txBody>
      </p:sp>
    </p:spTree>
    <p:extLst>
      <p:ext uri="{BB962C8B-B14F-4D97-AF65-F5344CB8AC3E}">
        <p14:creationId xmlns:p14="http://schemas.microsoft.com/office/powerpoint/2010/main" val="626761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563</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Light Bulb using C++ State Machine.</vt:lpstr>
      <vt:lpstr>What is State Machine?</vt:lpstr>
      <vt:lpstr>Example of Light Bulb using State Machine</vt:lpstr>
      <vt:lpstr>Finite State Machine (FSM) for a simple system, that is a light bulb </vt:lpstr>
      <vt:lpstr>Voltage is supplied to the bulb of the state transition.</vt:lpstr>
      <vt:lpstr>Explain working of light bulb with state transition and state machine.  </vt:lpstr>
      <vt:lpstr>Explain working of light bulb with state transition and state machine. </vt:lpstr>
      <vt:lpstr>LinkedList for Transition</vt:lpstr>
      <vt:lpstr>Bulb Class </vt:lpstr>
      <vt:lpstr>Bulb FSM </vt:lpstr>
      <vt:lpstr>Bulb FSM</vt:lpstr>
      <vt:lpstr>Bulb FSM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J S</dc:creator>
  <cp:lastModifiedBy>Abhishek J S</cp:lastModifiedBy>
  <cp:revision>6</cp:revision>
  <dcterms:created xsi:type="dcterms:W3CDTF">2024-10-17T05:40:24Z</dcterms:created>
  <dcterms:modified xsi:type="dcterms:W3CDTF">2024-10-18T08:27:10Z</dcterms:modified>
</cp:coreProperties>
</file>