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23"/>
  </p:notesMasterIdLst>
  <p:handoutMasterIdLst>
    <p:handoutMasterId r:id="rId24"/>
  </p:handoutMasterIdLst>
  <p:sldIdLst>
    <p:sldId id="1860" r:id="rId6"/>
    <p:sldId id="1868" r:id="rId7"/>
    <p:sldId id="1825" r:id="rId8"/>
    <p:sldId id="1826" r:id="rId9"/>
    <p:sldId id="1870" r:id="rId10"/>
    <p:sldId id="1869" r:id="rId11"/>
    <p:sldId id="1871" r:id="rId12"/>
    <p:sldId id="1872" r:id="rId13"/>
    <p:sldId id="1873" r:id="rId14"/>
    <p:sldId id="1874" r:id="rId15"/>
    <p:sldId id="1827" r:id="rId16"/>
    <p:sldId id="1854" r:id="rId17"/>
    <p:sldId id="1876" r:id="rId18"/>
    <p:sldId id="1877" r:id="rId19"/>
    <p:sldId id="1878" r:id="rId20"/>
    <p:sldId id="1879" r:id="rId21"/>
    <p:sldId id="1875" r:id="rId2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2F2F2F"/>
    <a:srgbClr val="F2F2F2"/>
    <a:srgbClr val="D2D2D2"/>
    <a:srgbClr val="5C2D91"/>
    <a:srgbClr val="00BCF2"/>
    <a:srgbClr val="0078D4"/>
    <a:srgbClr val="037BDA"/>
    <a:srgbClr val="1A1A1A"/>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62" autoAdjust="0"/>
    <p:restoredTop sz="92133" autoAdjust="0"/>
  </p:normalViewPr>
  <p:slideViewPr>
    <p:cSldViewPr snapToGrid="0">
      <p:cViewPr varScale="1">
        <p:scale>
          <a:sx n="67" d="100"/>
          <a:sy n="67" d="100"/>
        </p:scale>
        <p:origin x="584" y="44"/>
      </p:cViewPr>
      <p:guideLst/>
    </p:cSldViewPr>
  </p:slideViewPr>
  <p:outlineViewPr>
    <p:cViewPr>
      <p:scale>
        <a:sx n="33" d="100"/>
        <a:sy n="33" d="100"/>
      </p:scale>
      <p:origin x="0" y="-6516"/>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51" d="100"/>
          <a:sy n="51" d="100"/>
        </p:scale>
        <p:origin x="269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4/15/2021 12:06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4/15/2021 12:04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4/15/2021 12:04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98963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4/15/2021 12:04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811457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4/15/2021 12:04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4777408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4/15/2021 12:04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591807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4/15/2021 12:04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520574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4/15/2021 12:04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7317548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4/15/2021 12:04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2891824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4/15/2021 12:04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9550738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4/15/2021 12:04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215201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4/15/2021 12:04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642421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4/15/2021 12:04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368473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4/15/2021 12:04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495717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4/15/2021 12:04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16506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4/15/2021 12:04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854673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4/15/2021 12:04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660765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4/15/2021 12:04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851621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4/15/2021 12:04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316888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picture containing meter&#10;&#10;Description automatically generated">
            <a:extLst>
              <a:ext uri="{FF2B5EF4-FFF2-40B4-BE49-F238E27FC236}">
                <a16:creationId xmlns:a16="http://schemas.microsoft.com/office/drawing/2014/main" id="{08877C49-379C-4530-89DA-E5FB27C7DDFE}"/>
              </a:ext>
            </a:extLst>
          </p:cNvPr>
          <p:cNvPicPr>
            <a:picLocks noChangeAspect="1"/>
          </p:cNvPicPr>
          <p:nvPr userDrawn="1"/>
        </p:nvPicPr>
        <p:blipFill rotWithShape="1">
          <a:blip r:embed="rId2"/>
          <a:srcRect l="51535" t="20885" r="1924" b="7746"/>
          <a:stretch/>
        </p:blipFill>
        <p:spPr>
          <a:xfrm>
            <a:off x="0" y="0"/>
            <a:ext cx="12192000" cy="6858000"/>
          </a:xfrm>
          <a:prstGeom prst="rect">
            <a:avLst/>
          </a:prstGeom>
        </p:spPr>
      </p:pic>
    </p:spTree>
    <p:extLst>
      <p:ext uri="{BB962C8B-B14F-4D97-AF65-F5344CB8AC3E}">
        <p14:creationId xmlns:p14="http://schemas.microsoft.com/office/powerpoint/2010/main" val="30918316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guide id="4" orient="horz" pos="2160" userDrawn="1">
          <p15:clr>
            <a:srgbClr val="FBAE40"/>
          </p15:clr>
        </p15:guide>
        <p15:guide id="5"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6415E271-3B4B-422B-BBB7-732E9892FAC5}"/>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572834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A8638A5-F250-4F13-8367-9EF5EEBD9BB1}"/>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4" name="Picture 3" descr="A picture containing food, drawing, plate&#10;&#10;Description automatically generated">
            <a:extLst>
              <a:ext uri="{FF2B5EF4-FFF2-40B4-BE49-F238E27FC236}">
                <a16:creationId xmlns:a16="http://schemas.microsoft.com/office/drawing/2014/main" id="{732181C1-02C8-4170-8050-04F95DCD6088}"/>
              </a:ext>
            </a:extLst>
          </p:cNvPr>
          <p:cNvPicPr>
            <a:picLocks noChangeAspect="1"/>
          </p:cNvPicPr>
          <p:nvPr userDrawn="1"/>
        </p:nvPicPr>
        <p:blipFill>
          <a:blip r:embed="rId3"/>
          <a:stretch>
            <a:fillRect/>
          </a:stretch>
        </p:blipFill>
        <p:spPr>
          <a:xfrm>
            <a:off x="587376" y="595948"/>
            <a:ext cx="2132954" cy="40233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470231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6DDEDED-E833-4EEC-B013-F77EC5C26ED8}"/>
              </a:ext>
            </a:extLst>
          </p:cNvPr>
          <p:cNvSpPr>
            <a:spLocks noGrp="1"/>
          </p:cNvSpPr>
          <p:nvPr>
            <p:ph type="title" hasCustomPrompt="1"/>
          </p:nvPr>
        </p:nvSpPr>
        <p:spPr>
          <a:xfrm>
            <a:off x="585216" y="30118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9" name="Text Placeholder 4">
            <a:extLst>
              <a:ext uri="{FF2B5EF4-FFF2-40B4-BE49-F238E27FC236}">
                <a16:creationId xmlns:a16="http://schemas.microsoft.com/office/drawing/2014/main" id="{C3AC5816-9323-4710-BEBB-A91B469F8643}"/>
              </a:ext>
            </a:extLst>
          </p:cNvPr>
          <p:cNvSpPr>
            <a:spLocks noGrp="1"/>
          </p:cNvSpPr>
          <p:nvPr>
            <p:ph type="body" sz="quarter" idx="12" hasCustomPrompt="1"/>
          </p:nvPr>
        </p:nvSpPr>
        <p:spPr>
          <a:xfrm>
            <a:off x="594594" y="36318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12" name="Picture 11">
            <a:extLst>
              <a:ext uri="{FF2B5EF4-FFF2-40B4-BE49-F238E27FC236}">
                <a16:creationId xmlns:a16="http://schemas.microsoft.com/office/drawing/2014/main" id="{5EDCF80E-6B7F-428C-A2FD-CBB8DE40FA6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9CDF55C9-7B02-489C-84E0-60C286D78290}"/>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D5A1E839-872B-4CB0-B625-2E6BC8340D9E}"/>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rgbClr val="F2F2F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3011819"/>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94594" y="3631794"/>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BFC04202-EF83-4A58-A8C3-81980398E47D}"/>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1A81DB7E-2194-434F-8442-CBD92D624918}"/>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CCEDED28-6C83-45F6-A2AE-AEA0D37D47A3}"/>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_1">
    <p:bg>
      <p:bgPr>
        <a:solidFill>
          <a:srgbClr val="FFFFFF"/>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4" name="Title 1">
            <a:extLst>
              <a:ext uri="{FF2B5EF4-FFF2-40B4-BE49-F238E27FC236}">
                <a16:creationId xmlns:a16="http://schemas.microsoft.com/office/drawing/2014/main" id="{6AF7D8B5-60D9-4A85-B6AC-AB2808C513AA}"/>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spTree>
    <p:extLst>
      <p:ext uri="{BB962C8B-B14F-4D97-AF65-F5344CB8AC3E}">
        <p14:creationId xmlns:p14="http://schemas.microsoft.com/office/powerpoint/2010/main" val="2980851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206F3868-20C5-4830-B17D-6B8C97A93A75}"/>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4073724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_2">
    <p:bg>
      <p:bgPr>
        <a:solidFill>
          <a:srgbClr val="E6E6E6"/>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pic>
        <p:nvPicPr>
          <p:cNvPr id="5" name="Picture 4">
            <a:extLst>
              <a:ext uri="{FF2B5EF4-FFF2-40B4-BE49-F238E27FC236}">
                <a16:creationId xmlns:a16="http://schemas.microsoft.com/office/drawing/2014/main" id="{D09DFFD1-BA11-46AD-ADEB-22CFF7148C4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9326996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_3">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A97FDC0C-A1E0-42E3-A6E6-4DC516B1ECF5}"/>
              </a:ext>
            </a:extLst>
          </p:cNvPr>
          <p:cNvPicPr>
            <a:picLocks noChangeAspect="1"/>
          </p:cNvPicPr>
          <p:nvPr userDrawn="1"/>
        </p:nvPicPr>
        <p:blipFill rotWithShape="1">
          <a:blip r:embed="rId2"/>
          <a:srcRect l="25163" t="-6474" r="8596" b="10240"/>
          <a:stretch/>
        </p:blipFill>
        <p:spPr>
          <a:xfrm>
            <a:off x="533400" y="729314"/>
            <a:ext cx="12192000" cy="6496986"/>
          </a:xfrm>
          <a:prstGeom prst="rect">
            <a:avLst/>
          </a:prstGeom>
        </p:spPr>
      </p:pic>
      <p:pic>
        <p:nvPicPr>
          <p:cNvPr id="5" name="Picture 4" descr="A picture containing food, drawing, plate&#10;&#10;Description automatically generated">
            <a:extLst>
              <a:ext uri="{FF2B5EF4-FFF2-40B4-BE49-F238E27FC236}">
                <a16:creationId xmlns:a16="http://schemas.microsoft.com/office/drawing/2014/main" id="{793ABA5D-327F-422E-A0DB-8C1167D731A0}"/>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9098319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0712E43-0ECA-47E9-BF15-501D117A36B8}"/>
              </a:ext>
            </a:extLst>
          </p:cNvPr>
          <p:cNvPicPr>
            <a:picLocks noChangeAspect="1"/>
          </p:cNvPicPr>
          <p:nvPr userDrawn="1"/>
        </p:nvPicPr>
        <p:blipFill rotWithShape="1">
          <a:blip r:embed="rId2"/>
          <a:srcRect l="52143" t="22177" r="2188" b="7791"/>
          <a:stretch/>
        </p:blipFill>
        <p:spPr>
          <a:xfrm>
            <a:off x="0" y="0"/>
            <a:ext cx="12192000" cy="6857999"/>
          </a:xfrm>
          <a:prstGeom prst="rect">
            <a:avLst/>
          </a:prstGeom>
        </p:spPr>
      </p:pic>
    </p:spTree>
    <p:extLst>
      <p:ext uri="{BB962C8B-B14F-4D97-AF65-F5344CB8AC3E}">
        <p14:creationId xmlns:p14="http://schemas.microsoft.com/office/powerpoint/2010/main" val="21488318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C703E829-F7D2-4CD8-9BC7-B89E16376882}"/>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C0D3ED0C-7E34-4CCF-B7D1-D2832F24DFB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740044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6" name="Title 1">
            <a:extLst>
              <a:ext uri="{FF2B5EF4-FFF2-40B4-BE49-F238E27FC236}">
                <a16:creationId xmlns:a16="http://schemas.microsoft.com/office/drawing/2014/main" id="{3DC0384E-A179-4EED-B4A2-DCEF411CCB5E}"/>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7" name="Text Placeholder 4">
            <a:extLst>
              <a:ext uri="{FF2B5EF4-FFF2-40B4-BE49-F238E27FC236}">
                <a16:creationId xmlns:a16="http://schemas.microsoft.com/office/drawing/2014/main" id="{633D10E2-7DAB-4B5C-B008-EEA4F5823B1B}"/>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1F81F8FE-0592-4EF1-90D8-AB0581608721}"/>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323150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2F2F2F"/>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Picture 5">
            <a:extLst>
              <a:ext uri="{FF2B5EF4-FFF2-40B4-BE49-F238E27FC236}">
                <a16:creationId xmlns:a16="http://schemas.microsoft.com/office/drawing/2014/main" id="{4C57A6DD-C7DA-4490-9706-D789A8D72FF4}"/>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3951EA16-AD1D-4E1F-909F-1D5C16E47A7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5670152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DF1801C5-48C1-4410-9802-372288452F7C}"/>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9984908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pic>
        <p:nvPicPr>
          <p:cNvPr id="5" name="Picture 4">
            <a:extLst>
              <a:ext uri="{FF2B5EF4-FFF2-40B4-BE49-F238E27FC236}">
                <a16:creationId xmlns:a16="http://schemas.microsoft.com/office/drawing/2014/main" id="{6225435C-39E0-455B-B47A-B7A61368131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47935B10-C9C6-4D31-9ADF-71FD9B8F569F}"/>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95EFA4C-C99E-470A-A53F-6ED184525E57}"/>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3">
            <a:extLst>
              <a:ext uri="{FF2B5EF4-FFF2-40B4-BE49-F238E27FC236}">
                <a16:creationId xmlns:a16="http://schemas.microsoft.com/office/drawing/2014/main" id="{ED1B35D5-2535-4483-84C7-07873C0F3216}"/>
              </a:ext>
            </a:extLst>
          </p:cNvPr>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E6E6E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meter&#10;&#10;Description automatically generated">
            <a:extLst>
              <a:ext uri="{FF2B5EF4-FFF2-40B4-BE49-F238E27FC236}">
                <a16:creationId xmlns:a16="http://schemas.microsoft.com/office/drawing/2014/main" id="{6BD5228B-DB0F-46DB-85CA-145A3C2DDEDB}"/>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8" name="Picture 7">
            <a:extLst>
              <a:ext uri="{FF2B5EF4-FFF2-40B4-BE49-F238E27FC236}">
                <a16:creationId xmlns:a16="http://schemas.microsoft.com/office/drawing/2014/main" id="{BAB248D0-EB9E-45FD-BD56-CDC59AA5321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075878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00937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774A587C-C2B6-4F83-A3B7-664CE50ED254}"/>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08750717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9AE91E89-EC0F-44C3-822D-7D4DD66B4E2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Tree>
    <p:extLst>
      <p:ext uri="{BB962C8B-B14F-4D97-AF65-F5344CB8AC3E}">
        <p14:creationId xmlns:p14="http://schemas.microsoft.com/office/powerpoint/2010/main" val="268220108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Photo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5">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C57AB98C-3D65-4B37-98D9-D5EA9098B772}"/>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91AB4B28-A3CA-482A-991F-44606913488A}"/>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11738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5117A3-E69B-4D89-A69A-EF7381798FC8}"/>
              </a:ext>
            </a:extLst>
          </p:cNvPr>
          <p:cNvSpPr>
            <a:spLocks noGrp="1"/>
          </p:cNvSpPr>
          <p:nvPr>
            <p:ph type="title" hasCustomPrompt="1"/>
          </p:nvPr>
        </p:nvSpPr>
        <p:spPr>
          <a:xfrm>
            <a:off x="585216" y="2985450"/>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7" name="Text Placeholder 4">
            <a:extLst>
              <a:ext uri="{FF2B5EF4-FFF2-40B4-BE49-F238E27FC236}">
                <a16:creationId xmlns:a16="http://schemas.microsoft.com/office/drawing/2014/main" id="{1D7B5D50-6898-43D7-ABF7-5775BC3EA8E9}"/>
              </a:ext>
            </a:extLst>
          </p:cNvPr>
          <p:cNvSpPr>
            <a:spLocks noGrp="1"/>
          </p:cNvSpPr>
          <p:nvPr>
            <p:ph type="body" sz="quarter" idx="12" hasCustomPrompt="1"/>
          </p:nvPr>
        </p:nvSpPr>
        <p:spPr>
          <a:xfrm>
            <a:off x="599283" y="3605425"/>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n-lt"/>
              </a:defRPr>
            </a:lvl1pPr>
          </a:lstStyle>
          <a:p>
            <a:pPr lvl="0"/>
            <a:r>
              <a:rPr lang="en-US" dirty="0"/>
              <a:t>Speaker name</a:t>
            </a:r>
          </a:p>
        </p:txBody>
      </p:sp>
      <p:pic>
        <p:nvPicPr>
          <p:cNvPr id="5" name="Picture 4">
            <a:extLst>
              <a:ext uri="{FF2B5EF4-FFF2-40B4-BE49-F238E27FC236}">
                <a16:creationId xmlns:a16="http://schemas.microsoft.com/office/drawing/2014/main" id="{B6E0ACDA-E7A1-431F-9526-000B4B6A95D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77D5DB2-26CE-4B45-A18C-B19C1FC596C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67A5DDA8-A241-470C-8570-679C7EAC6F26}"/>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4BA15FF0-CAC2-4CEA-97C4-2776059C9702}"/>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332905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0770E11A-F8D5-46DE-9768-63FFE5D3BDB9}"/>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599559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1B9F52BA-3A32-48A9-ACBB-89D738320FF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190995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6">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3406" y="2892285"/>
            <a:ext cx="7338186"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3406" y="3628154"/>
            <a:ext cx="7338186"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A close up of a logo&#10;&#10;Description automatically generated">
            <a:extLst>
              <a:ext uri="{FF2B5EF4-FFF2-40B4-BE49-F238E27FC236}">
                <a16:creationId xmlns:a16="http://schemas.microsoft.com/office/drawing/2014/main" id="{57F79CA3-BB63-4315-8892-95BCB51C21DD}"/>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7" name="Picture 6">
            <a:extLst>
              <a:ext uri="{FF2B5EF4-FFF2-40B4-BE49-F238E27FC236}">
                <a16:creationId xmlns:a16="http://schemas.microsoft.com/office/drawing/2014/main" id="{9B4307F3-560F-46E3-BBB6-0E57A10C0230}"/>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67795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CD82180-99F3-4415-BE28-BC19A4BB2625}"/>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pic>
        <p:nvPicPr>
          <p:cNvPr id="5" name="Picture 4" descr="A close up of a logo&#10;&#10;Description automatically generated">
            <a:extLst>
              <a:ext uri="{FF2B5EF4-FFF2-40B4-BE49-F238E27FC236}">
                <a16:creationId xmlns:a16="http://schemas.microsoft.com/office/drawing/2014/main" id="{1E6BB193-C413-474A-B507-F1AFD01D9B83}"/>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spTree>
    <p:extLst>
      <p:ext uri="{BB962C8B-B14F-4D97-AF65-F5344CB8AC3E}">
        <p14:creationId xmlns:p14="http://schemas.microsoft.com/office/powerpoint/2010/main" val="26103009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330E47B-22FD-4E91-BA8B-26D94063CD57}"/>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7BF58369-3B4B-410C-9C20-C22E41CBE54D}"/>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6436197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Closing logo slide">
    <p:bg>
      <p:bgPr>
        <a:solidFill>
          <a:schemeClr val="bg2"/>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337691AB-BE94-4B7B-8AA2-FA6630F3886A}"/>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D74B51E3-0317-46DE-8BB0-E934990B46F7}"/>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821343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F5B9A194-0050-4403-908B-C73446182F96}"/>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42A3C893-F324-4D4D-8E9D-AB7655A48AAF}"/>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96875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92574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image" Target="../media/image1.emf"/><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theme" Target="../theme/theme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EC85B358-AF2D-491C-A3BA-0465D8177799}"/>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779" r:id="rId1"/>
    <p:sldLayoutId id="2147484766" r:id="rId2"/>
    <p:sldLayoutId id="2147484786" r:id="rId3"/>
    <p:sldLayoutId id="2147484781" r:id="rId4"/>
    <p:sldLayoutId id="2147484782" r:id="rId5"/>
    <p:sldLayoutId id="2147484762" r:id="rId6"/>
    <p:sldLayoutId id="2147484240" r:id="rId7"/>
    <p:sldLayoutId id="2147484793" r:id="rId8"/>
    <p:sldLayoutId id="2147484788" r:id="rId9"/>
    <p:sldLayoutId id="2147484241" r:id="rId10"/>
    <p:sldLayoutId id="2147484789" r:id="rId11"/>
    <p:sldLayoutId id="2147484474" r:id="rId12"/>
    <p:sldLayoutId id="2147484245" r:id="rId13"/>
    <p:sldLayoutId id="2147484247" r:id="rId14"/>
    <p:sldLayoutId id="2147484639" r:id="rId15"/>
    <p:sldLayoutId id="2147484603" r:id="rId16"/>
    <p:sldLayoutId id="2147484700" r:id="rId17"/>
    <p:sldLayoutId id="2147484701" r:id="rId18"/>
    <p:sldLayoutId id="2147484702" r:id="rId19"/>
    <p:sldLayoutId id="2147484640" r:id="rId20"/>
    <p:sldLayoutId id="2147484641" r:id="rId21"/>
    <p:sldLayoutId id="2147484583" r:id="rId22"/>
    <p:sldLayoutId id="2147484249" r:id="rId23"/>
    <p:sldLayoutId id="2147484582" r:id="rId24"/>
    <p:sldLayoutId id="2147484584" r:id="rId25"/>
    <p:sldLayoutId id="2147484256" r:id="rId26"/>
    <p:sldLayoutId id="2147484257" r:id="rId27"/>
    <p:sldLayoutId id="2147484585" r:id="rId28"/>
    <p:sldLayoutId id="2147484760" r:id="rId29"/>
    <p:sldLayoutId id="2147484783" r:id="rId30"/>
    <p:sldLayoutId id="2147484761"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AA8BCD47-4247-4ABA-A99B-DEE7D4A0B47E}"/>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780" r:id="rId1"/>
    <p:sldLayoutId id="2147484771" r:id="rId2"/>
    <p:sldLayoutId id="2147484787" r:id="rId3"/>
    <p:sldLayoutId id="2147484784" r:id="rId4"/>
    <p:sldLayoutId id="2147484650" r:id="rId5"/>
    <p:sldLayoutId id="2147484790" r:id="rId6"/>
    <p:sldLayoutId id="2147484651" r:id="rId7"/>
    <p:sldLayoutId id="2147484791" r:id="rId8"/>
    <p:sldLayoutId id="2147484795" r:id="rId9"/>
    <p:sldLayoutId id="2147484794" r:id="rId10"/>
    <p:sldLayoutId id="2147484652" r:id="rId11"/>
    <p:sldLayoutId id="2147484653" r:id="rId12"/>
    <p:sldLayoutId id="2147484655" r:id="rId13"/>
    <p:sldLayoutId id="2147484656" r:id="rId14"/>
    <p:sldLayoutId id="2147484738" r:id="rId15"/>
    <p:sldLayoutId id="2147484739" r:id="rId16"/>
    <p:sldLayoutId id="2147484740" r:id="rId17"/>
    <p:sldLayoutId id="2147484661" r:id="rId18"/>
    <p:sldLayoutId id="2147484663" r:id="rId19"/>
    <p:sldLayoutId id="2147484665" r:id="rId20"/>
    <p:sldLayoutId id="2147484774" r:id="rId21"/>
    <p:sldLayoutId id="2147484775" r:id="rId22"/>
    <p:sldLayoutId id="2147484776" r:id="rId23"/>
    <p:sldLayoutId id="2147484666" r:id="rId24"/>
    <p:sldLayoutId id="2147484667" r:id="rId25"/>
    <p:sldLayoutId id="2147484668" r:id="rId26"/>
    <p:sldLayoutId id="2147484670" r:id="rId27"/>
    <p:sldLayoutId id="2147484773" r:id="rId28"/>
    <p:sldLayoutId id="2147484792" r:id="rId29"/>
    <p:sldLayoutId id="2147484785"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88"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5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1767007"/>
            <a:ext cx="6637867" cy="1661993"/>
          </a:xfrm>
        </p:spPr>
        <p:txBody>
          <a:bodyPr/>
          <a:lstStyle/>
          <a:p>
            <a:r>
              <a:rPr lang="en-US" b="1" i="0" dirty="0">
                <a:effectLst/>
                <a:latin typeface="Segoe UI" panose="020B0502040204020203" pitchFamily="34" charset="0"/>
              </a:rPr>
              <a:t>Discover the role of Python in space exploration</a:t>
            </a:r>
            <a:br>
              <a:rPr lang="en-US" b="1" i="0" dirty="0">
                <a:effectLst/>
                <a:latin typeface="Segoe UI" panose="020B0502040204020203" pitchFamily="34" charset="0"/>
              </a:rPr>
            </a:br>
            <a:endParaRPr lang="en-US" dirty="0"/>
          </a:p>
        </p:txBody>
      </p:sp>
      <p:sp>
        <p:nvSpPr>
          <p:cNvPr id="5" name="Text Placeholder 4"/>
          <p:cNvSpPr>
            <a:spLocks noGrp="1"/>
          </p:cNvSpPr>
          <p:nvPr>
            <p:ph type="body" sz="quarter" idx="12"/>
          </p:nvPr>
        </p:nvSpPr>
        <p:spPr>
          <a:xfrm>
            <a:off x="584200" y="3543143"/>
            <a:ext cx="6655646" cy="615553"/>
          </a:xfrm>
        </p:spPr>
        <p:txBody>
          <a:bodyPr/>
          <a:lstStyle/>
          <a:p>
            <a:r>
              <a:rPr lang="en-US" dirty="0"/>
              <a:t>Abhigya Verma</a:t>
            </a:r>
            <a:br>
              <a:rPr lang="en-US" dirty="0"/>
            </a:br>
            <a:r>
              <a:rPr lang="en-US" dirty="0"/>
              <a:t>Microsoft Learn Student Ambassador Alpha</a:t>
            </a:r>
          </a:p>
        </p:txBody>
      </p:sp>
    </p:spTree>
    <p:extLst>
      <p:ext uri="{BB962C8B-B14F-4D97-AF65-F5344CB8AC3E}">
        <p14:creationId xmlns:p14="http://schemas.microsoft.com/office/powerpoint/2010/main" val="2183225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1107996"/>
          </a:xfrm>
        </p:spPr>
        <p:txBody>
          <a:bodyPr/>
          <a:lstStyle/>
          <a:p>
            <a:pPr algn="l"/>
            <a:r>
              <a:rPr lang="en-US" b="1" i="0" dirty="0">
                <a:solidFill>
                  <a:schemeClr val="tx1"/>
                </a:solidFill>
                <a:effectLst/>
                <a:latin typeface="Segoe UI" panose="020B0502040204020203" pitchFamily="34" charset="0"/>
              </a:rPr>
              <a:t>Use code and data science practices to solve space exploration problems</a:t>
            </a:r>
          </a:p>
        </p:txBody>
      </p:sp>
      <p:sp>
        <p:nvSpPr>
          <p:cNvPr id="3" name="Text Placeholder 2">
            <a:extLst>
              <a:ext uri="{FF2B5EF4-FFF2-40B4-BE49-F238E27FC236}">
                <a16:creationId xmlns:a16="http://schemas.microsoft.com/office/drawing/2014/main" id="{5BED70D9-30A7-4922-8BDF-66DBA0E1B1CA}"/>
              </a:ext>
            </a:extLst>
          </p:cNvPr>
          <p:cNvSpPr>
            <a:spLocks noGrp="1"/>
          </p:cNvSpPr>
          <p:nvPr>
            <p:ph type="body" sz="quarter" idx="10"/>
          </p:nvPr>
        </p:nvSpPr>
        <p:spPr>
          <a:xfrm>
            <a:off x="586390" y="1828799"/>
            <a:ext cx="11018520" cy="947952"/>
          </a:xfrm>
        </p:spPr>
        <p:txBody>
          <a:bodyPr/>
          <a:lstStyle/>
          <a:p>
            <a:pPr marL="457200" indent="-457200" algn="l">
              <a:buFont typeface="Arial" panose="020B0604020202020204" pitchFamily="34" charset="0"/>
              <a:buChar char="•"/>
            </a:pPr>
            <a:r>
              <a:rPr lang="en-US" b="0" i="0" dirty="0">
                <a:solidFill>
                  <a:schemeClr val="tx1"/>
                </a:solidFill>
                <a:effectLst/>
                <a:latin typeface="Segoe UI" panose="020B0502040204020203" pitchFamily="34" charset="0"/>
              </a:rPr>
              <a:t>Visual Studio Code</a:t>
            </a:r>
          </a:p>
          <a:p>
            <a:pPr marL="457200" indent="-457200" algn="l">
              <a:buFont typeface="Arial" panose="020B0604020202020204" pitchFamily="34" charset="0"/>
              <a:buChar char="•"/>
            </a:pPr>
            <a:r>
              <a:rPr lang="en-US" dirty="0">
                <a:solidFill>
                  <a:schemeClr val="tx1"/>
                </a:solidFill>
                <a:latin typeface="Segoe UI" panose="020B0502040204020203" pitchFamily="34" charset="0"/>
              </a:rPr>
              <a:t>Microsoft Azure</a:t>
            </a:r>
            <a:endParaRPr lang="en-US" b="0" i="0" dirty="0">
              <a:solidFill>
                <a:schemeClr val="tx1"/>
              </a:solidFill>
              <a:effectLst/>
              <a:latin typeface="Segoe UI" panose="020B0502040204020203" pitchFamily="34" charset="0"/>
            </a:endParaRPr>
          </a:p>
        </p:txBody>
      </p:sp>
    </p:spTree>
    <p:extLst>
      <p:ext uri="{BB962C8B-B14F-4D97-AF65-F5344CB8AC3E}">
        <p14:creationId xmlns:p14="http://schemas.microsoft.com/office/powerpoint/2010/main" val="2495058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6740" y="2000250"/>
            <a:ext cx="11018520" cy="2215991"/>
          </a:xfrm>
        </p:spPr>
        <p:txBody>
          <a:bodyPr/>
          <a:lstStyle/>
          <a:p>
            <a:r>
              <a:rPr lang="en-US" b="0" i="0" dirty="0">
                <a:solidFill>
                  <a:schemeClr val="tx1"/>
                </a:solidFill>
                <a:effectLst/>
                <a:latin typeface="Segoe UI" panose="020B0502040204020203" pitchFamily="34" charset="0"/>
              </a:rPr>
              <a:t>In this module, you learned about NASA and some of their future missions. You also learned about how NASA uses STEM to solve some of their difficult problems and what learning STEM can do for you.</a:t>
            </a:r>
            <a:endParaRPr lang="en-US" dirty="0">
              <a:solidFill>
                <a:schemeClr val="tx1"/>
              </a:solidFill>
            </a:endParaRPr>
          </a:p>
        </p:txBody>
      </p:sp>
    </p:spTree>
    <p:extLst>
      <p:ext uri="{BB962C8B-B14F-4D97-AF65-F5344CB8AC3E}">
        <p14:creationId xmlns:p14="http://schemas.microsoft.com/office/powerpoint/2010/main" val="239708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1114425"/>
            <a:ext cx="9144000" cy="733425"/>
          </a:xfrm>
        </p:spPr>
        <p:txBody>
          <a:bodyPr/>
          <a:lstStyle/>
          <a:p>
            <a:r>
              <a:rPr lang="en-US" dirty="0"/>
              <a:t>Quiz Time</a:t>
            </a:r>
          </a:p>
        </p:txBody>
      </p:sp>
      <p:sp>
        <p:nvSpPr>
          <p:cNvPr id="4" name="Text Placeholder 3"/>
          <p:cNvSpPr>
            <a:spLocks noGrp="1"/>
          </p:cNvSpPr>
          <p:nvPr>
            <p:ph type="body" sz="quarter" idx="12"/>
          </p:nvPr>
        </p:nvSpPr>
        <p:spPr>
          <a:xfrm>
            <a:off x="599505" y="2038350"/>
            <a:ext cx="9144000" cy="1861079"/>
          </a:xfrm>
        </p:spPr>
        <p:txBody>
          <a:bodyPr/>
          <a:lstStyle/>
          <a:p>
            <a:r>
              <a:rPr lang="en-US" dirty="0"/>
              <a:t>https://forms.office.com/r/3yWvxssy8f</a:t>
            </a:r>
          </a:p>
        </p:txBody>
      </p:sp>
      <p:pic>
        <p:nvPicPr>
          <p:cNvPr id="5" name="Picture 4" descr="Qr code&#10;&#10;Description automatically generated">
            <a:extLst>
              <a:ext uri="{FF2B5EF4-FFF2-40B4-BE49-F238E27FC236}">
                <a16:creationId xmlns:a16="http://schemas.microsoft.com/office/drawing/2014/main" id="{B6B303A8-FFBF-4AE7-ABA0-2911D2465F53}"/>
              </a:ext>
            </a:extLst>
          </p:cNvPr>
          <p:cNvPicPr>
            <a:picLocks noChangeAspect="1"/>
          </p:cNvPicPr>
          <p:nvPr/>
        </p:nvPicPr>
        <p:blipFill>
          <a:blip r:embed="rId3"/>
          <a:stretch>
            <a:fillRect/>
          </a:stretch>
        </p:blipFill>
        <p:spPr>
          <a:xfrm>
            <a:off x="585216" y="2600202"/>
            <a:ext cx="2152650" cy="2152650"/>
          </a:xfrm>
          <a:prstGeom prst="rect">
            <a:avLst/>
          </a:prstGeom>
        </p:spPr>
      </p:pic>
    </p:spTree>
    <p:extLst>
      <p:ext uri="{BB962C8B-B14F-4D97-AF65-F5344CB8AC3E}">
        <p14:creationId xmlns:p14="http://schemas.microsoft.com/office/powerpoint/2010/main" val="726950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1536174"/>
            <a:ext cx="10960100" cy="1892826"/>
          </a:xfrm>
        </p:spPr>
        <p:txBody>
          <a:bodyPr/>
          <a:lstStyle/>
          <a:p>
            <a:r>
              <a:rPr lang="en-US" b="1" dirty="0"/>
              <a:t>Session 2: </a:t>
            </a:r>
            <a:br>
              <a:rPr lang="en-US" b="1" dirty="0"/>
            </a:br>
            <a:r>
              <a:rPr lang="en-US" b="1" i="0" dirty="0">
                <a:effectLst/>
                <a:latin typeface="Segoe UI" panose="020B0502040204020203" pitchFamily="34" charset="0"/>
              </a:rPr>
              <a:t>Install coding tools for Python development</a:t>
            </a:r>
            <a:br>
              <a:rPr lang="en-US" b="1" i="0" u="none" strike="noStrike" dirty="0">
                <a:effectLst/>
                <a:latin typeface="Segoe UI" panose="020B0502040204020203" pitchFamily="34" charset="0"/>
              </a:rPr>
            </a:br>
            <a:r>
              <a:rPr lang="en-US" sz="2000" b="0" i="0" dirty="0">
                <a:effectLst/>
                <a:latin typeface="Segoe UI" panose="020B0502040204020203" pitchFamily="34" charset="0"/>
              </a:rPr>
              <a:t>Learn about what coding is and install tools to help you code.</a:t>
            </a:r>
            <a:br>
              <a:rPr lang="en-US" sz="1100" b="0" i="0" dirty="0">
                <a:effectLst/>
                <a:latin typeface="Segoe UI" panose="020B0502040204020203" pitchFamily="34" charset="0"/>
              </a:rPr>
            </a:br>
            <a:br>
              <a:rPr lang="en-US" sz="1100" dirty="0"/>
            </a:br>
            <a:endParaRPr lang="en-US" sz="2000" b="1" dirty="0"/>
          </a:p>
        </p:txBody>
      </p:sp>
      <p:sp>
        <p:nvSpPr>
          <p:cNvPr id="5" name="Text Placeholder 4"/>
          <p:cNvSpPr>
            <a:spLocks noGrp="1"/>
          </p:cNvSpPr>
          <p:nvPr>
            <p:ph type="body" sz="quarter" idx="12"/>
          </p:nvPr>
        </p:nvSpPr>
        <p:spPr>
          <a:xfrm>
            <a:off x="584200" y="3543143"/>
            <a:ext cx="6655646" cy="923330"/>
          </a:xfrm>
        </p:spPr>
        <p:txBody>
          <a:bodyPr/>
          <a:lstStyle/>
          <a:p>
            <a:endParaRPr lang="en-US" dirty="0"/>
          </a:p>
          <a:p>
            <a:r>
              <a:rPr lang="en-US" dirty="0"/>
              <a:t>Abhigya Verma</a:t>
            </a:r>
            <a:br>
              <a:rPr lang="en-US" dirty="0"/>
            </a:br>
            <a:r>
              <a:rPr lang="en-US" dirty="0"/>
              <a:t>Microsoft Learn Student Ambassador Alpha</a:t>
            </a:r>
          </a:p>
        </p:txBody>
      </p:sp>
    </p:spTree>
    <p:extLst>
      <p:ext uri="{BB962C8B-B14F-4D97-AF65-F5344CB8AC3E}">
        <p14:creationId xmlns:p14="http://schemas.microsoft.com/office/powerpoint/2010/main" val="4079538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1325076"/>
            <a:ext cx="10960100" cy="2446824"/>
          </a:xfrm>
        </p:spPr>
        <p:txBody>
          <a:bodyPr/>
          <a:lstStyle/>
          <a:p>
            <a:r>
              <a:rPr lang="en-US" b="1" dirty="0"/>
              <a:t>Session 3: </a:t>
            </a:r>
            <a:br>
              <a:rPr lang="en-US" b="1" dirty="0"/>
            </a:br>
            <a:r>
              <a:rPr lang="en-US" b="1" i="0" dirty="0">
                <a:effectLst/>
                <a:latin typeface="Segoe UI" panose="020B0502040204020203" pitchFamily="34" charset="0"/>
              </a:rPr>
              <a:t>Write basic Python in Notebooks in Visual Studio Code</a:t>
            </a:r>
            <a:br>
              <a:rPr lang="en-US" b="1" i="0" u="none" strike="noStrike" dirty="0">
                <a:effectLst/>
                <a:latin typeface="Segoe UI" panose="020B0502040204020203" pitchFamily="34" charset="0"/>
              </a:rPr>
            </a:br>
            <a:r>
              <a:rPr lang="en-US" sz="2000" b="0" i="0" dirty="0">
                <a:effectLst/>
                <a:latin typeface="Segoe UI" panose="020B0502040204020203" pitchFamily="34" charset="0"/>
              </a:rPr>
              <a:t>Learn the basics of Python.</a:t>
            </a:r>
            <a:br>
              <a:rPr lang="en-US" sz="1100" b="0" i="0" dirty="0">
                <a:effectLst/>
                <a:latin typeface="Segoe UI" panose="020B0502040204020203" pitchFamily="34" charset="0"/>
              </a:rPr>
            </a:br>
            <a:br>
              <a:rPr lang="en-US" sz="1100" dirty="0"/>
            </a:br>
            <a:endParaRPr lang="en-US" sz="2000" b="1" dirty="0"/>
          </a:p>
        </p:txBody>
      </p:sp>
      <p:sp>
        <p:nvSpPr>
          <p:cNvPr id="5" name="Text Placeholder 4"/>
          <p:cNvSpPr>
            <a:spLocks noGrp="1"/>
          </p:cNvSpPr>
          <p:nvPr>
            <p:ph type="body" sz="quarter" idx="12"/>
          </p:nvPr>
        </p:nvSpPr>
        <p:spPr>
          <a:xfrm>
            <a:off x="584200" y="3543143"/>
            <a:ext cx="6655646" cy="923330"/>
          </a:xfrm>
        </p:spPr>
        <p:txBody>
          <a:bodyPr/>
          <a:lstStyle/>
          <a:p>
            <a:endParaRPr lang="en-US" dirty="0"/>
          </a:p>
          <a:p>
            <a:r>
              <a:rPr lang="en-US" dirty="0"/>
              <a:t>Abhigya Verma</a:t>
            </a:r>
            <a:br>
              <a:rPr lang="en-US" dirty="0"/>
            </a:br>
            <a:r>
              <a:rPr lang="en-US" dirty="0"/>
              <a:t>Microsoft Learn Student Ambassador Alpha</a:t>
            </a:r>
          </a:p>
        </p:txBody>
      </p:sp>
    </p:spTree>
    <p:extLst>
      <p:ext uri="{BB962C8B-B14F-4D97-AF65-F5344CB8AC3E}">
        <p14:creationId xmlns:p14="http://schemas.microsoft.com/office/powerpoint/2010/main" val="1172501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1536174"/>
            <a:ext cx="10960100" cy="1892826"/>
          </a:xfrm>
        </p:spPr>
        <p:txBody>
          <a:bodyPr/>
          <a:lstStyle/>
          <a:p>
            <a:r>
              <a:rPr lang="en-US" b="1" dirty="0"/>
              <a:t>Session 4: </a:t>
            </a:r>
            <a:br>
              <a:rPr lang="en-US" b="1" dirty="0"/>
            </a:br>
            <a:r>
              <a:rPr lang="en-US" b="1" i="0" dirty="0">
                <a:effectLst/>
                <a:latin typeface="Segoe UI" panose="020B0502040204020203" pitchFamily="34" charset="0"/>
              </a:rPr>
              <a:t>Code control statements in Python</a:t>
            </a:r>
            <a:br>
              <a:rPr lang="en-US" b="1" i="0" u="none" strike="noStrike" dirty="0">
                <a:effectLst/>
                <a:latin typeface="Segoe UI" panose="020B0502040204020203" pitchFamily="34" charset="0"/>
              </a:rPr>
            </a:br>
            <a:r>
              <a:rPr lang="en-US" sz="2000" b="0" i="0" dirty="0">
                <a:effectLst/>
                <a:latin typeface="Segoe UI" panose="020B0502040204020203" pitchFamily="34" charset="0"/>
              </a:rPr>
              <a:t>Learn more advanced topics of Python.</a:t>
            </a:r>
            <a:br>
              <a:rPr lang="en-US" sz="1100" b="0" i="0" dirty="0">
                <a:effectLst/>
                <a:latin typeface="Segoe UI" panose="020B0502040204020203" pitchFamily="34" charset="0"/>
              </a:rPr>
            </a:br>
            <a:br>
              <a:rPr lang="en-US" sz="1100" dirty="0"/>
            </a:br>
            <a:endParaRPr lang="en-US" sz="2000" b="1" dirty="0"/>
          </a:p>
        </p:txBody>
      </p:sp>
      <p:sp>
        <p:nvSpPr>
          <p:cNvPr id="5" name="Text Placeholder 4"/>
          <p:cNvSpPr>
            <a:spLocks noGrp="1"/>
          </p:cNvSpPr>
          <p:nvPr>
            <p:ph type="body" sz="quarter" idx="12"/>
          </p:nvPr>
        </p:nvSpPr>
        <p:spPr>
          <a:xfrm>
            <a:off x="660400" y="3600293"/>
            <a:ext cx="6655646" cy="923330"/>
          </a:xfrm>
        </p:spPr>
        <p:txBody>
          <a:bodyPr/>
          <a:lstStyle/>
          <a:p>
            <a:endParaRPr lang="en-US" dirty="0"/>
          </a:p>
          <a:p>
            <a:r>
              <a:rPr lang="en-US" dirty="0"/>
              <a:t>Abhigya Verma</a:t>
            </a:r>
            <a:br>
              <a:rPr lang="en-US" dirty="0"/>
            </a:br>
            <a:r>
              <a:rPr lang="en-US" dirty="0"/>
              <a:t>Microsoft Learn Student Ambassador Alpha</a:t>
            </a:r>
          </a:p>
        </p:txBody>
      </p:sp>
    </p:spTree>
    <p:extLst>
      <p:ext uri="{BB962C8B-B14F-4D97-AF65-F5344CB8AC3E}">
        <p14:creationId xmlns:p14="http://schemas.microsoft.com/office/powerpoint/2010/main" val="2391693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1228397"/>
            <a:ext cx="11160125" cy="3095953"/>
          </a:xfrm>
        </p:spPr>
        <p:txBody>
          <a:bodyPr/>
          <a:lstStyle/>
          <a:p>
            <a:r>
              <a:rPr lang="en-US" b="1" dirty="0"/>
              <a:t>Session 5:</a:t>
            </a:r>
            <a:br>
              <a:rPr lang="en-US" b="1" dirty="0"/>
            </a:br>
            <a:r>
              <a:rPr lang="en-US" b="1" i="0" dirty="0">
                <a:effectLst/>
                <a:latin typeface="Segoe UI" panose="020B0502040204020203" pitchFamily="34" charset="0"/>
              </a:rPr>
              <a:t>Count the number of Moon rocks by type using Python</a:t>
            </a:r>
            <a:br>
              <a:rPr lang="en-US" b="1" i="0" u="none" strike="noStrike" dirty="0">
                <a:effectLst/>
                <a:latin typeface="Segoe UI" panose="020B0502040204020203" pitchFamily="34" charset="0"/>
              </a:rPr>
            </a:br>
            <a:r>
              <a:rPr lang="en-US" sz="2000" b="0" i="0" dirty="0">
                <a:effectLst/>
                <a:latin typeface="Segoe UI" panose="020B0502040204020203" pitchFamily="34" charset="0"/>
              </a:rPr>
              <a:t>Use Python and Visual Studio Code to make a simple program to count the number of each type of space rock.</a:t>
            </a:r>
            <a:br>
              <a:rPr lang="en-US" sz="2000" b="0" i="0" dirty="0">
                <a:effectLst/>
                <a:latin typeface="Segoe UI" panose="020B0502040204020203" pitchFamily="34" charset="0"/>
              </a:rPr>
            </a:br>
            <a:br>
              <a:rPr lang="en-US" sz="1100" dirty="0"/>
            </a:br>
            <a:endParaRPr lang="en-US" sz="2000" b="1" dirty="0"/>
          </a:p>
        </p:txBody>
      </p:sp>
      <p:sp>
        <p:nvSpPr>
          <p:cNvPr id="5" name="Text Placeholder 4"/>
          <p:cNvSpPr>
            <a:spLocks noGrp="1"/>
          </p:cNvSpPr>
          <p:nvPr>
            <p:ph type="body" sz="quarter" idx="12"/>
          </p:nvPr>
        </p:nvSpPr>
        <p:spPr>
          <a:xfrm>
            <a:off x="584200" y="4190999"/>
            <a:ext cx="6655646" cy="1152525"/>
          </a:xfrm>
        </p:spPr>
        <p:txBody>
          <a:bodyPr/>
          <a:lstStyle/>
          <a:p>
            <a:endParaRPr lang="en-US" dirty="0"/>
          </a:p>
          <a:p>
            <a:r>
              <a:rPr lang="en-US" dirty="0"/>
              <a:t>Abhigya Verma</a:t>
            </a:r>
            <a:br>
              <a:rPr lang="en-US" dirty="0"/>
            </a:br>
            <a:r>
              <a:rPr lang="en-US" dirty="0"/>
              <a:t>Microsoft Learn Student Ambassador Alpha</a:t>
            </a:r>
          </a:p>
        </p:txBody>
      </p:sp>
    </p:spTree>
    <p:extLst>
      <p:ext uri="{BB962C8B-B14F-4D97-AF65-F5344CB8AC3E}">
        <p14:creationId xmlns:p14="http://schemas.microsoft.com/office/powerpoint/2010/main" val="2322247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2971677"/>
            <a:ext cx="9144000" cy="498598"/>
          </a:xfrm>
        </p:spPr>
        <p:txBody>
          <a:bodyPr/>
          <a:lstStyle/>
          <a:p>
            <a:r>
              <a:rPr lang="en-US" dirty="0"/>
              <a:t>THANK YOU SO MUCH!!!</a:t>
            </a:r>
          </a:p>
        </p:txBody>
      </p:sp>
    </p:spTree>
    <p:extLst>
      <p:ext uri="{BB962C8B-B14F-4D97-AF65-F5344CB8AC3E}">
        <p14:creationId xmlns:p14="http://schemas.microsoft.com/office/powerpoint/2010/main" val="74944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1705451"/>
            <a:ext cx="10960100" cy="1723549"/>
          </a:xfrm>
        </p:spPr>
        <p:txBody>
          <a:bodyPr/>
          <a:lstStyle/>
          <a:p>
            <a:r>
              <a:rPr lang="en-US" b="1" dirty="0"/>
              <a:t>Session 1: </a:t>
            </a:r>
            <a:br>
              <a:rPr lang="en-US" b="1" dirty="0"/>
            </a:br>
            <a:r>
              <a:rPr lang="en-US" b="1" i="0" u="none" strike="noStrike" dirty="0">
                <a:effectLst/>
                <a:latin typeface="Segoe UI" panose="020B0502040204020203" pitchFamily="34" charset="0"/>
              </a:rPr>
              <a:t>Introduction to Python for space exploration</a:t>
            </a:r>
            <a:br>
              <a:rPr lang="en-US" b="1" i="0" u="none" strike="noStrike" dirty="0">
                <a:effectLst/>
                <a:latin typeface="Segoe UI" panose="020B0502040204020203" pitchFamily="34" charset="0"/>
              </a:rPr>
            </a:br>
            <a:r>
              <a:rPr lang="en-US" sz="2000" b="0" i="0" dirty="0">
                <a:effectLst/>
                <a:latin typeface="Segoe UI" panose="020B0502040204020203" pitchFamily="34" charset="0"/>
              </a:rPr>
              <a:t>Get an introduction to the types of space exploration problems that Python and data science can influence.</a:t>
            </a:r>
            <a:endParaRPr lang="en-US" sz="2000" b="1" dirty="0"/>
          </a:p>
        </p:txBody>
      </p:sp>
      <p:sp>
        <p:nvSpPr>
          <p:cNvPr id="5" name="Text Placeholder 4"/>
          <p:cNvSpPr>
            <a:spLocks noGrp="1"/>
          </p:cNvSpPr>
          <p:nvPr>
            <p:ph type="body" sz="quarter" idx="12"/>
          </p:nvPr>
        </p:nvSpPr>
        <p:spPr>
          <a:xfrm>
            <a:off x="584200" y="3543143"/>
            <a:ext cx="6655646" cy="923330"/>
          </a:xfrm>
        </p:spPr>
        <p:txBody>
          <a:bodyPr/>
          <a:lstStyle/>
          <a:p>
            <a:endParaRPr lang="en-US" dirty="0"/>
          </a:p>
          <a:p>
            <a:r>
              <a:rPr lang="en-US" dirty="0"/>
              <a:t>Abhigya Verma</a:t>
            </a:r>
            <a:br>
              <a:rPr lang="en-US" dirty="0"/>
            </a:br>
            <a:r>
              <a:rPr lang="en-US" dirty="0"/>
              <a:t>Microsoft Learn Student Ambassador Alpha</a:t>
            </a:r>
          </a:p>
        </p:txBody>
      </p:sp>
    </p:spTree>
    <p:extLst>
      <p:ext uri="{BB962C8B-B14F-4D97-AF65-F5344CB8AC3E}">
        <p14:creationId xmlns:p14="http://schemas.microsoft.com/office/powerpoint/2010/main" val="2992897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6390" y="769389"/>
            <a:ext cx="11018520" cy="553998"/>
          </a:xfrm>
        </p:spPr>
        <p:txBody>
          <a:bodyPr/>
          <a:lstStyle/>
          <a:p>
            <a:pPr algn="l"/>
            <a:r>
              <a:rPr lang="en-US" b="1" i="0" dirty="0">
                <a:solidFill>
                  <a:schemeClr val="tx1"/>
                </a:solidFill>
                <a:effectLst/>
                <a:latin typeface="Segoe UI" panose="020B0502040204020203" pitchFamily="34" charset="0"/>
              </a:rPr>
              <a:t>Learning objectives</a:t>
            </a:r>
          </a:p>
        </p:txBody>
      </p:sp>
      <p:sp>
        <p:nvSpPr>
          <p:cNvPr id="6" name="Text Placeholder 5"/>
          <p:cNvSpPr>
            <a:spLocks noGrp="1"/>
          </p:cNvSpPr>
          <p:nvPr>
            <p:ph type="body" sz="quarter" idx="10"/>
          </p:nvPr>
        </p:nvSpPr>
        <p:spPr>
          <a:xfrm>
            <a:off x="586390" y="1496944"/>
            <a:ext cx="11018520" cy="947952"/>
          </a:xfrm>
        </p:spPr>
        <p:txBody>
          <a:bodyPr/>
          <a:lstStyle/>
          <a:p>
            <a:pPr algn="l">
              <a:buFont typeface="Arial" panose="020B0604020202020204" pitchFamily="34" charset="0"/>
              <a:buChar char="•"/>
            </a:pPr>
            <a:r>
              <a:rPr lang="en-US" b="0" i="0" dirty="0">
                <a:solidFill>
                  <a:schemeClr val="tx1"/>
                </a:solidFill>
                <a:effectLst/>
                <a:latin typeface="Segoe UI" panose="020B0502040204020203" pitchFamily="34" charset="0"/>
              </a:rPr>
              <a:t>How code and data science plays a role in space exploration</a:t>
            </a:r>
          </a:p>
          <a:p>
            <a:pPr algn="l">
              <a:buFont typeface="Arial" panose="020B0604020202020204" pitchFamily="34" charset="0"/>
              <a:buChar char="•"/>
            </a:pPr>
            <a:r>
              <a:rPr lang="en-US" b="0" i="0" dirty="0">
                <a:solidFill>
                  <a:schemeClr val="tx1"/>
                </a:solidFill>
                <a:effectLst/>
                <a:latin typeface="Segoe UI" panose="020B0502040204020203" pitchFamily="34" charset="0"/>
              </a:rPr>
              <a:t>Where to find STEM resources for learning more</a:t>
            </a:r>
          </a:p>
        </p:txBody>
      </p:sp>
      <p:sp>
        <p:nvSpPr>
          <p:cNvPr id="4" name="Title 16">
            <a:extLst>
              <a:ext uri="{FF2B5EF4-FFF2-40B4-BE49-F238E27FC236}">
                <a16:creationId xmlns:a16="http://schemas.microsoft.com/office/drawing/2014/main" id="{F5C32AA2-74EC-4599-8990-2B4707E1DF78}"/>
              </a:ext>
            </a:extLst>
          </p:cNvPr>
          <p:cNvSpPr txBox="1">
            <a:spLocks/>
          </p:cNvSpPr>
          <p:nvPr/>
        </p:nvSpPr>
        <p:spPr>
          <a:xfrm>
            <a:off x="586390" y="3286125"/>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IN" b="1" i="0" dirty="0">
                <a:solidFill>
                  <a:schemeClr val="tx1"/>
                </a:solidFill>
                <a:effectLst/>
                <a:latin typeface="Segoe UI" panose="020B0502040204020203" pitchFamily="34" charset="0"/>
              </a:rPr>
              <a:t>Prerequisites</a:t>
            </a:r>
          </a:p>
        </p:txBody>
      </p:sp>
      <p:sp>
        <p:nvSpPr>
          <p:cNvPr id="5" name="Text Placeholder 5">
            <a:extLst>
              <a:ext uri="{FF2B5EF4-FFF2-40B4-BE49-F238E27FC236}">
                <a16:creationId xmlns:a16="http://schemas.microsoft.com/office/drawing/2014/main" id="{8621B79B-4FBA-47EC-823D-E585BCD30A1C}"/>
              </a:ext>
            </a:extLst>
          </p:cNvPr>
          <p:cNvSpPr txBox="1">
            <a:spLocks/>
          </p:cNvSpPr>
          <p:nvPr/>
        </p:nvSpPr>
        <p:spPr>
          <a:xfrm>
            <a:off x="586740" y="4013680"/>
            <a:ext cx="11018520" cy="94795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IN" dirty="0">
                <a:solidFill>
                  <a:schemeClr val="tx1"/>
                </a:solidFill>
                <a:latin typeface="Segoe UI" panose="020B0502040204020203" pitchFamily="34" charset="0"/>
              </a:rPr>
              <a:t>None</a:t>
            </a:r>
          </a:p>
          <a:p>
            <a:pPr>
              <a:buFont typeface="Arial" panose="020B0604020202020204" pitchFamily="34" charset="0"/>
              <a:buChar char="•"/>
            </a:pPr>
            <a:endParaRPr lang="en-US"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329079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algn="l"/>
            <a:r>
              <a:rPr lang="en-US" b="1" i="0" dirty="0">
                <a:solidFill>
                  <a:schemeClr val="tx1"/>
                </a:solidFill>
                <a:effectLst/>
                <a:latin typeface="Segoe UI" panose="020B0502040204020203" pitchFamily="34" charset="0"/>
              </a:rPr>
              <a:t>Discover the opportunities of the Artemis Program</a:t>
            </a:r>
          </a:p>
        </p:txBody>
      </p:sp>
      <p:sp>
        <p:nvSpPr>
          <p:cNvPr id="6" name="Text Placeholder 5"/>
          <p:cNvSpPr>
            <a:spLocks noGrp="1"/>
          </p:cNvSpPr>
          <p:nvPr>
            <p:ph type="body" sz="quarter" idx="4294967295"/>
          </p:nvPr>
        </p:nvSpPr>
        <p:spPr>
          <a:xfrm>
            <a:off x="584200" y="1435497"/>
            <a:ext cx="11018520" cy="2412968"/>
          </a:xfrm>
        </p:spPr>
        <p:txBody>
          <a:bodyPr/>
          <a:lstStyle/>
          <a:p>
            <a:r>
              <a:rPr lang="en-US" b="0" i="0" dirty="0">
                <a:solidFill>
                  <a:schemeClr val="tx1"/>
                </a:solidFill>
                <a:effectLst/>
                <a:latin typeface="Segoe UI" panose="020B0502040204020203" pitchFamily="34" charset="0"/>
              </a:rPr>
              <a:t>NASA's new lunar exploration program</a:t>
            </a:r>
          </a:p>
          <a:p>
            <a:r>
              <a:rPr lang="en-IN" dirty="0">
                <a:solidFill>
                  <a:schemeClr val="tx1"/>
                </a:solidFill>
                <a:latin typeface="Segoe UI" panose="020B0502040204020203" pitchFamily="34" charset="0"/>
              </a:rPr>
              <a:t>A</a:t>
            </a:r>
            <a:r>
              <a:rPr lang="en-IN" b="0" i="0" dirty="0">
                <a:solidFill>
                  <a:schemeClr val="tx1"/>
                </a:solidFill>
                <a:effectLst/>
                <a:latin typeface="Segoe UI" panose="020B0502040204020203" pitchFamily="34" charset="0"/>
              </a:rPr>
              <a:t>ll lunar activities</a:t>
            </a:r>
          </a:p>
          <a:p>
            <a:r>
              <a:rPr lang="en-US" b="0" i="0" dirty="0">
                <a:solidFill>
                  <a:schemeClr val="tx1"/>
                </a:solidFill>
                <a:effectLst/>
                <a:latin typeface="Segoe UI" panose="020B0502040204020203" pitchFamily="34" charset="0"/>
              </a:rPr>
              <a:t>Mission to land the first woman and the next man on the Moon by 2024</a:t>
            </a:r>
          </a:p>
          <a:p>
            <a:endParaRPr lang="en-US" dirty="0">
              <a:solidFill>
                <a:schemeClr val="tx1"/>
              </a:solidFill>
            </a:endParaRPr>
          </a:p>
        </p:txBody>
      </p:sp>
    </p:spTree>
    <p:extLst>
      <p:ext uri="{BB962C8B-B14F-4D97-AF65-F5344CB8AC3E}">
        <p14:creationId xmlns:p14="http://schemas.microsoft.com/office/powerpoint/2010/main" val="1369338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algn="l"/>
            <a:r>
              <a:rPr lang="en-IN" b="1" i="0" dirty="0">
                <a:solidFill>
                  <a:schemeClr val="tx1"/>
                </a:solidFill>
                <a:effectLst/>
                <a:latin typeface="Segoe UI" panose="020B0502040204020203" pitchFamily="34" charset="0"/>
              </a:rPr>
              <a:t>What innovations are happening?</a:t>
            </a:r>
          </a:p>
        </p:txBody>
      </p:sp>
      <p:sp>
        <p:nvSpPr>
          <p:cNvPr id="6" name="Text Placeholder 5"/>
          <p:cNvSpPr>
            <a:spLocks noGrp="1"/>
          </p:cNvSpPr>
          <p:nvPr>
            <p:ph type="body" sz="quarter" idx="4294967295"/>
          </p:nvPr>
        </p:nvSpPr>
        <p:spPr>
          <a:xfrm>
            <a:off x="584200" y="1435497"/>
            <a:ext cx="11018520" cy="3016210"/>
          </a:xfrm>
        </p:spPr>
        <p:txBody>
          <a:bodyPr/>
          <a:lstStyle/>
          <a:p>
            <a:r>
              <a:rPr lang="en-IN" i="0" dirty="0">
                <a:solidFill>
                  <a:schemeClr val="tx1"/>
                </a:solidFill>
                <a:effectLst/>
                <a:latin typeface="Segoe UI" panose="020B0502040204020203" pitchFamily="34" charset="0"/>
              </a:rPr>
              <a:t>Exploration Ground Systems</a:t>
            </a:r>
          </a:p>
          <a:p>
            <a:r>
              <a:rPr lang="en-IN" i="0" dirty="0">
                <a:solidFill>
                  <a:schemeClr val="tx1"/>
                </a:solidFill>
                <a:effectLst/>
                <a:latin typeface="Segoe UI" panose="020B0502040204020203" pitchFamily="34" charset="0"/>
              </a:rPr>
              <a:t>Space Launch System</a:t>
            </a:r>
            <a:endParaRPr lang="en-IN" dirty="0">
              <a:solidFill>
                <a:schemeClr val="tx1"/>
              </a:solidFill>
              <a:latin typeface="Segoe UI" panose="020B0502040204020203" pitchFamily="34" charset="0"/>
            </a:endParaRPr>
          </a:p>
          <a:p>
            <a:r>
              <a:rPr lang="en-IN" i="0" dirty="0">
                <a:solidFill>
                  <a:schemeClr val="tx1"/>
                </a:solidFill>
                <a:effectLst/>
                <a:latin typeface="Segoe UI" panose="020B0502040204020203" pitchFamily="34" charset="0"/>
              </a:rPr>
              <a:t>Orion</a:t>
            </a:r>
          </a:p>
          <a:p>
            <a:r>
              <a:rPr lang="en-IN" i="0" dirty="0">
                <a:solidFill>
                  <a:schemeClr val="tx1"/>
                </a:solidFill>
                <a:effectLst/>
                <a:latin typeface="Segoe UI" panose="020B0502040204020203" pitchFamily="34" charset="0"/>
              </a:rPr>
              <a:t>Gateway</a:t>
            </a:r>
            <a:endParaRPr lang="en-IN" dirty="0">
              <a:solidFill>
                <a:schemeClr val="tx1"/>
              </a:solidFill>
              <a:latin typeface="Segoe UI" panose="020B0502040204020203" pitchFamily="34" charset="0"/>
            </a:endParaRPr>
          </a:p>
          <a:p>
            <a:r>
              <a:rPr lang="en-IN" i="0" dirty="0">
                <a:solidFill>
                  <a:schemeClr val="tx1"/>
                </a:solidFill>
                <a:effectLst/>
                <a:latin typeface="Segoe UI" panose="020B0502040204020203" pitchFamily="34" charset="0"/>
              </a:rPr>
              <a:t>Human Landing Systems</a:t>
            </a:r>
          </a:p>
          <a:p>
            <a:r>
              <a:rPr lang="en-IN" i="0" dirty="0">
                <a:solidFill>
                  <a:schemeClr val="tx1"/>
                </a:solidFill>
                <a:effectLst/>
                <a:latin typeface="Segoe UI" panose="020B0502040204020203" pitchFamily="34" charset="0"/>
              </a:rPr>
              <a:t>Artemis Generation spacesuits</a:t>
            </a:r>
            <a:endParaRPr lang="en-US" dirty="0">
              <a:solidFill>
                <a:schemeClr val="tx1"/>
              </a:solidFill>
            </a:endParaRPr>
          </a:p>
        </p:txBody>
      </p:sp>
    </p:spTree>
    <p:extLst>
      <p:ext uri="{BB962C8B-B14F-4D97-AF65-F5344CB8AC3E}">
        <p14:creationId xmlns:p14="http://schemas.microsoft.com/office/powerpoint/2010/main" val="1093301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1107996"/>
          </a:xfrm>
        </p:spPr>
        <p:txBody>
          <a:bodyPr/>
          <a:lstStyle/>
          <a:p>
            <a:pPr algn="l"/>
            <a:r>
              <a:rPr lang="en-US" b="1" i="0" dirty="0">
                <a:solidFill>
                  <a:schemeClr val="tx1"/>
                </a:solidFill>
                <a:effectLst/>
                <a:latin typeface="Segoe UI" panose="020B0502040204020203" pitchFamily="34" charset="0"/>
              </a:rPr>
              <a:t>Understand continued research goals of space exploration</a:t>
            </a:r>
          </a:p>
        </p:txBody>
      </p:sp>
      <p:sp>
        <p:nvSpPr>
          <p:cNvPr id="3" name="Text Placeholder 2">
            <a:extLst>
              <a:ext uri="{FF2B5EF4-FFF2-40B4-BE49-F238E27FC236}">
                <a16:creationId xmlns:a16="http://schemas.microsoft.com/office/drawing/2014/main" id="{5BED70D9-30A7-4922-8BDF-66DBA0E1B1CA}"/>
              </a:ext>
            </a:extLst>
          </p:cNvPr>
          <p:cNvSpPr>
            <a:spLocks noGrp="1"/>
          </p:cNvSpPr>
          <p:nvPr>
            <p:ph type="body" sz="quarter" idx="10"/>
          </p:nvPr>
        </p:nvSpPr>
        <p:spPr>
          <a:xfrm>
            <a:off x="586390" y="2095500"/>
            <a:ext cx="11018520" cy="947952"/>
          </a:xfrm>
        </p:spPr>
        <p:txBody>
          <a:bodyPr/>
          <a:lstStyle/>
          <a:p>
            <a:pPr marL="457200" indent="-457200">
              <a:buFont typeface="Arial" panose="020B0604020202020204" pitchFamily="34" charset="0"/>
              <a:buChar char="•"/>
            </a:pPr>
            <a:r>
              <a:rPr lang="en-IN" dirty="0"/>
              <a:t>New Researches get added to the program</a:t>
            </a:r>
          </a:p>
          <a:p>
            <a:pPr marL="457200" indent="-457200">
              <a:buFont typeface="Arial" panose="020B0604020202020204" pitchFamily="34" charset="0"/>
              <a:buChar char="•"/>
            </a:pPr>
            <a:r>
              <a:rPr lang="en-IN" dirty="0"/>
              <a:t>For e.g. moon rock’s study</a:t>
            </a:r>
          </a:p>
        </p:txBody>
      </p:sp>
    </p:spTree>
    <p:extLst>
      <p:ext uri="{BB962C8B-B14F-4D97-AF65-F5344CB8AC3E}">
        <p14:creationId xmlns:p14="http://schemas.microsoft.com/office/powerpoint/2010/main" val="1910088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pPr algn="l"/>
            <a:r>
              <a:rPr lang="en-US" b="1" i="0" dirty="0">
                <a:solidFill>
                  <a:schemeClr val="tx1"/>
                </a:solidFill>
                <a:effectLst/>
                <a:latin typeface="Segoe UI" panose="020B0502040204020203" pitchFamily="34" charset="0"/>
              </a:rPr>
              <a:t>Dive into STEM through the opportunities of NASA</a:t>
            </a:r>
          </a:p>
        </p:txBody>
      </p:sp>
      <p:sp>
        <p:nvSpPr>
          <p:cNvPr id="3" name="Text Placeholder 2">
            <a:extLst>
              <a:ext uri="{FF2B5EF4-FFF2-40B4-BE49-F238E27FC236}">
                <a16:creationId xmlns:a16="http://schemas.microsoft.com/office/drawing/2014/main" id="{5BED70D9-30A7-4922-8BDF-66DBA0E1B1CA}"/>
              </a:ext>
            </a:extLst>
          </p:cNvPr>
          <p:cNvSpPr>
            <a:spLocks noGrp="1"/>
          </p:cNvSpPr>
          <p:nvPr>
            <p:ph type="body" sz="quarter" idx="10"/>
          </p:nvPr>
        </p:nvSpPr>
        <p:spPr>
          <a:xfrm>
            <a:off x="586390" y="2095500"/>
            <a:ext cx="11018520" cy="861774"/>
          </a:xfrm>
        </p:spPr>
        <p:txBody>
          <a:bodyPr/>
          <a:lstStyle/>
          <a:p>
            <a:pPr marL="457200" indent="-457200">
              <a:buFont typeface="Arial" panose="020B0604020202020204" pitchFamily="34" charset="0"/>
              <a:buChar char="•"/>
            </a:pPr>
            <a:r>
              <a:rPr lang="en-US" b="0" i="0" dirty="0">
                <a:solidFill>
                  <a:schemeClr val="tx1"/>
                </a:solidFill>
                <a:effectLst/>
                <a:latin typeface="Segoe UI" panose="020B0502040204020203" pitchFamily="34" charset="0"/>
              </a:rPr>
              <a:t>The NASA STEM team's goal is to engage the next generation of scientists and contributors.</a:t>
            </a:r>
            <a:endParaRPr lang="en-IN" dirty="0">
              <a:solidFill>
                <a:schemeClr val="tx1"/>
              </a:solidFill>
            </a:endParaRPr>
          </a:p>
        </p:txBody>
      </p:sp>
    </p:spTree>
    <p:extLst>
      <p:ext uri="{BB962C8B-B14F-4D97-AF65-F5344CB8AC3E}">
        <p14:creationId xmlns:p14="http://schemas.microsoft.com/office/powerpoint/2010/main" val="3069997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pPr algn="l"/>
            <a:r>
              <a:rPr lang="en-IN" b="1" i="0" dirty="0">
                <a:solidFill>
                  <a:schemeClr val="tx1"/>
                </a:solidFill>
                <a:effectLst/>
                <a:latin typeface="Segoe UI" panose="020B0502040204020203" pitchFamily="34" charset="0"/>
              </a:rPr>
              <a:t>NASA STEM programs</a:t>
            </a:r>
          </a:p>
        </p:txBody>
      </p:sp>
      <p:sp>
        <p:nvSpPr>
          <p:cNvPr id="3" name="Text Placeholder 2">
            <a:extLst>
              <a:ext uri="{FF2B5EF4-FFF2-40B4-BE49-F238E27FC236}">
                <a16:creationId xmlns:a16="http://schemas.microsoft.com/office/drawing/2014/main" id="{5BED70D9-30A7-4922-8BDF-66DBA0E1B1CA}"/>
              </a:ext>
            </a:extLst>
          </p:cNvPr>
          <p:cNvSpPr>
            <a:spLocks noGrp="1"/>
          </p:cNvSpPr>
          <p:nvPr>
            <p:ph type="body" sz="quarter" idx="10"/>
          </p:nvPr>
        </p:nvSpPr>
        <p:spPr>
          <a:xfrm>
            <a:off x="586390" y="1571625"/>
            <a:ext cx="11018520" cy="4832747"/>
          </a:xfrm>
        </p:spPr>
        <p:txBody>
          <a:bodyPr/>
          <a:lstStyle/>
          <a:p>
            <a:pPr algn="l"/>
            <a:r>
              <a:rPr lang="en-US" b="0" i="0" dirty="0">
                <a:solidFill>
                  <a:schemeClr val="tx1"/>
                </a:solidFill>
                <a:effectLst/>
                <a:latin typeface="Segoe UI" panose="020B0502040204020203" pitchFamily="34" charset="0"/>
              </a:rPr>
              <a:t>There are three programs that have recently launched for K-12 students:</a:t>
            </a:r>
          </a:p>
          <a:p>
            <a:pPr algn="l">
              <a:buFont typeface="Arial" panose="020B0604020202020204" pitchFamily="34" charset="0"/>
              <a:buChar char="•"/>
            </a:pPr>
            <a:r>
              <a:rPr lang="en-US" b="0" i="0" u="none" strike="noStrike" dirty="0">
                <a:solidFill>
                  <a:schemeClr val="tx1"/>
                </a:solidFill>
                <a:effectLst/>
                <a:latin typeface="Segoe UI" panose="020B0502040204020203" pitchFamily="34" charset="0"/>
              </a:rPr>
              <a:t>Next Moon Step challenge</a:t>
            </a:r>
            <a:r>
              <a:rPr lang="en-US" b="0" i="0" dirty="0">
                <a:solidFill>
                  <a:schemeClr val="tx1"/>
                </a:solidFill>
                <a:effectLst/>
                <a:latin typeface="Segoe UI" panose="020B0502040204020203" pitchFamily="34" charset="0"/>
              </a:rPr>
              <a:t>: Grades K-12</a:t>
            </a:r>
          </a:p>
          <a:p>
            <a:pPr algn="l">
              <a:buFont typeface="Arial" panose="020B0604020202020204" pitchFamily="34" charset="0"/>
              <a:buChar char="•"/>
            </a:pPr>
            <a:r>
              <a:rPr lang="en-US" b="0" i="0" u="none" strike="noStrike" dirty="0">
                <a:solidFill>
                  <a:schemeClr val="tx1"/>
                </a:solidFill>
                <a:effectLst/>
                <a:latin typeface="Segoe UI" panose="020B0502040204020203" pitchFamily="34" charset="0"/>
              </a:rPr>
              <a:t>NASA STEM @ Home</a:t>
            </a:r>
            <a:r>
              <a:rPr lang="en-US" b="0" i="0" dirty="0">
                <a:solidFill>
                  <a:schemeClr val="tx1"/>
                </a:solidFill>
                <a:effectLst/>
                <a:latin typeface="Segoe UI" panose="020B0502040204020203" pitchFamily="34" charset="0"/>
              </a:rPr>
              <a:t>: Grades K-4</a:t>
            </a:r>
          </a:p>
          <a:p>
            <a:pPr algn="l">
              <a:buFont typeface="Arial" panose="020B0604020202020204" pitchFamily="34" charset="0"/>
              <a:buChar char="•"/>
            </a:pPr>
            <a:r>
              <a:rPr lang="en-US" b="0" i="0" u="none" strike="noStrike" dirty="0">
                <a:solidFill>
                  <a:schemeClr val="tx1"/>
                </a:solidFill>
                <a:effectLst/>
                <a:latin typeface="Segoe UI" panose="020B0502040204020203" pitchFamily="34" charset="0"/>
              </a:rPr>
              <a:t>Next Gen Stem: Moon to Mars</a:t>
            </a:r>
            <a:r>
              <a:rPr lang="en-US" b="0" i="0" dirty="0">
                <a:solidFill>
                  <a:schemeClr val="tx1"/>
                </a:solidFill>
                <a:effectLst/>
                <a:latin typeface="Segoe UI" panose="020B0502040204020203" pitchFamily="34" charset="0"/>
              </a:rPr>
              <a:t>: K-12</a:t>
            </a:r>
          </a:p>
          <a:p>
            <a:pPr algn="l">
              <a:buFont typeface="Arial" panose="020B0604020202020204" pitchFamily="34" charset="0"/>
              <a:buChar char="•"/>
            </a:pPr>
            <a:endParaRPr lang="en-US" dirty="0">
              <a:solidFill>
                <a:schemeClr val="tx1"/>
              </a:solidFill>
              <a:latin typeface="Segoe UI" panose="020B0502040204020203" pitchFamily="34" charset="0"/>
            </a:endParaRPr>
          </a:p>
          <a:p>
            <a:pPr algn="l"/>
            <a:r>
              <a:rPr lang="en-US" b="0" i="0" dirty="0">
                <a:solidFill>
                  <a:schemeClr val="tx1"/>
                </a:solidFill>
                <a:effectLst/>
                <a:latin typeface="Segoe UI" panose="020B0502040204020203" pitchFamily="34" charset="0"/>
              </a:rPr>
              <a:t>There are a number of programs targeted to higher education students as well, which can be found on the </a:t>
            </a:r>
            <a:r>
              <a:rPr lang="en-US" b="0" i="0" u="none" strike="noStrike" dirty="0">
                <a:solidFill>
                  <a:schemeClr val="tx1"/>
                </a:solidFill>
                <a:effectLst/>
                <a:latin typeface="Segoe UI" panose="020B0502040204020203" pitchFamily="34" charset="0"/>
              </a:rPr>
              <a:t>NASA STEM Engagement website</a:t>
            </a:r>
            <a:r>
              <a:rPr lang="en-US" b="0" i="0" dirty="0">
                <a:solidFill>
                  <a:schemeClr val="tx1"/>
                </a:solidFill>
                <a:effectLst/>
                <a:latin typeface="Segoe UI" panose="020B0502040204020203" pitchFamily="34" charset="0"/>
              </a:rPr>
              <a:t>.</a:t>
            </a:r>
          </a:p>
        </p:txBody>
      </p:sp>
    </p:spTree>
    <p:extLst>
      <p:ext uri="{BB962C8B-B14F-4D97-AF65-F5344CB8AC3E}">
        <p14:creationId xmlns:p14="http://schemas.microsoft.com/office/powerpoint/2010/main" val="1192367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pPr algn="l"/>
            <a:r>
              <a:rPr lang="en-IN" b="1" i="0" dirty="0">
                <a:solidFill>
                  <a:schemeClr val="tx1"/>
                </a:solidFill>
                <a:effectLst/>
                <a:latin typeface="Segoe UI" panose="020B0502040204020203" pitchFamily="34" charset="0"/>
              </a:rPr>
              <a:t>Goal of NASA STEM Programs</a:t>
            </a:r>
          </a:p>
        </p:txBody>
      </p:sp>
      <p:sp>
        <p:nvSpPr>
          <p:cNvPr id="3" name="Text Placeholder 2">
            <a:extLst>
              <a:ext uri="{FF2B5EF4-FFF2-40B4-BE49-F238E27FC236}">
                <a16:creationId xmlns:a16="http://schemas.microsoft.com/office/drawing/2014/main" id="{5BED70D9-30A7-4922-8BDF-66DBA0E1B1CA}"/>
              </a:ext>
            </a:extLst>
          </p:cNvPr>
          <p:cNvSpPr>
            <a:spLocks noGrp="1"/>
          </p:cNvSpPr>
          <p:nvPr>
            <p:ph type="body" sz="quarter" idx="10"/>
          </p:nvPr>
        </p:nvSpPr>
        <p:spPr>
          <a:xfrm>
            <a:off x="586390" y="1571625"/>
            <a:ext cx="11018520" cy="1809726"/>
          </a:xfrm>
        </p:spPr>
        <p:txBody>
          <a:bodyPr/>
          <a:lstStyle/>
          <a:p>
            <a:pPr marL="457200" indent="-457200" algn="l">
              <a:buFont typeface="Arial" panose="020B0604020202020204" pitchFamily="34" charset="0"/>
              <a:buChar char="•"/>
            </a:pPr>
            <a:r>
              <a:rPr lang="en-US" b="0" i="0" dirty="0">
                <a:solidFill>
                  <a:schemeClr val="tx1"/>
                </a:solidFill>
                <a:effectLst/>
                <a:latin typeface="Segoe UI" panose="020B0502040204020203" pitchFamily="34" charset="0"/>
              </a:rPr>
              <a:t>Inspire people to look deeper into what makes programs such as Artemis possible. </a:t>
            </a:r>
          </a:p>
          <a:p>
            <a:pPr marL="457200" indent="-457200" algn="l">
              <a:buFont typeface="Arial" panose="020B0604020202020204" pitchFamily="34" charset="0"/>
              <a:buChar char="•"/>
            </a:pPr>
            <a:r>
              <a:rPr lang="en-US" dirty="0">
                <a:solidFill>
                  <a:schemeClr val="tx1"/>
                </a:solidFill>
                <a:latin typeface="Segoe UI" panose="020B0502040204020203" pitchFamily="34" charset="0"/>
              </a:rPr>
              <a:t>S</a:t>
            </a:r>
            <a:r>
              <a:rPr lang="en-US" b="0" i="0" dirty="0">
                <a:solidFill>
                  <a:schemeClr val="tx1"/>
                </a:solidFill>
                <a:effectLst/>
                <a:latin typeface="Segoe UI" panose="020B0502040204020203" pitchFamily="34" charset="0"/>
              </a:rPr>
              <a:t>olutions we can design to improve our Earth, societies, and futures, have endless possibilities.</a:t>
            </a:r>
          </a:p>
        </p:txBody>
      </p:sp>
    </p:spTree>
    <p:extLst>
      <p:ext uri="{BB962C8B-B14F-4D97-AF65-F5344CB8AC3E}">
        <p14:creationId xmlns:p14="http://schemas.microsoft.com/office/powerpoint/2010/main" val="1402052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2CA35654-AA95-4EAF-8C1E-008A884F020F}"/>
    </a:ext>
  </a:extLst>
</a:theme>
</file>

<file path=ppt/theme/theme2.xml><?xml version="1.0" encoding="utf-8"?>
<a:theme xmlns:a="http://schemas.openxmlformats.org/drawingml/2006/main" name="SOFT BLACK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5909D274-6178-43D8-BFA6-D91DA2D000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6B78FCE4F94D941B32D6B6061C29C09" ma:contentTypeVersion="11" ma:contentTypeDescription="Create a new document." ma:contentTypeScope="" ma:versionID="3b2d44ca5048579e68def267eed691f6">
  <xsd:schema xmlns:xsd="http://www.w3.org/2001/XMLSchema" xmlns:xs="http://www.w3.org/2001/XMLSchema" xmlns:p="http://schemas.microsoft.com/office/2006/metadata/properties" xmlns:ns2="976fdccd-ca8b-4477-a16f-3129ac8e5ee5" xmlns:ns3="6d3b3f7c-4b71-40c9-8fff-4f7fb96ddea0" targetNamespace="http://schemas.microsoft.com/office/2006/metadata/properties" ma:root="true" ma:fieldsID="16f60377df13c2fc7fb6cf239c3a9bc5" ns2:_="" ns3:_="">
    <xsd:import namespace="976fdccd-ca8b-4477-a16f-3129ac8e5ee5"/>
    <xsd:import namespace="6d3b3f7c-4b71-40c9-8fff-4f7fb96ddea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6fdccd-ca8b-4477-a16f-3129ac8e5ee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d3b3f7c-4b71-40c9-8fff-4f7fb96ddea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6d3b3f7c-4b71-40c9-8fff-4f7fb96ddea0"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A366B270-4702-4D75-BCA1-56BFAC4662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6fdccd-ca8b-4477-a16f-3129ac8e5ee5"/>
    <ds:schemaRef ds:uri="6d3b3f7c-4b71-40c9-8fff-4f7fb96dde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2006/metadata/properties"/>
    <ds:schemaRef ds:uri="http://purl.org/dc/dcmitype/"/>
    <ds:schemaRef ds:uri="http://purl.org/dc/elements/1.1/"/>
    <ds:schemaRef ds:uri="http://schemas.openxmlformats.org/package/2006/metadata/core-properties"/>
    <ds:schemaRef ds:uri="http://www.w3.org/XML/1998/namespace"/>
    <ds:schemaRef ds:uri="http://purl.org/dc/terms/"/>
    <ds:schemaRef ds:uri="http://schemas.microsoft.com/office/infopath/2007/PartnerControls"/>
    <ds:schemaRef ds:uri="965de625-df5b-42e9-a277-2113da4f1195"/>
    <ds:schemaRef ds:uri="dcf5ddc1-fb1d-440f-849a-6450bddbaed7"/>
    <ds:schemaRef ds:uri="6d3b3f7c-4b71-40c9-8fff-4f7fb96ddea0"/>
  </ds:schemaRefs>
</ds:datastoreItem>
</file>

<file path=docProps/app.xml><?xml version="1.0" encoding="utf-8"?>
<Properties xmlns="http://schemas.openxmlformats.org/officeDocument/2006/extended-properties" xmlns:vt="http://schemas.openxmlformats.org/officeDocument/2006/docPropsVTypes">
  <Template>WHITE TEMPLATE</Template>
  <TotalTime>1136</TotalTime>
  <Words>976</Words>
  <Application>Microsoft Office PowerPoint</Application>
  <PresentationFormat>Widescreen</PresentationFormat>
  <Paragraphs>106</Paragraphs>
  <Slides>17</Slides>
  <Notes>17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Arial</vt:lpstr>
      <vt:lpstr>Consolas</vt:lpstr>
      <vt:lpstr>Segoe UI</vt:lpstr>
      <vt:lpstr>Segoe UI Light</vt:lpstr>
      <vt:lpstr>Segoe UI Semibold</vt:lpstr>
      <vt:lpstr>Segoe UI Semilight</vt:lpstr>
      <vt:lpstr>Wingdings</vt:lpstr>
      <vt:lpstr>WHITE TEMPLATE</vt:lpstr>
      <vt:lpstr>SOFT BLACK TEMPLATE</vt:lpstr>
      <vt:lpstr>Discover the role of Python in space exploration </vt:lpstr>
      <vt:lpstr>Session 1:  Introduction to Python for space exploration Get an introduction to the types of space exploration problems that Python and data science can influence.</vt:lpstr>
      <vt:lpstr>Learning objectives</vt:lpstr>
      <vt:lpstr>Discover the opportunities of the Artemis Program</vt:lpstr>
      <vt:lpstr>What innovations are happening?</vt:lpstr>
      <vt:lpstr>Understand continued research goals of space exploration</vt:lpstr>
      <vt:lpstr>Dive into STEM through the opportunities of NASA</vt:lpstr>
      <vt:lpstr>NASA STEM programs</vt:lpstr>
      <vt:lpstr>Goal of NASA STEM Programs</vt:lpstr>
      <vt:lpstr>Use code and data science practices to solve space exploration problems</vt:lpstr>
      <vt:lpstr>In this module, you learned about NASA and some of their future missions. You also learned about how NASA uses STEM to solve some of their difficult problems and what learning STEM can do for you.</vt:lpstr>
      <vt:lpstr>Quiz Time</vt:lpstr>
      <vt:lpstr>Session 2:  Install coding tools for Python development Learn about what coding is and install tools to help you code.  </vt:lpstr>
      <vt:lpstr>Session 3:  Write basic Python in Notebooks in Visual Studio Code Learn the basics of Python.  </vt:lpstr>
      <vt:lpstr>Session 4:  Code control statements in Python Learn more advanced topics of Python.  </vt:lpstr>
      <vt:lpstr>Session 5: Count the number of Moon rocks by type using Python Use Python and Visual Studio Code to make a simple program to count the number of each type of space rock.  </vt:lpstr>
      <vt:lpstr>THANK YOU SO MUCH!!!</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MSP Program</dc:subject>
  <dc:creator>"Heidi Laverty" &lt;heidi@mindseyepdx.com&gt;</dc:creator>
  <cp:keywords/>
  <dc:description/>
  <cp:lastModifiedBy>Abhigya Verma</cp:lastModifiedBy>
  <cp:revision>66</cp:revision>
  <dcterms:created xsi:type="dcterms:W3CDTF">2019-03-28T18:40:02Z</dcterms:created>
  <dcterms:modified xsi:type="dcterms:W3CDTF">2021-04-15T06:57:00Z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0x010100F6B78FCE4F94D941B32D6B6061C29C09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