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7"/>
  </p:notesMasterIdLst>
  <p:handoutMasterIdLst>
    <p:handoutMasterId r:id="rId28"/>
  </p:handoutMasterIdLst>
  <p:sldIdLst>
    <p:sldId id="1860" r:id="rId6"/>
    <p:sldId id="1876" r:id="rId7"/>
    <p:sldId id="1880" r:id="rId8"/>
    <p:sldId id="1825" r:id="rId9"/>
    <p:sldId id="1826" r:id="rId10"/>
    <p:sldId id="1870" r:id="rId11"/>
    <p:sldId id="1881" r:id="rId12"/>
    <p:sldId id="1883" r:id="rId13"/>
    <p:sldId id="1884" r:id="rId14"/>
    <p:sldId id="1885" r:id="rId15"/>
    <p:sldId id="1886" r:id="rId16"/>
    <p:sldId id="1887" r:id="rId17"/>
    <p:sldId id="1888" r:id="rId18"/>
    <p:sldId id="1889" r:id="rId19"/>
    <p:sldId id="1890" r:id="rId20"/>
    <p:sldId id="1891" r:id="rId21"/>
    <p:sldId id="1892" r:id="rId22"/>
    <p:sldId id="1893" r:id="rId23"/>
    <p:sldId id="1894" r:id="rId24"/>
    <p:sldId id="1854" r:id="rId25"/>
    <p:sldId id="1875"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2133" autoAdjust="0"/>
  </p:normalViewPr>
  <p:slideViewPr>
    <p:cSldViewPr snapToGrid="0">
      <p:cViewPr>
        <p:scale>
          <a:sx n="62" d="100"/>
          <a:sy n="62" d="100"/>
        </p:scale>
        <p:origin x="768" y="14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4/20/2021 10:13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4/20/2021 10:13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4/20/2021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4/20/2021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098220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152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4/20/2021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205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8209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650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4/20/2021 11:38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7679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4/20/2021 11:42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19780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4/20/2021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42720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en-US" b="1" i="0" dirty="0">
                <a:effectLst/>
                <a:latin typeface="Segoe UI" panose="020B0502040204020203" pitchFamily="34" charset="0"/>
              </a:rPr>
              <a:t>Discover the role of Python in space exploration</a:t>
            </a:r>
            <a:br>
              <a:rPr lang="en-US" b="1" i="0" dirty="0">
                <a:effectLst/>
                <a:latin typeface="Segoe UI" panose="020B0502040204020203" pitchFamily="34" charset="0"/>
              </a:rPr>
            </a:br>
            <a:endParaRPr lang="en-US" dirty="0"/>
          </a:p>
        </p:txBody>
      </p:sp>
      <p:sp>
        <p:nvSpPr>
          <p:cNvPr id="5" name="Text Placeholder 4"/>
          <p:cNvSpPr>
            <a:spLocks noGrp="1"/>
          </p:cNvSpPr>
          <p:nvPr>
            <p:ph type="body" sz="quarter" idx="12"/>
          </p:nvPr>
        </p:nvSpPr>
        <p:spPr>
          <a:xfrm>
            <a:off x="584200" y="3543143"/>
            <a:ext cx="6655646" cy="615553"/>
          </a:xfrm>
        </p:spPr>
        <p:txBody>
          <a:bodyPr/>
          <a:lstStyle/>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l"/>
            <a:r>
              <a:rPr lang="en-US" b="1" i="0" dirty="0">
                <a:solidFill>
                  <a:schemeClr val="tx1"/>
                </a:solidFill>
                <a:effectLst/>
                <a:latin typeface="Segoe UI" panose="020B0502040204020203" pitchFamily="34" charset="0"/>
              </a:rPr>
              <a:t>Run Visual Studio Code in your browser for data exploration</a:t>
            </a:r>
          </a:p>
        </p:txBody>
      </p:sp>
      <p:sp>
        <p:nvSpPr>
          <p:cNvPr id="2" name="Text Placeholder 1">
            <a:extLst>
              <a:ext uri="{FF2B5EF4-FFF2-40B4-BE49-F238E27FC236}">
                <a16:creationId xmlns:a16="http://schemas.microsoft.com/office/drawing/2014/main" id="{2BD34662-FEF3-4E04-BD4B-4D67FF3A655B}"/>
              </a:ext>
            </a:extLst>
          </p:cNvPr>
          <p:cNvSpPr>
            <a:spLocks noGrp="1"/>
          </p:cNvSpPr>
          <p:nvPr>
            <p:ph type="body" sz="quarter" idx="10"/>
          </p:nvPr>
        </p:nvSpPr>
        <p:spPr>
          <a:xfrm>
            <a:off x="588263" y="2053495"/>
            <a:ext cx="11018520" cy="3877985"/>
          </a:xfrm>
        </p:spPr>
        <p:txBody>
          <a:bodyPr/>
          <a:lstStyle/>
          <a:p>
            <a:pPr algn="l"/>
            <a:r>
              <a:rPr lang="en-US" b="0" i="0" dirty="0">
                <a:solidFill>
                  <a:schemeClr val="tx1"/>
                </a:solidFill>
                <a:effectLst/>
                <a:latin typeface="Segoe UI" panose="020B0502040204020203" pitchFamily="34" charset="0"/>
              </a:rPr>
              <a:t>The benefit of GitHub </a:t>
            </a:r>
            <a:r>
              <a:rPr lang="en-US" b="0" i="0" dirty="0" err="1">
                <a:solidFill>
                  <a:schemeClr val="tx1"/>
                </a:solidFill>
                <a:effectLst/>
                <a:latin typeface="Segoe UI" panose="020B0502040204020203" pitchFamily="34" charset="0"/>
              </a:rPr>
              <a:t>Codespaces</a:t>
            </a:r>
            <a:r>
              <a:rPr lang="en-US" b="0" i="0" dirty="0">
                <a:solidFill>
                  <a:schemeClr val="tx1"/>
                </a:solidFill>
                <a:effectLst/>
                <a:latin typeface="Segoe UI" panose="020B0502040204020203" pitchFamily="34" charset="0"/>
              </a:rPr>
              <a:t> include:</a:t>
            </a:r>
          </a:p>
          <a:p>
            <a:pPr algn="l">
              <a:buFont typeface="Arial" panose="020B0604020202020204" pitchFamily="34" charset="0"/>
              <a:buChar char="•"/>
            </a:pPr>
            <a:r>
              <a:rPr lang="en-US" b="0" i="0" dirty="0">
                <a:solidFill>
                  <a:schemeClr val="tx1"/>
                </a:solidFill>
                <a:effectLst/>
                <a:latin typeface="Segoe UI" panose="020B0502040204020203" pitchFamily="34" charset="0"/>
              </a:rPr>
              <a:t>Having your development environment linked to your GitHub account rather than a physical device</a:t>
            </a:r>
          </a:p>
          <a:p>
            <a:pPr algn="l">
              <a:buFont typeface="Arial" panose="020B0604020202020204" pitchFamily="34" charset="0"/>
              <a:buChar char="•"/>
            </a:pPr>
            <a:r>
              <a:rPr lang="en-US" b="0" i="0" dirty="0">
                <a:solidFill>
                  <a:schemeClr val="tx1"/>
                </a:solidFill>
                <a:effectLst/>
                <a:latin typeface="Segoe UI" panose="020B0502040204020203" pitchFamily="34" charset="0"/>
              </a:rPr>
              <a:t>Tighter integration with GitHub for your projects</a:t>
            </a:r>
          </a:p>
          <a:p>
            <a:pPr algn="l">
              <a:buFont typeface="Arial" panose="020B0604020202020204" pitchFamily="34" charset="0"/>
              <a:buChar char="•"/>
            </a:pPr>
            <a:r>
              <a:rPr lang="en-US" b="0" i="0" dirty="0">
                <a:solidFill>
                  <a:schemeClr val="tx1"/>
                </a:solidFill>
                <a:effectLst/>
                <a:latin typeface="Segoe UI" panose="020B0502040204020203" pitchFamily="34" charset="0"/>
              </a:rPr>
              <a:t>Visual Studio Code extensions available for customization</a:t>
            </a:r>
          </a:p>
          <a:p>
            <a:pPr algn="l">
              <a:buFont typeface="Arial" panose="020B0604020202020204" pitchFamily="34" charset="0"/>
              <a:buChar char="•"/>
            </a:pPr>
            <a:r>
              <a:rPr lang="en-US" b="0" i="0" dirty="0">
                <a:solidFill>
                  <a:schemeClr val="tx1"/>
                </a:solidFill>
                <a:effectLst/>
                <a:latin typeface="Segoe UI" panose="020B0502040204020203" pitchFamily="34" charset="0"/>
              </a:rPr>
              <a:t>Projects with different development environments won't clash on your physical device</a:t>
            </a:r>
          </a:p>
          <a:p>
            <a:endParaRPr lang="en-IN" dirty="0">
              <a:solidFill>
                <a:schemeClr val="tx1"/>
              </a:solidFill>
            </a:endParaRPr>
          </a:p>
        </p:txBody>
      </p:sp>
    </p:spTree>
    <p:extLst>
      <p:ext uri="{BB962C8B-B14F-4D97-AF65-F5344CB8AC3E}">
        <p14:creationId xmlns:p14="http://schemas.microsoft.com/office/powerpoint/2010/main" val="275784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77B3-0573-4922-891E-631AC80F1B0A}"/>
              </a:ext>
            </a:extLst>
          </p:cNvPr>
          <p:cNvSpPr>
            <a:spLocks noGrp="1"/>
          </p:cNvSpPr>
          <p:nvPr>
            <p:ph type="title"/>
          </p:nvPr>
        </p:nvSpPr>
        <p:spPr/>
        <p:txBody>
          <a:bodyPr/>
          <a:lstStyle/>
          <a:p>
            <a:r>
              <a:rPr lang="en-US" b="1" i="0" dirty="0">
                <a:solidFill>
                  <a:schemeClr val="tx1"/>
                </a:solidFill>
                <a:effectLst/>
                <a:latin typeface="Segoe UI" panose="020B0502040204020203" pitchFamily="34" charset="0"/>
              </a:rPr>
              <a:t>Install Python to use in Visual Studio Code for data exploration</a:t>
            </a:r>
            <a:br>
              <a:rPr lang="en-US" b="1" i="0" dirty="0">
                <a:solidFill>
                  <a:schemeClr val="tx1"/>
                </a:solidFill>
                <a:effectLst/>
                <a:latin typeface="Segoe UI" panose="020B0502040204020203" pitchFamily="34" charset="0"/>
              </a:rPr>
            </a:br>
            <a:endParaRPr lang="en-IN" dirty="0">
              <a:solidFill>
                <a:schemeClr val="tx1"/>
              </a:solidFill>
            </a:endParaRPr>
          </a:p>
        </p:txBody>
      </p:sp>
      <p:pic>
        <p:nvPicPr>
          <p:cNvPr id="4" name="Picture 3">
            <a:extLst>
              <a:ext uri="{FF2B5EF4-FFF2-40B4-BE49-F238E27FC236}">
                <a16:creationId xmlns:a16="http://schemas.microsoft.com/office/drawing/2014/main" id="{515743AE-33F5-4077-B0B3-221838D36EB9}"/>
              </a:ext>
            </a:extLst>
          </p:cNvPr>
          <p:cNvPicPr>
            <a:picLocks noChangeAspect="1"/>
          </p:cNvPicPr>
          <p:nvPr/>
        </p:nvPicPr>
        <p:blipFill>
          <a:blip r:embed="rId2"/>
          <a:stretch>
            <a:fillRect/>
          </a:stretch>
        </p:blipFill>
        <p:spPr>
          <a:xfrm>
            <a:off x="3016073" y="1651028"/>
            <a:ext cx="6159853" cy="4993201"/>
          </a:xfrm>
          <a:prstGeom prst="rect">
            <a:avLst/>
          </a:prstGeom>
        </p:spPr>
      </p:pic>
    </p:spTree>
    <p:extLst>
      <p:ext uri="{BB962C8B-B14F-4D97-AF65-F5344CB8AC3E}">
        <p14:creationId xmlns:p14="http://schemas.microsoft.com/office/powerpoint/2010/main" val="25232051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77B3-0573-4922-891E-631AC80F1B0A}"/>
              </a:ext>
            </a:extLst>
          </p:cNvPr>
          <p:cNvSpPr>
            <a:spLocks noGrp="1"/>
          </p:cNvSpPr>
          <p:nvPr>
            <p:ph type="title"/>
          </p:nvPr>
        </p:nvSpPr>
        <p:spPr/>
        <p:txBody>
          <a:bodyPr/>
          <a:lstStyle/>
          <a:p>
            <a:r>
              <a:rPr lang="en-US" b="1" i="0" dirty="0">
                <a:solidFill>
                  <a:schemeClr val="tx1"/>
                </a:solidFill>
                <a:effectLst/>
                <a:latin typeface="Segoe UI" panose="020B0502040204020203" pitchFamily="34" charset="0"/>
              </a:rPr>
              <a:t>Install Python to use in Visual Studio Code for data exploration</a:t>
            </a:r>
            <a:br>
              <a:rPr lang="en-US" b="1" i="0" dirty="0">
                <a:solidFill>
                  <a:schemeClr val="tx1"/>
                </a:solidFill>
                <a:effectLst/>
                <a:latin typeface="Segoe UI" panose="020B0502040204020203" pitchFamily="34" charset="0"/>
              </a:rPr>
            </a:br>
            <a:endParaRPr lang="en-IN" dirty="0">
              <a:solidFill>
                <a:schemeClr val="tx1"/>
              </a:solidFill>
            </a:endParaRPr>
          </a:p>
        </p:txBody>
      </p:sp>
      <p:pic>
        <p:nvPicPr>
          <p:cNvPr id="3074" name="Picture 2" descr="Screenshot of installation preferences dialogue box in the Python installation process.">
            <a:extLst>
              <a:ext uri="{FF2B5EF4-FFF2-40B4-BE49-F238E27FC236}">
                <a16:creationId xmlns:a16="http://schemas.microsoft.com/office/drawing/2014/main" id="{971AE3E8-E02C-480C-A2BE-D7F779B85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89" y="1595269"/>
            <a:ext cx="8161336" cy="502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4455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77B3-0573-4922-891E-631AC80F1B0A}"/>
              </a:ext>
            </a:extLst>
          </p:cNvPr>
          <p:cNvSpPr>
            <a:spLocks noGrp="1"/>
          </p:cNvSpPr>
          <p:nvPr>
            <p:ph type="title"/>
          </p:nvPr>
        </p:nvSpPr>
        <p:spPr/>
        <p:txBody>
          <a:bodyPr/>
          <a:lstStyle/>
          <a:p>
            <a:r>
              <a:rPr lang="en-US" b="1" i="0" dirty="0">
                <a:solidFill>
                  <a:schemeClr val="tx1"/>
                </a:solidFill>
                <a:effectLst/>
                <a:latin typeface="Segoe UI" panose="020B0502040204020203" pitchFamily="34" charset="0"/>
              </a:rPr>
              <a:t>Install Python to use in Visual Studio Code for data exploration</a:t>
            </a:r>
            <a:br>
              <a:rPr lang="en-US" b="1" i="0" dirty="0">
                <a:solidFill>
                  <a:schemeClr val="tx1"/>
                </a:solidFill>
                <a:effectLst/>
                <a:latin typeface="Segoe UI" panose="020B0502040204020203" pitchFamily="34" charset="0"/>
              </a:rPr>
            </a:br>
            <a:endParaRPr lang="en-IN" dirty="0">
              <a:solidFill>
                <a:schemeClr val="tx1"/>
              </a:solidFill>
            </a:endParaRPr>
          </a:p>
        </p:txBody>
      </p:sp>
      <p:pic>
        <p:nvPicPr>
          <p:cNvPr id="5122" name="Picture 2" descr="Screenshot of the setup was successful screen on completion of the Python installation process.">
            <a:extLst>
              <a:ext uri="{FF2B5EF4-FFF2-40B4-BE49-F238E27FC236}">
                <a16:creationId xmlns:a16="http://schemas.microsoft.com/office/drawing/2014/main" id="{23DA16DD-B280-46A5-B33C-4320B1F31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558" y="1647825"/>
            <a:ext cx="7828584"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3248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41CE-527D-44A9-901E-4FCE5CA9C8A3}"/>
              </a:ext>
            </a:extLst>
          </p:cNvPr>
          <p:cNvSpPr>
            <a:spLocks noGrp="1"/>
          </p:cNvSpPr>
          <p:nvPr>
            <p:ph type="title"/>
          </p:nvPr>
        </p:nvSpPr>
        <p:spPr>
          <a:xfrm>
            <a:off x="586740" y="282540"/>
            <a:ext cx="11018520" cy="1107996"/>
          </a:xfrm>
        </p:spPr>
        <p:txBody>
          <a:bodyPr/>
          <a:lstStyle/>
          <a:p>
            <a:r>
              <a:rPr lang="en-US" b="1" i="0" dirty="0">
                <a:solidFill>
                  <a:schemeClr val="tx1"/>
                </a:solidFill>
                <a:effectLst/>
                <a:latin typeface="Segoe UI" panose="020B0502040204020203" pitchFamily="34" charset="0"/>
              </a:rPr>
              <a:t>Install Visual Studio Code extensions needed for data exploration</a:t>
            </a:r>
            <a:endParaRPr lang="en-IN" dirty="0">
              <a:solidFill>
                <a:schemeClr val="tx1"/>
              </a:solidFill>
            </a:endParaRPr>
          </a:p>
        </p:txBody>
      </p:sp>
      <p:pic>
        <p:nvPicPr>
          <p:cNvPr id="5" name="Picture 4">
            <a:extLst>
              <a:ext uri="{FF2B5EF4-FFF2-40B4-BE49-F238E27FC236}">
                <a16:creationId xmlns:a16="http://schemas.microsoft.com/office/drawing/2014/main" id="{06370B61-FA43-4E82-A305-CAE80E787FD9}"/>
              </a:ext>
            </a:extLst>
          </p:cNvPr>
          <p:cNvPicPr>
            <a:picLocks noChangeAspect="1"/>
          </p:cNvPicPr>
          <p:nvPr/>
        </p:nvPicPr>
        <p:blipFill>
          <a:blip r:embed="rId2"/>
          <a:stretch>
            <a:fillRect/>
          </a:stretch>
        </p:blipFill>
        <p:spPr>
          <a:xfrm>
            <a:off x="2232917" y="1535985"/>
            <a:ext cx="6890535" cy="5167901"/>
          </a:xfrm>
          <a:prstGeom prst="rect">
            <a:avLst/>
          </a:prstGeom>
        </p:spPr>
      </p:pic>
    </p:spTree>
    <p:extLst>
      <p:ext uri="{BB962C8B-B14F-4D97-AF65-F5344CB8AC3E}">
        <p14:creationId xmlns:p14="http://schemas.microsoft.com/office/powerpoint/2010/main" val="1488304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41CE-527D-44A9-901E-4FCE5CA9C8A3}"/>
              </a:ext>
            </a:extLst>
          </p:cNvPr>
          <p:cNvSpPr>
            <a:spLocks noGrp="1"/>
          </p:cNvSpPr>
          <p:nvPr>
            <p:ph type="title"/>
          </p:nvPr>
        </p:nvSpPr>
        <p:spPr>
          <a:xfrm>
            <a:off x="586740" y="282540"/>
            <a:ext cx="11018520" cy="553998"/>
          </a:xfrm>
        </p:spPr>
        <p:txBody>
          <a:bodyPr/>
          <a:lstStyle/>
          <a:p>
            <a:pPr algn="l"/>
            <a:r>
              <a:rPr lang="en-IN" b="1" i="0" dirty="0">
                <a:solidFill>
                  <a:schemeClr val="tx1"/>
                </a:solidFill>
                <a:effectLst/>
                <a:latin typeface="Segoe UI" panose="020B0502040204020203" pitchFamily="34" charset="0"/>
              </a:rPr>
              <a:t>Install </a:t>
            </a:r>
            <a:r>
              <a:rPr lang="en-IN" b="1" i="0" dirty="0" err="1">
                <a:solidFill>
                  <a:schemeClr val="tx1"/>
                </a:solidFill>
                <a:effectLst/>
                <a:latin typeface="Segoe UI" panose="020B0502040204020203" pitchFamily="34" charset="0"/>
              </a:rPr>
              <a:t>IntelliCode</a:t>
            </a:r>
            <a:r>
              <a:rPr lang="en-IN" b="1" i="0" dirty="0">
                <a:solidFill>
                  <a:schemeClr val="tx1"/>
                </a:solidFill>
                <a:effectLst/>
                <a:latin typeface="Segoe UI" panose="020B0502040204020203" pitchFamily="34" charset="0"/>
              </a:rPr>
              <a:t> extension</a:t>
            </a:r>
          </a:p>
        </p:txBody>
      </p:sp>
      <p:pic>
        <p:nvPicPr>
          <p:cNvPr id="6146" name="Picture 2" descr="Screenshot of installing the Intellicode extension in Visual Studio Code.">
            <a:extLst>
              <a:ext uri="{FF2B5EF4-FFF2-40B4-BE49-F238E27FC236}">
                <a16:creationId xmlns:a16="http://schemas.microsoft.com/office/drawing/2014/main" id="{036C97D9-53C6-4858-ADC9-50CCB6419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822" y="1017142"/>
            <a:ext cx="7404243" cy="5553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198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41CE-527D-44A9-901E-4FCE5CA9C8A3}"/>
              </a:ext>
            </a:extLst>
          </p:cNvPr>
          <p:cNvSpPr>
            <a:spLocks noGrp="1"/>
          </p:cNvSpPr>
          <p:nvPr>
            <p:ph type="title"/>
          </p:nvPr>
        </p:nvSpPr>
        <p:spPr>
          <a:xfrm>
            <a:off x="584025" y="2875002"/>
            <a:ext cx="4161981" cy="1107996"/>
          </a:xfrm>
        </p:spPr>
        <p:txBody>
          <a:bodyPr wrap="square" anchor="ctr">
            <a:noAutofit/>
          </a:bodyPr>
          <a:lstStyle/>
          <a:p>
            <a:pPr>
              <a:lnSpc>
                <a:spcPct val="90000"/>
              </a:lnSpc>
            </a:pPr>
            <a:r>
              <a:rPr lang="en-US" b="1" i="0" dirty="0">
                <a:effectLst/>
                <a:latin typeface="+mn-lt"/>
              </a:rPr>
              <a:t>Create a </a:t>
            </a:r>
            <a:r>
              <a:rPr lang="en-US" b="1" i="0" dirty="0" err="1">
                <a:effectLst/>
                <a:latin typeface="+mn-lt"/>
              </a:rPr>
              <a:t>Jupyter</a:t>
            </a:r>
            <a:r>
              <a:rPr lang="en-US" b="1" i="0" dirty="0">
                <a:effectLst/>
                <a:latin typeface="+mn-lt"/>
              </a:rPr>
              <a:t> Notebook file in Visual Studio Code and run a simple program</a:t>
            </a:r>
          </a:p>
        </p:txBody>
      </p:sp>
      <p:pic>
        <p:nvPicPr>
          <p:cNvPr id="7170" name="Picture 2" descr="Screenshot of the Python setup environment Jupyter file type">
            <a:extLst>
              <a:ext uri="{FF2B5EF4-FFF2-40B4-BE49-F238E27FC236}">
                <a16:creationId xmlns:a16="http://schemas.microsoft.com/office/drawing/2014/main" id="{1478421D-0B82-472C-8DE0-4D017D725F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5450" y="0"/>
            <a:ext cx="6515100" cy="6858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795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41CE-527D-44A9-901E-4FCE5CA9C8A3}"/>
              </a:ext>
            </a:extLst>
          </p:cNvPr>
          <p:cNvSpPr>
            <a:spLocks noGrp="1"/>
          </p:cNvSpPr>
          <p:nvPr>
            <p:ph type="title"/>
          </p:nvPr>
        </p:nvSpPr>
        <p:spPr>
          <a:xfrm>
            <a:off x="584025" y="2875002"/>
            <a:ext cx="4161981" cy="1107996"/>
          </a:xfrm>
        </p:spPr>
        <p:txBody>
          <a:bodyPr wrap="square" anchor="ctr">
            <a:noAutofit/>
          </a:bodyPr>
          <a:lstStyle/>
          <a:p>
            <a:pPr algn="l"/>
            <a:r>
              <a:rPr lang="en-IN" b="1" i="0" dirty="0">
                <a:solidFill>
                  <a:schemeClr val="tx1"/>
                </a:solidFill>
                <a:effectLst/>
                <a:latin typeface="Segoe UI" panose="020B0502040204020203" pitchFamily="34" charset="0"/>
              </a:rPr>
              <a:t>Configure Python environment</a:t>
            </a:r>
          </a:p>
        </p:txBody>
      </p:sp>
      <p:pic>
        <p:nvPicPr>
          <p:cNvPr id="8194" name="Picture 2" descr="Screenshot showing setup of Python environment Python version selection">
            <a:extLst>
              <a:ext uri="{FF2B5EF4-FFF2-40B4-BE49-F238E27FC236}">
                <a16:creationId xmlns:a16="http://schemas.microsoft.com/office/drawing/2014/main" id="{DAFB2E3D-1359-480A-A2AF-C5A09D334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149" y="605533"/>
            <a:ext cx="7529244" cy="564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8563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41CE-527D-44A9-901E-4FCE5CA9C8A3}"/>
              </a:ext>
            </a:extLst>
          </p:cNvPr>
          <p:cNvSpPr>
            <a:spLocks noGrp="1"/>
          </p:cNvSpPr>
          <p:nvPr>
            <p:ph type="title"/>
          </p:nvPr>
        </p:nvSpPr>
        <p:spPr>
          <a:xfrm>
            <a:off x="584025" y="2875002"/>
            <a:ext cx="4161981" cy="1107996"/>
          </a:xfrm>
        </p:spPr>
        <p:txBody>
          <a:bodyPr wrap="square" anchor="ctr">
            <a:noAutofit/>
          </a:bodyPr>
          <a:lstStyle/>
          <a:p>
            <a:pPr algn="l"/>
            <a:r>
              <a:rPr lang="en-IN" b="1" i="0">
                <a:solidFill>
                  <a:schemeClr val="tx1"/>
                </a:solidFill>
                <a:effectLst/>
                <a:latin typeface="Segoe UI" panose="020B0502040204020203" pitchFamily="34" charset="0"/>
              </a:rPr>
              <a:t>Configure Python environment</a:t>
            </a:r>
            <a:endParaRPr lang="en-IN" b="1" i="0" dirty="0">
              <a:solidFill>
                <a:schemeClr val="tx1"/>
              </a:solidFill>
              <a:effectLst/>
              <a:latin typeface="Segoe UI" panose="020B0502040204020203" pitchFamily="34" charset="0"/>
            </a:endParaRPr>
          </a:p>
        </p:txBody>
      </p:sp>
      <p:pic>
        <p:nvPicPr>
          <p:cNvPr id="9220" name="Picture 4" descr="Screenshot showing Python setup environment install Jupyter Notebooks">
            <a:extLst>
              <a:ext uri="{FF2B5EF4-FFF2-40B4-BE49-F238E27FC236}">
                <a16:creationId xmlns:a16="http://schemas.microsoft.com/office/drawing/2014/main" id="{1CBF68BF-D8D4-4C4F-9DCE-03575E541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60" y="629292"/>
            <a:ext cx="7524215" cy="559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6686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41CE-527D-44A9-901E-4FCE5CA9C8A3}"/>
              </a:ext>
            </a:extLst>
          </p:cNvPr>
          <p:cNvSpPr>
            <a:spLocks noGrp="1"/>
          </p:cNvSpPr>
          <p:nvPr>
            <p:ph type="title"/>
          </p:nvPr>
        </p:nvSpPr>
        <p:spPr>
          <a:xfrm>
            <a:off x="584025" y="2875002"/>
            <a:ext cx="4161981" cy="1107996"/>
          </a:xfrm>
        </p:spPr>
        <p:txBody>
          <a:bodyPr wrap="square" anchor="ctr">
            <a:noAutofit/>
          </a:bodyPr>
          <a:lstStyle/>
          <a:p>
            <a:pPr algn="l"/>
            <a:r>
              <a:rPr lang="en-US" b="1" i="0" dirty="0">
                <a:solidFill>
                  <a:schemeClr val="tx1"/>
                </a:solidFill>
                <a:effectLst/>
                <a:latin typeface="Segoe UI" panose="020B0502040204020203" pitchFamily="34" charset="0"/>
              </a:rPr>
              <a:t>Write and run a simple program</a:t>
            </a:r>
          </a:p>
        </p:txBody>
      </p:sp>
      <p:pic>
        <p:nvPicPr>
          <p:cNvPr id="10242" name="Picture 2" descr="Screenshot showing test in Jupyter Notebook">
            <a:extLst>
              <a:ext uri="{FF2B5EF4-FFF2-40B4-BE49-F238E27FC236}">
                <a16:creationId xmlns:a16="http://schemas.microsoft.com/office/drawing/2014/main" id="{5D19FDF7-E5CE-470E-9970-68E436913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764" y="523982"/>
            <a:ext cx="7534382" cy="565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0217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536174"/>
            <a:ext cx="10960100" cy="1892826"/>
          </a:xfrm>
        </p:spPr>
        <p:txBody>
          <a:bodyPr/>
          <a:lstStyle/>
          <a:p>
            <a:r>
              <a:rPr lang="en-US" b="1" dirty="0"/>
              <a:t>Session 2: </a:t>
            </a:r>
            <a:br>
              <a:rPr lang="en-US" b="1" dirty="0"/>
            </a:br>
            <a:r>
              <a:rPr lang="en-US" b="1" i="0" dirty="0">
                <a:effectLst/>
                <a:latin typeface="Segoe UI" panose="020B0502040204020203" pitchFamily="34" charset="0"/>
              </a:rPr>
              <a:t>Install coding tools for Python development</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Learn about what coding is and install tools to help you code.</a:t>
            </a:r>
            <a:br>
              <a:rPr lang="en-US" sz="1100" b="0" i="0" dirty="0">
                <a:effectLst/>
                <a:latin typeface="Segoe UI" panose="020B0502040204020203" pitchFamily="34" charset="0"/>
              </a:rPr>
            </a:br>
            <a:br>
              <a:rPr lang="en-US" sz="1100" dirty="0"/>
            </a:br>
            <a:endParaRPr lang="en-US" sz="2000" b="1" dirty="0"/>
          </a:p>
        </p:txBody>
      </p:sp>
      <p:sp>
        <p:nvSpPr>
          <p:cNvPr id="5" name="Text Placeholder 4"/>
          <p:cNvSpPr>
            <a:spLocks noGrp="1"/>
          </p:cNvSpPr>
          <p:nvPr>
            <p:ph type="body" sz="quarter" idx="12"/>
          </p:nvPr>
        </p:nvSpPr>
        <p:spPr>
          <a:xfrm>
            <a:off x="584200" y="3543143"/>
            <a:ext cx="6655646" cy="92333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407953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1114425"/>
            <a:ext cx="9144000" cy="733425"/>
          </a:xfrm>
        </p:spPr>
        <p:txBody>
          <a:bodyPr/>
          <a:lstStyle/>
          <a:p>
            <a:r>
              <a:rPr lang="en-US" dirty="0"/>
              <a:t>Quiz Time</a:t>
            </a:r>
          </a:p>
        </p:txBody>
      </p:sp>
      <p:sp>
        <p:nvSpPr>
          <p:cNvPr id="4" name="Text Placeholder 3"/>
          <p:cNvSpPr>
            <a:spLocks noGrp="1"/>
          </p:cNvSpPr>
          <p:nvPr>
            <p:ph type="body" sz="quarter" idx="12"/>
          </p:nvPr>
        </p:nvSpPr>
        <p:spPr>
          <a:xfrm>
            <a:off x="599505" y="2038350"/>
            <a:ext cx="9144000" cy="307777"/>
          </a:xfrm>
        </p:spPr>
        <p:txBody>
          <a:bodyPr/>
          <a:lstStyle/>
          <a:p>
            <a:r>
              <a:rPr lang="en-US" dirty="0"/>
              <a:t>https://forms.office.com/r/3yWvxssy8f</a:t>
            </a:r>
          </a:p>
        </p:txBody>
      </p:sp>
      <p:pic>
        <p:nvPicPr>
          <p:cNvPr id="6" name="Picture 5" descr="Qr code&#10;&#10;Description automatically generated">
            <a:extLst>
              <a:ext uri="{FF2B5EF4-FFF2-40B4-BE49-F238E27FC236}">
                <a16:creationId xmlns:a16="http://schemas.microsoft.com/office/drawing/2014/main" id="{20774DE2-1947-440F-8969-1877ACC87951}"/>
              </a:ext>
            </a:extLst>
          </p:cNvPr>
          <p:cNvPicPr>
            <a:picLocks noChangeAspect="1"/>
          </p:cNvPicPr>
          <p:nvPr/>
        </p:nvPicPr>
        <p:blipFill>
          <a:blip r:embed="rId3"/>
          <a:stretch>
            <a:fillRect/>
          </a:stretch>
        </p:blipFill>
        <p:spPr>
          <a:xfrm>
            <a:off x="585216" y="2474318"/>
            <a:ext cx="2850222" cy="2850222"/>
          </a:xfrm>
          <a:prstGeom prst="rect">
            <a:avLst/>
          </a:prstGeom>
        </p:spPr>
      </p:pic>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THANK YOU SO MUCH!!!</a:t>
            </a:r>
          </a:p>
        </p:txBody>
      </p:sp>
    </p:spTree>
    <p:extLst>
      <p:ext uri="{BB962C8B-B14F-4D97-AF65-F5344CB8AC3E}">
        <p14:creationId xmlns:p14="http://schemas.microsoft.com/office/powerpoint/2010/main" val="74944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769389"/>
            <a:ext cx="11018520" cy="553998"/>
          </a:xfrm>
        </p:spPr>
        <p:txBody>
          <a:bodyPr/>
          <a:lstStyle/>
          <a:p>
            <a:pPr algn="l"/>
            <a:r>
              <a:rPr lang="en-US" b="1" i="0" dirty="0">
                <a:solidFill>
                  <a:schemeClr val="tx1"/>
                </a:solidFill>
                <a:effectLst/>
                <a:latin typeface="Segoe UI" panose="020B0502040204020203" pitchFamily="34" charset="0"/>
              </a:rPr>
              <a:t>Learning objectives</a:t>
            </a:r>
          </a:p>
        </p:txBody>
      </p:sp>
      <p:sp>
        <p:nvSpPr>
          <p:cNvPr id="6" name="Text Placeholder 5"/>
          <p:cNvSpPr>
            <a:spLocks noGrp="1"/>
          </p:cNvSpPr>
          <p:nvPr>
            <p:ph type="body" sz="quarter" idx="10"/>
          </p:nvPr>
        </p:nvSpPr>
        <p:spPr>
          <a:xfrm>
            <a:off x="491140" y="1601719"/>
            <a:ext cx="11018520" cy="3274743"/>
          </a:xfrm>
        </p:spPr>
        <p:txBody>
          <a:bodyPr/>
          <a:lstStyle/>
          <a:p>
            <a:pPr algn="l">
              <a:buFont typeface="Arial" panose="020B0604020202020204" pitchFamily="34" charset="0"/>
              <a:buChar char="•"/>
            </a:pPr>
            <a:r>
              <a:rPr lang="en-US" b="0" i="0" dirty="0">
                <a:solidFill>
                  <a:schemeClr val="tx1"/>
                </a:solidFill>
                <a:effectLst/>
                <a:latin typeface="Segoe UI" panose="020B0502040204020203" pitchFamily="34" charset="0"/>
              </a:rPr>
              <a:t>How to install Visual Studio Code and about the benefits of this code editor</a:t>
            </a:r>
          </a:p>
          <a:p>
            <a:pPr algn="l">
              <a:buFont typeface="Arial" panose="020B0604020202020204" pitchFamily="34" charset="0"/>
              <a:buChar char="•"/>
            </a:pPr>
            <a:r>
              <a:rPr lang="en-US" b="0" i="0" dirty="0">
                <a:solidFill>
                  <a:schemeClr val="tx1"/>
                </a:solidFill>
                <a:effectLst/>
                <a:latin typeface="Segoe UI" panose="020B0502040204020203" pitchFamily="34" charset="0"/>
              </a:rPr>
              <a:t>How to install extensions to enhance the Visual Studio Code experience</a:t>
            </a:r>
          </a:p>
          <a:p>
            <a:pPr algn="l">
              <a:buFont typeface="Arial" panose="020B0604020202020204" pitchFamily="34" charset="0"/>
              <a:buChar char="•"/>
            </a:pPr>
            <a:r>
              <a:rPr lang="en-US" b="0" i="0" dirty="0">
                <a:solidFill>
                  <a:schemeClr val="tx1"/>
                </a:solidFill>
                <a:effectLst/>
                <a:latin typeface="Segoe UI" panose="020B0502040204020203" pitchFamily="34" charset="0"/>
              </a:rPr>
              <a:t>How to install Python and why it is such a popular programming language</a:t>
            </a:r>
          </a:p>
          <a:p>
            <a:pPr algn="l">
              <a:buFont typeface="Arial" panose="020B0604020202020204" pitchFamily="34" charset="0"/>
              <a:buChar char="•"/>
            </a:pPr>
            <a:r>
              <a:rPr lang="en-US" b="0" i="0" dirty="0">
                <a:solidFill>
                  <a:schemeClr val="tx1"/>
                </a:solidFill>
                <a:effectLst/>
                <a:latin typeface="Segoe UI" panose="020B0502040204020203" pitchFamily="34" charset="0"/>
              </a:rPr>
              <a:t>How to run a basic </a:t>
            </a:r>
            <a:r>
              <a:rPr lang="en-US" b="0" i="0" dirty="0" err="1">
                <a:solidFill>
                  <a:schemeClr val="tx1"/>
                </a:solidFill>
                <a:effectLst/>
                <a:latin typeface="Segoe UI" panose="020B0502040204020203" pitchFamily="34" charset="0"/>
              </a:rPr>
              <a:t>Jupyter</a:t>
            </a:r>
            <a:r>
              <a:rPr lang="en-US" b="0" i="0" dirty="0">
                <a:solidFill>
                  <a:schemeClr val="tx1"/>
                </a:solidFill>
                <a:effectLst/>
                <a:latin typeface="Segoe UI" panose="020B0502040204020203" pitchFamily="34" charset="0"/>
              </a:rPr>
              <a:t> Notebook within Visual Studio Code</a:t>
            </a:r>
          </a:p>
        </p:txBody>
      </p:sp>
    </p:spTree>
    <p:extLst>
      <p:ext uri="{BB962C8B-B14F-4D97-AF65-F5344CB8AC3E}">
        <p14:creationId xmlns:p14="http://schemas.microsoft.com/office/powerpoint/2010/main" val="49432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F5C32AA2-74EC-4599-8990-2B4707E1DF78}"/>
              </a:ext>
            </a:extLst>
          </p:cNvPr>
          <p:cNvSpPr txBox="1">
            <a:spLocks/>
          </p:cNvSpPr>
          <p:nvPr/>
        </p:nvSpPr>
        <p:spPr>
          <a:xfrm>
            <a:off x="586390" y="58102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IN" b="1" i="0" dirty="0">
                <a:solidFill>
                  <a:schemeClr val="tx1"/>
                </a:solidFill>
                <a:effectLst/>
                <a:latin typeface="Segoe UI" panose="020B0502040204020203" pitchFamily="34" charset="0"/>
              </a:rPr>
              <a:t>Prerequisites</a:t>
            </a:r>
          </a:p>
        </p:txBody>
      </p:sp>
      <p:sp>
        <p:nvSpPr>
          <p:cNvPr id="5" name="Text Placeholder 5">
            <a:extLst>
              <a:ext uri="{FF2B5EF4-FFF2-40B4-BE49-F238E27FC236}">
                <a16:creationId xmlns:a16="http://schemas.microsoft.com/office/drawing/2014/main" id="{8621B79B-4FBA-47EC-823D-E585BCD30A1C}"/>
              </a:ext>
            </a:extLst>
          </p:cNvPr>
          <p:cNvSpPr txBox="1">
            <a:spLocks/>
          </p:cNvSpPr>
          <p:nvPr/>
        </p:nvSpPr>
        <p:spPr>
          <a:xfrm>
            <a:off x="586740" y="1518130"/>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buFont typeface="Arial" panose="020B0604020202020204" pitchFamily="34" charset="0"/>
              <a:buChar char="•"/>
            </a:pPr>
            <a:r>
              <a:rPr lang="en-US" b="0" i="0" dirty="0">
                <a:solidFill>
                  <a:schemeClr val="tx1"/>
                </a:solidFill>
                <a:effectLst/>
                <a:latin typeface="Segoe UI" panose="020B0502040204020203" pitchFamily="34" charset="0"/>
              </a:rPr>
              <a:t>A Windows, Mac, or Linux computer</a:t>
            </a:r>
          </a:p>
          <a:p>
            <a:pPr algn="l">
              <a:buFont typeface="Arial" panose="020B0604020202020204" pitchFamily="34" charset="0"/>
              <a:buChar char="•"/>
            </a:pPr>
            <a:r>
              <a:rPr lang="en-US" b="0" i="0" dirty="0">
                <a:solidFill>
                  <a:schemeClr val="tx1"/>
                </a:solidFill>
                <a:effectLst/>
                <a:latin typeface="Segoe UI" panose="020B0502040204020203" pitchFamily="34" charset="0"/>
              </a:rPr>
              <a:t>Knowledge of how to download programs from the Internet</a:t>
            </a: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pPr algn="l"/>
            <a:r>
              <a:rPr lang="en-US" b="1" i="0" dirty="0">
                <a:solidFill>
                  <a:schemeClr val="tx1"/>
                </a:solidFill>
                <a:effectLst/>
                <a:latin typeface="Segoe UI" panose="020B0502040204020203" pitchFamily="34" charset="0"/>
              </a:rPr>
              <a:t>Understand the importance of Python in solving big data problems</a:t>
            </a:r>
          </a:p>
        </p:txBody>
      </p:sp>
      <p:sp>
        <p:nvSpPr>
          <p:cNvPr id="6" name="Text Placeholder 5"/>
          <p:cNvSpPr>
            <a:spLocks noGrp="1"/>
          </p:cNvSpPr>
          <p:nvPr>
            <p:ph type="body" sz="quarter" idx="4294967295"/>
          </p:nvPr>
        </p:nvSpPr>
        <p:spPr>
          <a:xfrm>
            <a:off x="588263" y="1787922"/>
            <a:ext cx="11018520" cy="2499146"/>
          </a:xfrm>
        </p:spPr>
        <p:txBody>
          <a:bodyPr/>
          <a:lstStyle/>
          <a:p>
            <a:pPr algn="l"/>
            <a:r>
              <a:rPr lang="en-US" i="0" dirty="0">
                <a:solidFill>
                  <a:schemeClr val="tx1"/>
                </a:solidFill>
                <a:effectLst/>
                <a:latin typeface="Segoe UI" panose="020B0502040204020203" pitchFamily="34" charset="0"/>
              </a:rPr>
              <a:t>A little bit about Python</a:t>
            </a:r>
          </a:p>
          <a:p>
            <a:r>
              <a:rPr lang="en-IN" i="0" dirty="0">
                <a:solidFill>
                  <a:schemeClr val="tx1"/>
                </a:solidFill>
                <a:effectLst/>
                <a:latin typeface="Segoe UI" panose="020B0502040204020203" pitchFamily="34" charset="0"/>
              </a:rPr>
              <a:t>Why Python?</a:t>
            </a:r>
            <a:endParaRPr lang="en-US" i="0" dirty="0">
              <a:solidFill>
                <a:schemeClr val="tx1"/>
              </a:solidFill>
              <a:effectLst/>
              <a:latin typeface="Segoe UI" panose="020B0502040204020203" pitchFamily="34" charset="0"/>
            </a:endParaRPr>
          </a:p>
          <a:p>
            <a:r>
              <a:rPr lang="en-US" i="0" dirty="0">
                <a:solidFill>
                  <a:schemeClr val="tx1"/>
                </a:solidFill>
                <a:effectLst/>
                <a:latin typeface="Segoe UI" panose="020B0502040204020203" pitchFamily="34" charset="0"/>
              </a:rPr>
              <a:t>Real world examples of Python at work</a:t>
            </a:r>
          </a:p>
          <a:p>
            <a:r>
              <a:rPr lang="en-IN" i="0" dirty="0" err="1">
                <a:solidFill>
                  <a:schemeClr val="tx1"/>
                </a:solidFill>
                <a:effectLst/>
                <a:latin typeface="Segoe UI" panose="020B0502040204020203" pitchFamily="34" charset="0"/>
              </a:rPr>
              <a:t>Jupyter</a:t>
            </a:r>
            <a:r>
              <a:rPr lang="en-IN" i="0" dirty="0">
                <a:solidFill>
                  <a:schemeClr val="tx1"/>
                </a:solidFill>
                <a:effectLst/>
                <a:latin typeface="Segoe UI" panose="020B0502040204020203" pitchFamily="34" charset="0"/>
              </a:rPr>
              <a:t> Notebooks and Python</a:t>
            </a:r>
          </a:p>
          <a:p>
            <a:endParaRPr lang="en-IN"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pPr algn="l"/>
            <a:r>
              <a:rPr lang="en-US" b="1" i="0" dirty="0">
                <a:solidFill>
                  <a:schemeClr val="tx1"/>
                </a:solidFill>
                <a:effectLst/>
                <a:latin typeface="Segoe UI" panose="020B0502040204020203" pitchFamily="34" charset="0"/>
              </a:rPr>
              <a:t>Install and configure Visual Studio Code for data exploration</a:t>
            </a:r>
          </a:p>
        </p:txBody>
      </p:sp>
      <p:pic>
        <p:nvPicPr>
          <p:cNvPr id="5" name="Picture 4">
            <a:extLst>
              <a:ext uri="{FF2B5EF4-FFF2-40B4-BE49-F238E27FC236}">
                <a16:creationId xmlns:a16="http://schemas.microsoft.com/office/drawing/2014/main" id="{9FA1CE2D-9863-40D5-94B1-8C7381BF1D2B}"/>
              </a:ext>
            </a:extLst>
          </p:cNvPr>
          <p:cNvPicPr>
            <a:picLocks noChangeAspect="1"/>
          </p:cNvPicPr>
          <p:nvPr/>
        </p:nvPicPr>
        <p:blipFill>
          <a:blip r:embed="rId3"/>
          <a:stretch>
            <a:fillRect/>
          </a:stretch>
        </p:blipFill>
        <p:spPr>
          <a:xfrm>
            <a:off x="1196750" y="1669971"/>
            <a:ext cx="9798500" cy="4932474"/>
          </a:xfrm>
          <a:prstGeom prst="rect">
            <a:avLst/>
          </a:prstGeom>
        </p:spPr>
      </p:pic>
    </p:spTree>
    <p:extLst>
      <p:ext uri="{BB962C8B-B14F-4D97-AF65-F5344CB8AC3E}">
        <p14:creationId xmlns:p14="http://schemas.microsoft.com/office/powerpoint/2010/main" val="109330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pPr algn="l"/>
            <a:r>
              <a:rPr lang="en-US" b="1" i="0" dirty="0">
                <a:solidFill>
                  <a:schemeClr val="tx1"/>
                </a:solidFill>
                <a:effectLst/>
                <a:latin typeface="Segoe UI" panose="020B0502040204020203" pitchFamily="34" charset="0"/>
              </a:rPr>
              <a:t>Install and configure Visual Studio Code for data exploration</a:t>
            </a:r>
          </a:p>
        </p:txBody>
      </p:sp>
      <p:pic>
        <p:nvPicPr>
          <p:cNvPr id="3" name="Picture 2">
            <a:extLst>
              <a:ext uri="{FF2B5EF4-FFF2-40B4-BE49-F238E27FC236}">
                <a16:creationId xmlns:a16="http://schemas.microsoft.com/office/drawing/2014/main" id="{B2AE2F63-6B7B-4E1B-9114-D8179C5415DE}"/>
              </a:ext>
            </a:extLst>
          </p:cNvPr>
          <p:cNvPicPr>
            <a:picLocks noChangeAspect="1"/>
          </p:cNvPicPr>
          <p:nvPr/>
        </p:nvPicPr>
        <p:blipFill>
          <a:blip r:embed="rId3"/>
          <a:stretch>
            <a:fillRect/>
          </a:stretch>
        </p:blipFill>
        <p:spPr>
          <a:xfrm>
            <a:off x="2560274" y="1565196"/>
            <a:ext cx="6888526" cy="5121530"/>
          </a:xfrm>
          <a:prstGeom prst="rect">
            <a:avLst/>
          </a:prstGeom>
        </p:spPr>
      </p:pic>
    </p:spTree>
    <p:extLst>
      <p:ext uri="{BB962C8B-B14F-4D97-AF65-F5344CB8AC3E}">
        <p14:creationId xmlns:p14="http://schemas.microsoft.com/office/powerpoint/2010/main" val="112954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pPr algn="l"/>
            <a:r>
              <a:rPr lang="en-US" b="1" i="0" dirty="0">
                <a:solidFill>
                  <a:schemeClr val="tx1"/>
                </a:solidFill>
                <a:effectLst/>
                <a:latin typeface="Segoe UI" panose="020B0502040204020203" pitchFamily="34" charset="0"/>
              </a:rPr>
              <a:t>Install and configure Visual Studio Code for data exploration</a:t>
            </a:r>
          </a:p>
        </p:txBody>
      </p:sp>
      <p:pic>
        <p:nvPicPr>
          <p:cNvPr id="2" name="Picture 1">
            <a:extLst>
              <a:ext uri="{FF2B5EF4-FFF2-40B4-BE49-F238E27FC236}">
                <a16:creationId xmlns:a16="http://schemas.microsoft.com/office/drawing/2014/main" id="{98571F6D-3758-4599-AE99-0BA3B96A0EFC}"/>
              </a:ext>
            </a:extLst>
          </p:cNvPr>
          <p:cNvPicPr>
            <a:picLocks noChangeAspect="1"/>
          </p:cNvPicPr>
          <p:nvPr/>
        </p:nvPicPr>
        <p:blipFill>
          <a:blip r:embed="rId3"/>
          <a:stretch>
            <a:fillRect/>
          </a:stretch>
        </p:blipFill>
        <p:spPr>
          <a:xfrm>
            <a:off x="2756512" y="1565196"/>
            <a:ext cx="6678976" cy="4965732"/>
          </a:xfrm>
          <a:prstGeom prst="rect">
            <a:avLst/>
          </a:prstGeom>
        </p:spPr>
      </p:pic>
    </p:spTree>
    <p:extLst>
      <p:ext uri="{BB962C8B-B14F-4D97-AF65-F5344CB8AC3E}">
        <p14:creationId xmlns:p14="http://schemas.microsoft.com/office/powerpoint/2010/main" val="310097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pPr algn="l"/>
            <a:r>
              <a:rPr lang="en-IN" b="1" i="0" dirty="0">
                <a:solidFill>
                  <a:schemeClr val="tx1"/>
                </a:solidFill>
                <a:effectLst/>
                <a:latin typeface="Segoe UI" panose="020B0502040204020203" pitchFamily="34" charset="0"/>
              </a:rPr>
              <a:t>Configure Visual Studio Code</a:t>
            </a:r>
          </a:p>
        </p:txBody>
      </p:sp>
      <p:pic>
        <p:nvPicPr>
          <p:cNvPr id="5" name="Picture 4">
            <a:extLst>
              <a:ext uri="{FF2B5EF4-FFF2-40B4-BE49-F238E27FC236}">
                <a16:creationId xmlns:a16="http://schemas.microsoft.com/office/drawing/2014/main" id="{9834114F-69E1-4A10-AAA7-4CEC91BA13F5}"/>
              </a:ext>
            </a:extLst>
          </p:cNvPr>
          <p:cNvPicPr>
            <a:picLocks noChangeAspect="1"/>
          </p:cNvPicPr>
          <p:nvPr/>
        </p:nvPicPr>
        <p:blipFill>
          <a:blip r:embed="rId3"/>
          <a:stretch>
            <a:fillRect/>
          </a:stretch>
        </p:blipFill>
        <p:spPr>
          <a:xfrm>
            <a:off x="2481262" y="1135023"/>
            <a:ext cx="7229475" cy="5422107"/>
          </a:xfrm>
          <a:prstGeom prst="rect">
            <a:avLst/>
          </a:prstGeom>
        </p:spPr>
      </p:pic>
    </p:spTree>
    <p:extLst>
      <p:ext uri="{BB962C8B-B14F-4D97-AF65-F5344CB8AC3E}">
        <p14:creationId xmlns:p14="http://schemas.microsoft.com/office/powerpoint/2010/main" val="32258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1" ma:contentTypeDescription="Create a new document." ma:contentTypeScope="" ma:versionID="3b2d44ca5048579e68def267eed691f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16f60377df13c2fc7fb6cf239c3a9bc5"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A366B270-4702-4D75-BCA1-56BFAC46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WHITE TEMPLATE</Template>
  <TotalTime>1288</TotalTime>
  <Words>676</Words>
  <Application>Microsoft Office PowerPoint</Application>
  <PresentationFormat>Widescreen</PresentationFormat>
  <Paragraphs>76</Paragraphs>
  <Slides>21</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Consolas</vt:lpstr>
      <vt:lpstr>Segoe UI</vt:lpstr>
      <vt:lpstr>Segoe UI Light</vt:lpstr>
      <vt:lpstr>Segoe UI Semibold</vt:lpstr>
      <vt:lpstr>Segoe UI Semilight</vt:lpstr>
      <vt:lpstr>Wingdings</vt:lpstr>
      <vt:lpstr>WHITE TEMPLATE</vt:lpstr>
      <vt:lpstr>SOFT BLACK TEMPLATE</vt:lpstr>
      <vt:lpstr>Discover the role of Python in space exploration </vt:lpstr>
      <vt:lpstr>Session 2:  Install coding tools for Python development Learn about what coding is and install tools to help you code.  </vt:lpstr>
      <vt:lpstr>Learning objectives</vt:lpstr>
      <vt:lpstr>PowerPoint Presentation</vt:lpstr>
      <vt:lpstr>Understand the importance of Python in solving big data problems</vt:lpstr>
      <vt:lpstr>Install and configure Visual Studio Code for data exploration</vt:lpstr>
      <vt:lpstr>Install and configure Visual Studio Code for data exploration</vt:lpstr>
      <vt:lpstr>Install and configure Visual Studio Code for data exploration</vt:lpstr>
      <vt:lpstr>Configure Visual Studio Code</vt:lpstr>
      <vt:lpstr>Run Visual Studio Code in your browser for data exploration</vt:lpstr>
      <vt:lpstr>Install Python to use in Visual Studio Code for data exploration </vt:lpstr>
      <vt:lpstr>Install Python to use in Visual Studio Code for data exploration </vt:lpstr>
      <vt:lpstr>Install Python to use in Visual Studio Code for data exploration </vt:lpstr>
      <vt:lpstr>Install Visual Studio Code extensions needed for data exploration</vt:lpstr>
      <vt:lpstr>Install IntelliCode extension</vt:lpstr>
      <vt:lpstr>Create a Jupyter Notebook file in Visual Studio Code and run a simple program</vt:lpstr>
      <vt:lpstr>Configure Python environment</vt:lpstr>
      <vt:lpstr>Configure Python environment</vt:lpstr>
      <vt:lpstr>Write and run a simple program</vt:lpstr>
      <vt:lpstr>Quiz Time</vt:lpstr>
      <vt:lpstr>THANK YOU SO MUCH!!!</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Abhigya Verma</cp:lastModifiedBy>
  <cp:revision>75</cp:revision>
  <dcterms:created xsi:type="dcterms:W3CDTF">2019-03-28T18:40:02Z</dcterms:created>
  <dcterms:modified xsi:type="dcterms:W3CDTF">2021-04-20T07:15:54Z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