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4"/>
  </p:notesMasterIdLst>
  <p:handoutMasterIdLst>
    <p:handoutMasterId r:id="rId45"/>
  </p:handoutMasterIdLst>
  <p:sldIdLst>
    <p:sldId id="1860" r:id="rId6"/>
    <p:sldId id="1876" r:id="rId7"/>
    <p:sldId id="1880" r:id="rId8"/>
    <p:sldId id="1825" r:id="rId9"/>
    <p:sldId id="1826" r:id="rId10"/>
    <p:sldId id="1895" r:id="rId11"/>
    <p:sldId id="1896" r:id="rId12"/>
    <p:sldId id="1897" r:id="rId13"/>
    <p:sldId id="1898" r:id="rId14"/>
    <p:sldId id="1899" r:id="rId15"/>
    <p:sldId id="1900" r:id="rId16"/>
    <p:sldId id="1901" r:id="rId17"/>
    <p:sldId id="1902" r:id="rId18"/>
    <p:sldId id="1903" r:id="rId19"/>
    <p:sldId id="1904" r:id="rId20"/>
    <p:sldId id="1905" r:id="rId21"/>
    <p:sldId id="1906" r:id="rId22"/>
    <p:sldId id="1907" r:id="rId23"/>
    <p:sldId id="1908" r:id="rId24"/>
    <p:sldId id="1909" r:id="rId25"/>
    <p:sldId id="1911" r:id="rId26"/>
    <p:sldId id="1910" r:id="rId27"/>
    <p:sldId id="1912" r:id="rId28"/>
    <p:sldId id="1913" r:id="rId29"/>
    <p:sldId id="1915" r:id="rId30"/>
    <p:sldId id="1914" r:id="rId31"/>
    <p:sldId id="1916" r:id="rId32"/>
    <p:sldId id="1917" r:id="rId33"/>
    <p:sldId id="1918" r:id="rId34"/>
    <p:sldId id="1919" r:id="rId35"/>
    <p:sldId id="1920" r:id="rId36"/>
    <p:sldId id="1921" r:id="rId37"/>
    <p:sldId id="1922" r:id="rId38"/>
    <p:sldId id="1923" r:id="rId39"/>
    <p:sldId id="1924" r:id="rId40"/>
    <p:sldId id="1925" r:id="rId41"/>
    <p:sldId id="1854" r:id="rId42"/>
    <p:sldId id="1875" r:id="rId4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2133" autoAdjust="0"/>
  </p:normalViewPr>
  <p:slideViewPr>
    <p:cSldViewPr snapToGrid="0">
      <p:cViewPr varScale="1">
        <p:scale>
          <a:sx n="67" d="100"/>
          <a:sy n="67" d="100"/>
        </p:scale>
        <p:origin x="584" y="44"/>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4/25/2021 10:06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4/25/2021 10:03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4/25/2021 10:03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4/25/2021 11:11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578547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4/25/2021 10:03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4/25/2021 10:03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21520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4/25/2021 10:03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2057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4/25/2021 10:03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8209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4/25/2021 10:03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4/25/2021 10:03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4/25/2021 10:19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030643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4/25/2021 10:27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310823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4/25/2021 10:38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22342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4/25/2021 10:52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957938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767007"/>
            <a:ext cx="6637867" cy="1661993"/>
          </a:xfrm>
        </p:spPr>
        <p:txBody>
          <a:bodyPr/>
          <a:lstStyle/>
          <a:p>
            <a:r>
              <a:rPr lang="en-US" b="1" i="0" dirty="0">
                <a:effectLst/>
                <a:latin typeface="Segoe UI" panose="020B0502040204020203" pitchFamily="34" charset="0"/>
              </a:rPr>
              <a:t>Discover the role of Python in space exploration</a:t>
            </a:r>
            <a:br>
              <a:rPr lang="en-US" b="1" i="0" dirty="0">
                <a:effectLst/>
                <a:latin typeface="Segoe UI" panose="020B0502040204020203" pitchFamily="34" charset="0"/>
              </a:rPr>
            </a:br>
            <a:endParaRPr lang="en-US" dirty="0"/>
          </a:p>
        </p:txBody>
      </p:sp>
      <p:sp>
        <p:nvSpPr>
          <p:cNvPr id="5" name="Text Placeholder 4"/>
          <p:cNvSpPr>
            <a:spLocks noGrp="1"/>
          </p:cNvSpPr>
          <p:nvPr>
            <p:ph type="body" sz="quarter" idx="12"/>
          </p:nvPr>
        </p:nvSpPr>
        <p:spPr>
          <a:xfrm>
            <a:off x="584200" y="3543143"/>
            <a:ext cx="6655646" cy="615553"/>
          </a:xfrm>
        </p:spPr>
        <p:txBody>
          <a:bodyPr/>
          <a:lstStyle/>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cap="all" dirty="0">
                <a:solidFill>
                  <a:schemeClr val="tx1"/>
                </a:solidFill>
                <a:effectLst/>
                <a:latin typeface="Segoe UI" panose="020B0502040204020203" pitchFamily="34" charset="0"/>
              </a:rPr>
              <a:t>Code basic arithmetic in Python for future data analysis</a:t>
            </a:r>
          </a:p>
        </p:txBody>
      </p:sp>
    </p:spTree>
    <p:extLst>
      <p:ext uri="{BB962C8B-B14F-4D97-AF65-F5344CB8AC3E}">
        <p14:creationId xmlns:p14="http://schemas.microsoft.com/office/powerpoint/2010/main" val="254580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59E2-6567-4A91-B5CA-CAABBD7F6C88}"/>
              </a:ext>
            </a:extLst>
          </p:cNvPr>
          <p:cNvSpPr>
            <a:spLocks noGrp="1"/>
          </p:cNvSpPr>
          <p:nvPr>
            <p:ph type="title"/>
          </p:nvPr>
        </p:nvSpPr>
        <p:spPr>
          <a:xfrm>
            <a:off x="586740" y="2733675"/>
            <a:ext cx="11018520" cy="553998"/>
          </a:xfrm>
        </p:spPr>
        <p:txBody>
          <a:bodyPr/>
          <a:lstStyle/>
          <a:p>
            <a:pPr algn="l"/>
            <a:r>
              <a:rPr lang="en-IN" b="1" i="0" dirty="0">
                <a:solidFill>
                  <a:schemeClr val="tx1"/>
                </a:solidFill>
                <a:effectLst/>
                <a:latin typeface="Segoe UI" panose="020B0502040204020203" pitchFamily="34" charset="0"/>
              </a:rPr>
              <a:t>Simple calculations</a:t>
            </a:r>
          </a:p>
        </p:txBody>
      </p:sp>
    </p:spTree>
    <p:extLst>
      <p:ext uri="{BB962C8B-B14F-4D97-AF65-F5344CB8AC3E}">
        <p14:creationId xmlns:p14="http://schemas.microsoft.com/office/powerpoint/2010/main" val="30461408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59E2-6567-4A91-B5CA-CAABBD7F6C88}"/>
              </a:ext>
            </a:extLst>
          </p:cNvPr>
          <p:cNvSpPr>
            <a:spLocks noGrp="1"/>
          </p:cNvSpPr>
          <p:nvPr>
            <p:ph type="title"/>
          </p:nvPr>
        </p:nvSpPr>
        <p:spPr>
          <a:xfrm>
            <a:off x="586740" y="2733675"/>
            <a:ext cx="11018520" cy="553998"/>
          </a:xfrm>
        </p:spPr>
        <p:txBody>
          <a:bodyPr/>
          <a:lstStyle/>
          <a:p>
            <a:pPr algn="l"/>
            <a:r>
              <a:rPr lang="en-IN" b="1" i="0" dirty="0">
                <a:solidFill>
                  <a:schemeClr val="tx1"/>
                </a:solidFill>
                <a:effectLst/>
                <a:latin typeface="Segoe UI" panose="020B0502040204020203" pitchFamily="34" charset="0"/>
              </a:rPr>
              <a:t>More advanced math</a:t>
            </a:r>
          </a:p>
        </p:txBody>
      </p:sp>
    </p:spTree>
    <p:extLst>
      <p:ext uri="{BB962C8B-B14F-4D97-AF65-F5344CB8AC3E}">
        <p14:creationId xmlns:p14="http://schemas.microsoft.com/office/powerpoint/2010/main" val="32022757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04364407-1C11-434E-874D-55A49CE33602}"/>
              </a:ext>
            </a:extLst>
          </p:cNvPr>
          <p:cNvPicPr>
            <a:picLocks noChangeAspect="1"/>
          </p:cNvPicPr>
          <p:nvPr/>
        </p:nvPicPr>
        <p:blipFill>
          <a:blip r:embed="rId2"/>
          <a:stretch>
            <a:fillRect/>
          </a:stretch>
        </p:blipFill>
        <p:spPr>
          <a:xfrm>
            <a:off x="621371" y="1543050"/>
            <a:ext cx="10949257" cy="3244840"/>
          </a:xfrm>
          <a:prstGeom prst="rect">
            <a:avLst/>
          </a:prstGeom>
        </p:spPr>
      </p:pic>
    </p:spTree>
    <p:extLst>
      <p:ext uri="{BB962C8B-B14F-4D97-AF65-F5344CB8AC3E}">
        <p14:creationId xmlns:p14="http://schemas.microsoft.com/office/powerpoint/2010/main" val="39135231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AAB529A6-8101-4916-8252-5DBA0B2E80A6}"/>
              </a:ext>
            </a:extLst>
          </p:cNvPr>
          <p:cNvPicPr>
            <a:picLocks noChangeAspect="1"/>
          </p:cNvPicPr>
          <p:nvPr/>
        </p:nvPicPr>
        <p:blipFill>
          <a:blip r:embed="rId2"/>
          <a:stretch>
            <a:fillRect/>
          </a:stretch>
        </p:blipFill>
        <p:spPr>
          <a:xfrm>
            <a:off x="724506" y="1562099"/>
            <a:ext cx="10742988" cy="3280989"/>
          </a:xfrm>
          <a:prstGeom prst="rect">
            <a:avLst/>
          </a:prstGeom>
        </p:spPr>
      </p:pic>
    </p:spTree>
    <p:extLst>
      <p:ext uri="{BB962C8B-B14F-4D97-AF65-F5344CB8AC3E}">
        <p14:creationId xmlns:p14="http://schemas.microsoft.com/office/powerpoint/2010/main" val="22385933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A640BF05-1324-430C-87F4-3D652FA81D00}"/>
              </a:ext>
            </a:extLst>
          </p:cNvPr>
          <p:cNvPicPr>
            <a:picLocks noChangeAspect="1"/>
          </p:cNvPicPr>
          <p:nvPr/>
        </p:nvPicPr>
        <p:blipFill>
          <a:blip r:embed="rId2"/>
          <a:stretch>
            <a:fillRect/>
          </a:stretch>
        </p:blipFill>
        <p:spPr>
          <a:xfrm>
            <a:off x="765131" y="1627364"/>
            <a:ext cx="10661737" cy="3603272"/>
          </a:xfrm>
          <a:prstGeom prst="rect">
            <a:avLst/>
          </a:prstGeom>
        </p:spPr>
      </p:pic>
    </p:spTree>
    <p:extLst>
      <p:ext uri="{BB962C8B-B14F-4D97-AF65-F5344CB8AC3E}">
        <p14:creationId xmlns:p14="http://schemas.microsoft.com/office/powerpoint/2010/main" val="35097695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cap="all" dirty="0">
                <a:solidFill>
                  <a:schemeClr val="tx1"/>
                </a:solidFill>
                <a:effectLst/>
                <a:latin typeface="Segoe UI" panose="020B0502040204020203" pitchFamily="34" charset="0"/>
              </a:rPr>
              <a:t>Create variables in Python Notebooks for future data analysis</a:t>
            </a:r>
          </a:p>
        </p:txBody>
      </p:sp>
    </p:spTree>
    <p:extLst>
      <p:ext uri="{BB962C8B-B14F-4D97-AF65-F5344CB8AC3E}">
        <p14:creationId xmlns:p14="http://schemas.microsoft.com/office/powerpoint/2010/main" val="244347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Word&#10;&#10;Description automatically generated">
            <a:extLst>
              <a:ext uri="{FF2B5EF4-FFF2-40B4-BE49-F238E27FC236}">
                <a16:creationId xmlns:a16="http://schemas.microsoft.com/office/drawing/2014/main" id="{D2D44191-F334-41A5-8E49-872BAA1527FF}"/>
              </a:ext>
            </a:extLst>
          </p:cNvPr>
          <p:cNvPicPr>
            <a:picLocks noChangeAspect="1"/>
          </p:cNvPicPr>
          <p:nvPr/>
        </p:nvPicPr>
        <p:blipFill>
          <a:blip r:embed="rId2"/>
          <a:stretch>
            <a:fillRect/>
          </a:stretch>
        </p:blipFill>
        <p:spPr>
          <a:xfrm>
            <a:off x="318865" y="1162049"/>
            <a:ext cx="11554270" cy="4072901"/>
          </a:xfrm>
          <a:prstGeom prst="rect">
            <a:avLst/>
          </a:prstGeom>
        </p:spPr>
      </p:pic>
    </p:spTree>
    <p:extLst>
      <p:ext uri="{BB962C8B-B14F-4D97-AF65-F5344CB8AC3E}">
        <p14:creationId xmlns:p14="http://schemas.microsoft.com/office/powerpoint/2010/main" val="13296680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27ABC208-FBDC-4031-90B1-967AE4D6D3FC}"/>
              </a:ext>
            </a:extLst>
          </p:cNvPr>
          <p:cNvPicPr>
            <a:picLocks noChangeAspect="1"/>
          </p:cNvPicPr>
          <p:nvPr/>
        </p:nvPicPr>
        <p:blipFill>
          <a:blip r:embed="rId2"/>
          <a:stretch>
            <a:fillRect/>
          </a:stretch>
        </p:blipFill>
        <p:spPr>
          <a:xfrm>
            <a:off x="438150" y="577235"/>
            <a:ext cx="11315700" cy="5067242"/>
          </a:xfrm>
          <a:prstGeom prst="rect">
            <a:avLst/>
          </a:prstGeom>
        </p:spPr>
      </p:pic>
    </p:spTree>
    <p:extLst>
      <p:ext uri="{BB962C8B-B14F-4D97-AF65-F5344CB8AC3E}">
        <p14:creationId xmlns:p14="http://schemas.microsoft.com/office/powerpoint/2010/main" val="19761452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with low confidence">
            <a:extLst>
              <a:ext uri="{FF2B5EF4-FFF2-40B4-BE49-F238E27FC236}">
                <a16:creationId xmlns:a16="http://schemas.microsoft.com/office/drawing/2014/main" id="{438B947C-2EF1-49EE-B3A5-56C954349B31}"/>
              </a:ext>
            </a:extLst>
          </p:cNvPr>
          <p:cNvPicPr>
            <a:picLocks noChangeAspect="1"/>
          </p:cNvPicPr>
          <p:nvPr/>
        </p:nvPicPr>
        <p:blipFill>
          <a:blip r:embed="rId2"/>
          <a:stretch>
            <a:fillRect/>
          </a:stretch>
        </p:blipFill>
        <p:spPr>
          <a:xfrm>
            <a:off x="519112" y="359374"/>
            <a:ext cx="11153775" cy="1749114"/>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F4120E45-F1D9-4221-BC71-490BCB373C71}"/>
              </a:ext>
            </a:extLst>
          </p:cNvPr>
          <p:cNvPicPr>
            <a:picLocks noChangeAspect="1"/>
          </p:cNvPicPr>
          <p:nvPr/>
        </p:nvPicPr>
        <p:blipFill>
          <a:blip r:embed="rId3"/>
          <a:stretch>
            <a:fillRect/>
          </a:stretch>
        </p:blipFill>
        <p:spPr>
          <a:xfrm>
            <a:off x="519112" y="2395533"/>
            <a:ext cx="11153775" cy="3350341"/>
          </a:xfrm>
          <a:prstGeom prst="rect">
            <a:avLst/>
          </a:prstGeom>
        </p:spPr>
      </p:pic>
    </p:spTree>
    <p:extLst>
      <p:ext uri="{BB962C8B-B14F-4D97-AF65-F5344CB8AC3E}">
        <p14:creationId xmlns:p14="http://schemas.microsoft.com/office/powerpoint/2010/main" val="32586917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328023"/>
            <a:ext cx="10960100" cy="2339102"/>
          </a:xfrm>
        </p:spPr>
        <p:txBody>
          <a:bodyPr/>
          <a:lstStyle/>
          <a:p>
            <a:r>
              <a:rPr lang="en-US" b="1" dirty="0"/>
              <a:t>Session 3: </a:t>
            </a:r>
            <a:r>
              <a:rPr lang="en-US" b="0" i="0" dirty="0">
                <a:effectLst/>
                <a:latin typeface="Segoe UI" panose="020B0502040204020203" pitchFamily="34" charset="0"/>
              </a:rPr>
              <a:t> </a:t>
            </a:r>
            <a:br>
              <a:rPr lang="en-US" b="0" i="0" dirty="0">
                <a:effectLst/>
                <a:latin typeface="Segoe UI" panose="020B0502040204020203" pitchFamily="34" charset="0"/>
              </a:rPr>
            </a:br>
            <a:r>
              <a:rPr lang="en-US" b="1" i="0" u="none" strike="noStrike" dirty="0">
                <a:effectLst/>
                <a:latin typeface="Segoe UI" panose="020B0502040204020203" pitchFamily="34" charset="0"/>
              </a:rPr>
              <a:t>Write basic Python in Notebooks in Visual Studio Code</a:t>
            </a:r>
            <a:br>
              <a:rPr lang="en-US" b="1" i="0" u="none" strike="noStrike" dirty="0">
                <a:effectLst/>
                <a:latin typeface="Segoe UI" panose="020B0502040204020203" pitchFamily="34" charset="0"/>
              </a:rPr>
            </a:br>
            <a:r>
              <a:rPr lang="en-US" sz="2000" b="0" i="0" dirty="0">
                <a:effectLst/>
                <a:latin typeface="Segoe UI" panose="020B0502040204020203" pitchFamily="34" charset="0"/>
              </a:rPr>
              <a:t>Learn the basics of Python.</a:t>
            </a:r>
            <a:br>
              <a:rPr lang="en-US" sz="1100" dirty="0"/>
            </a:br>
            <a:endParaRPr lang="en-US" sz="2000" b="1" dirty="0"/>
          </a:p>
        </p:txBody>
      </p:sp>
      <p:sp>
        <p:nvSpPr>
          <p:cNvPr id="5" name="Text Placeholder 4"/>
          <p:cNvSpPr>
            <a:spLocks noGrp="1"/>
          </p:cNvSpPr>
          <p:nvPr>
            <p:ph type="body" sz="quarter" idx="12"/>
          </p:nvPr>
        </p:nvSpPr>
        <p:spPr>
          <a:xfrm>
            <a:off x="584200" y="3543143"/>
            <a:ext cx="6655646" cy="923330"/>
          </a:xfrm>
        </p:spPr>
        <p:txBody>
          <a:bodyPr/>
          <a:lstStyle/>
          <a:p>
            <a:endParaRPr lang="en-US" dirty="0"/>
          </a:p>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407953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A0C60B77-AE85-418B-9D7C-37D2596C0F7C}"/>
              </a:ext>
            </a:extLst>
          </p:cNvPr>
          <p:cNvPicPr>
            <a:picLocks noChangeAspect="1"/>
          </p:cNvPicPr>
          <p:nvPr/>
        </p:nvPicPr>
        <p:blipFill>
          <a:blip r:embed="rId2"/>
          <a:stretch>
            <a:fillRect/>
          </a:stretch>
        </p:blipFill>
        <p:spPr>
          <a:xfrm>
            <a:off x="514350" y="2278195"/>
            <a:ext cx="11163300" cy="1905722"/>
          </a:xfrm>
          <a:prstGeom prst="rect">
            <a:avLst/>
          </a:prstGeom>
        </p:spPr>
      </p:pic>
    </p:spTree>
    <p:extLst>
      <p:ext uri="{BB962C8B-B14F-4D97-AF65-F5344CB8AC3E}">
        <p14:creationId xmlns:p14="http://schemas.microsoft.com/office/powerpoint/2010/main" val="412755885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cap="all" dirty="0">
                <a:solidFill>
                  <a:schemeClr val="tx1"/>
                </a:solidFill>
                <a:effectLst/>
                <a:latin typeface="Segoe UI" panose="020B0502040204020203" pitchFamily="34" charset="0"/>
              </a:rPr>
              <a:t>Create and manipulate text in Python code</a:t>
            </a:r>
          </a:p>
        </p:txBody>
      </p:sp>
    </p:spTree>
    <p:extLst>
      <p:ext uri="{BB962C8B-B14F-4D97-AF65-F5344CB8AC3E}">
        <p14:creationId xmlns:p14="http://schemas.microsoft.com/office/powerpoint/2010/main" val="208841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8C839C-95D9-4180-9DD7-6C9DE1601CE8}"/>
              </a:ext>
            </a:extLst>
          </p:cNvPr>
          <p:cNvPicPr>
            <a:picLocks noChangeAspect="1"/>
          </p:cNvPicPr>
          <p:nvPr/>
        </p:nvPicPr>
        <p:blipFill>
          <a:blip r:embed="rId2"/>
          <a:stretch>
            <a:fillRect/>
          </a:stretch>
        </p:blipFill>
        <p:spPr>
          <a:xfrm>
            <a:off x="442912" y="358075"/>
            <a:ext cx="11306175" cy="1351919"/>
          </a:xfrm>
          <a:prstGeom prst="rect">
            <a:avLst/>
          </a:prstGeom>
        </p:spPr>
      </p:pic>
      <p:pic>
        <p:nvPicPr>
          <p:cNvPr id="5" name="Picture 4" descr="Graphical user interface, application, Teams&#10;&#10;Description automatically generated">
            <a:extLst>
              <a:ext uri="{FF2B5EF4-FFF2-40B4-BE49-F238E27FC236}">
                <a16:creationId xmlns:a16="http://schemas.microsoft.com/office/drawing/2014/main" id="{51C33803-F72E-4E1B-805E-DEA6FE97EC2D}"/>
              </a:ext>
            </a:extLst>
          </p:cNvPr>
          <p:cNvPicPr>
            <a:picLocks noChangeAspect="1"/>
          </p:cNvPicPr>
          <p:nvPr/>
        </p:nvPicPr>
        <p:blipFill>
          <a:blip r:embed="rId3"/>
          <a:stretch>
            <a:fillRect/>
          </a:stretch>
        </p:blipFill>
        <p:spPr>
          <a:xfrm>
            <a:off x="442911" y="2116867"/>
            <a:ext cx="11306176" cy="2888689"/>
          </a:xfrm>
          <a:prstGeom prst="rect">
            <a:avLst/>
          </a:prstGeom>
        </p:spPr>
      </p:pic>
    </p:spTree>
    <p:extLst>
      <p:ext uri="{BB962C8B-B14F-4D97-AF65-F5344CB8AC3E}">
        <p14:creationId xmlns:p14="http://schemas.microsoft.com/office/powerpoint/2010/main" val="46263915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7E70EEE1-852C-480E-A491-243421BC6F42}"/>
              </a:ext>
            </a:extLst>
          </p:cNvPr>
          <p:cNvPicPr>
            <a:picLocks noChangeAspect="1"/>
          </p:cNvPicPr>
          <p:nvPr/>
        </p:nvPicPr>
        <p:blipFill rotWithShape="1">
          <a:blip r:embed="rId2"/>
          <a:srcRect b="56111"/>
          <a:stretch/>
        </p:blipFill>
        <p:spPr>
          <a:xfrm>
            <a:off x="611882" y="155747"/>
            <a:ext cx="10968237" cy="2754951"/>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EE0AC6A8-3481-4491-947E-DDD33DD7B4D6}"/>
              </a:ext>
            </a:extLst>
          </p:cNvPr>
          <p:cNvPicPr>
            <a:picLocks noChangeAspect="1"/>
          </p:cNvPicPr>
          <p:nvPr/>
        </p:nvPicPr>
        <p:blipFill rotWithShape="1">
          <a:blip r:embed="rId2"/>
          <a:srcRect t="56111"/>
          <a:stretch/>
        </p:blipFill>
        <p:spPr>
          <a:xfrm>
            <a:off x="611879" y="3083873"/>
            <a:ext cx="10968240" cy="2754952"/>
          </a:xfrm>
          <a:prstGeom prst="rect">
            <a:avLst/>
          </a:prstGeom>
        </p:spPr>
      </p:pic>
    </p:spTree>
    <p:extLst>
      <p:ext uri="{BB962C8B-B14F-4D97-AF65-F5344CB8AC3E}">
        <p14:creationId xmlns:p14="http://schemas.microsoft.com/office/powerpoint/2010/main" val="331296954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69510B6A-400A-465D-99F6-840A475676B2}"/>
              </a:ext>
            </a:extLst>
          </p:cNvPr>
          <p:cNvPicPr>
            <a:picLocks noChangeAspect="1"/>
          </p:cNvPicPr>
          <p:nvPr/>
        </p:nvPicPr>
        <p:blipFill rotWithShape="1">
          <a:blip r:embed="rId2"/>
          <a:srcRect l="14609" t="17940" r="16172" b="44265"/>
          <a:stretch/>
        </p:blipFill>
        <p:spPr>
          <a:xfrm>
            <a:off x="1113496" y="216258"/>
            <a:ext cx="9592604" cy="2782506"/>
          </a:xfrm>
          <a:prstGeom prst="rect">
            <a:avLst/>
          </a:prstGeom>
        </p:spPr>
      </p:pic>
      <p:pic>
        <p:nvPicPr>
          <p:cNvPr id="4" name="Picture 3" descr="Graphical user interface, text, application, email&#10;&#10;Description automatically generated">
            <a:extLst>
              <a:ext uri="{FF2B5EF4-FFF2-40B4-BE49-F238E27FC236}">
                <a16:creationId xmlns:a16="http://schemas.microsoft.com/office/drawing/2014/main" id="{B5495939-9A35-4A23-A33C-8F96B7E8D03B}"/>
              </a:ext>
            </a:extLst>
          </p:cNvPr>
          <p:cNvPicPr>
            <a:picLocks noChangeAspect="1"/>
          </p:cNvPicPr>
          <p:nvPr/>
        </p:nvPicPr>
        <p:blipFill rotWithShape="1">
          <a:blip r:embed="rId2"/>
          <a:srcRect l="14609" t="60588" r="16172" b="6177"/>
          <a:stretch/>
        </p:blipFill>
        <p:spPr>
          <a:xfrm>
            <a:off x="1113496" y="3230286"/>
            <a:ext cx="9592604" cy="2446872"/>
          </a:xfrm>
          <a:prstGeom prst="rect">
            <a:avLst/>
          </a:prstGeom>
        </p:spPr>
      </p:pic>
    </p:spTree>
    <p:extLst>
      <p:ext uri="{BB962C8B-B14F-4D97-AF65-F5344CB8AC3E}">
        <p14:creationId xmlns:p14="http://schemas.microsoft.com/office/powerpoint/2010/main" val="62711854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3035808"/>
            <a:ext cx="9144000" cy="498598"/>
          </a:xfrm>
        </p:spPr>
        <p:txBody>
          <a:bodyPr/>
          <a:lstStyle/>
          <a:p>
            <a:pPr algn="l"/>
            <a:r>
              <a:rPr lang="en-US" b="1" i="0" cap="all" dirty="0">
                <a:solidFill>
                  <a:schemeClr val="tx1"/>
                </a:solidFill>
                <a:effectLst/>
                <a:latin typeface="Segoe UI" panose="020B0502040204020203" pitchFamily="34" charset="0"/>
              </a:rPr>
              <a:t>Create lists of data in Python code</a:t>
            </a:r>
          </a:p>
        </p:txBody>
      </p:sp>
    </p:spTree>
    <p:extLst>
      <p:ext uri="{BB962C8B-B14F-4D97-AF65-F5344CB8AC3E}">
        <p14:creationId xmlns:p14="http://schemas.microsoft.com/office/powerpoint/2010/main" val="200658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97B6-8245-41BE-A36A-04FC0E80AB2F}"/>
              </a:ext>
            </a:extLst>
          </p:cNvPr>
          <p:cNvSpPr>
            <a:spLocks noGrp="1"/>
          </p:cNvSpPr>
          <p:nvPr>
            <p:ph type="title"/>
          </p:nvPr>
        </p:nvSpPr>
        <p:spPr>
          <a:xfrm>
            <a:off x="588263" y="457200"/>
            <a:ext cx="11018520" cy="553998"/>
          </a:xfrm>
        </p:spPr>
        <p:txBody>
          <a:bodyPr/>
          <a:lstStyle/>
          <a:p>
            <a:r>
              <a:rPr lang="en-US" b="1" i="0" dirty="0">
                <a:solidFill>
                  <a:schemeClr val="tx1"/>
                </a:solidFill>
                <a:effectLst/>
                <a:latin typeface="Segoe UI" panose="020B0502040204020203" pitchFamily="34" charset="0"/>
              </a:rPr>
              <a:t>How to make a list</a:t>
            </a:r>
            <a:endParaRPr lang="en-IN" dirty="0">
              <a:solidFill>
                <a:schemeClr val="tx1"/>
              </a:solidFill>
            </a:endParaRPr>
          </a:p>
        </p:txBody>
      </p:sp>
      <p:pic>
        <p:nvPicPr>
          <p:cNvPr id="5" name="Picture 4" descr="Graphical user interface, text, application&#10;&#10;Description automatically generated">
            <a:extLst>
              <a:ext uri="{FF2B5EF4-FFF2-40B4-BE49-F238E27FC236}">
                <a16:creationId xmlns:a16="http://schemas.microsoft.com/office/drawing/2014/main" id="{4545A9DA-2A17-494A-B8C6-F75585CD7313}"/>
              </a:ext>
            </a:extLst>
          </p:cNvPr>
          <p:cNvPicPr>
            <a:picLocks noChangeAspect="1"/>
          </p:cNvPicPr>
          <p:nvPr/>
        </p:nvPicPr>
        <p:blipFill rotWithShape="1">
          <a:blip r:embed="rId2"/>
          <a:srcRect l="14375" t="15441" r="16172" b="50000"/>
          <a:stretch/>
        </p:blipFill>
        <p:spPr>
          <a:xfrm>
            <a:off x="588263" y="1323974"/>
            <a:ext cx="11134153" cy="2943225"/>
          </a:xfrm>
          <a:prstGeom prst="rect">
            <a:avLst/>
          </a:prstGeom>
        </p:spPr>
      </p:pic>
    </p:spTree>
    <p:extLst>
      <p:ext uri="{BB962C8B-B14F-4D97-AF65-F5344CB8AC3E}">
        <p14:creationId xmlns:p14="http://schemas.microsoft.com/office/powerpoint/2010/main" val="27757602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C0FFAC0D-2857-4018-BEE9-ECD5D5FFAA1F}"/>
              </a:ext>
            </a:extLst>
          </p:cNvPr>
          <p:cNvPicPr>
            <a:picLocks noChangeAspect="1"/>
          </p:cNvPicPr>
          <p:nvPr/>
        </p:nvPicPr>
        <p:blipFill rotWithShape="1">
          <a:blip r:embed="rId2"/>
          <a:srcRect l="14453" t="61143" r="15625" b="3088"/>
          <a:stretch/>
        </p:blipFill>
        <p:spPr>
          <a:xfrm>
            <a:off x="205708" y="1551491"/>
            <a:ext cx="11780583" cy="3201484"/>
          </a:xfrm>
          <a:prstGeom prst="rect">
            <a:avLst/>
          </a:prstGeom>
        </p:spPr>
      </p:pic>
    </p:spTree>
    <p:extLst>
      <p:ext uri="{BB962C8B-B14F-4D97-AF65-F5344CB8AC3E}">
        <p14:creationId xmlns:p14="http://schemas.microsoft.com/office/powerpoint/2010/main" val="31796435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97B6-8245-41BE-A36A-04FC0E80AB2F}"/>
              </a:ext>
            </a:extLst>
          </p:cNvPr>
          <p:cNvSpPr>
            <a:spLocks noGrp="1"/>
          </p:cNvSpPr>
          <p:nvPr>
            <p:ph type="title"/>
          </p:nvPr>
        </p:nvSpPr>
        <p:spPr>
          <a:xfrm>
            <a:off x="588263" y="457200"/>
            <a:ext cx="11018520" cy="553998"/>
          </a:xfrm>
        </p:spPr>
        <p:txBody>
          <a:bodyPr/>
          <a:lstStyle/>
          <a:p>
            <a:pPr algn="l"/>
            <a:r>
              <a:rPr lang="en-IN" b="1" i="0" dirty="0">
                <a:solidFill>
                  <a:schemeClr val="tx1"/>
                </a:solidFill>
                <a:effectLst/>
                <a:latin typeface="Segoe UI" panose="020B0502040204020203" pitchFamily="34" charset="0"/>
              </a:rPr>
              <a:t>List Functions</a:t>
            </a:r>
          </a:p>
        </p:txBody>
      </p:sp>
      <p:pic>
        <p:nvPicPr>
          <p:cNvPr id="4" name="Picture 3" descr="Graphical user interface, text, application, email&#10;&#10;Description automatically generated">
            <a:extLst>
              <a:ext uri="{FF2B5EF4-FFF2-40B4-BE49-F238E27FC236}">
                <a16:creationId xmlns:a16="http://schemas.microsoft.com/office/drawing/2014/main" id="{3871A83C-91B3-4AA5-917D-0AFFB7D796F8}"/>
              </a:ext>
            </a:extLst>
          </p:cNvPr>
          <p:cNvPicPr>
            <a:picLocks noChangeAspect="1"/>
          </p:cNvPicPr>
          <p:nvPr/>
        </p:nvPicPr>
        <p:blipFill rotWithShape="1">
          <a:blip r:embed="rId2"/>
          <a:srcRect l="14844" t="15588" r="16328" b="52205"/>
          <a:stretch/>
        </p:blipFill>
        <p:spPr>
          <a:xfrm>
            <a:off x="482491" y="1685925"/>
            <a:ext cx="11227017" cy="2790825"/>
          </a:xfrm>
          <a:prstGeom prst="rect">
            <a:avLst/>
          </a:prstGeom>
        </p:spPr>
      </p:pic>
    </p:spTree>
    <p:extLst>
      <p:ext uri="{BB962C8B-B14F-4D97-AF65-F5344CB8AC3E}">
        <p14:creationId xmlns:p14="http://schemas.microsoft.com/office/powerpoint/2010/main" val="230416535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3CB8436B-D354-4A66-8B2C-CAD3135FB717}"/>
              </a:ext>
            </a:extLst>
          </p:cNvPr>
          <p:cNvPicPr>
            <a:picLocks noChangeAspect="1"/>
          </p:cNvPicPr>
          <p:nvPr/>
        </p:nvPicPr>
        <p:blipFill rotWithShape="1">
          <a:blip r:embed="rId2"/>
          <a:srcRect l="14687" t="53235" r="16172" b="14118"/>
          <a:stretch/>
        </p:blipFill>
        <p:spPr>
          <a:xfrm>
            <a:off x="457200" y="1381124"/>
            <a:ext cx="11429356" cy="2867025"/>
          </a:xfrm>
          <a:prstGeom prst="rect">
            <a:avLst/>
          </a:prstGeom>
        </p:spPr>
      </p:pic>
    </p:spTree>
    <p:extLst>
      <p:ext uri="{BB962C8B-B14F-4D97-AF65-F5344CB8AC3E}">
        <p14:creationId xmlns:p14="http://schemas.microsoft.com/office/powerpoint/2010/main" val="8690803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390" y="769389"/>
            <a:ext cx="11018520" cy="553998"/>
          </a:xfrm>
        </p:spPr>
        <p:txBody>
          <a:bodyPr/>
          <a:lstStyle/>
          <a:p>
            <a:pPr algn="l"/>
            <a:r>
              <a:rPr lang="en-US" b="1" i="0" dirty="0">
                <a:solidFill>
                  <a:schemeClr val="tx1"/>
                </a:solidFill>
                <a:effectLst/>
                <a:latin typeface="Segoe UI" panose="020B0502040204020203" pitchFamily="34" charset="0"/>
              </a:rPr>
              <a:t>Learning objectives</a:t>
            </a:r>
          </a:p>
        </p:txBody>
      </p:sp>
      <p:sp>
        <p:nvSpPr>
          <p:cNvPr id="6" name="Text Placeholder 5"/>
          <p:cNvSpPr>
            <a:spLocks noGrp="1"/>
          </p:cNvSpPr>
          <p:nvPr>
            <p:ph type="body" sz="quarter" idx="10"/>
          </p:nvPr>
        </p:nvSpPr>
        <p:spPr>
          <a:xfrm>
            <a:off x="586390" y="1611244"/>
            <a:ext cx="8786210" cy="3016210"/>
          </a:xfrm>
        </p:spPr>
        <p:txBody>
          <a:bodyPr/>
          <a:lstStyle/>
          <a:p>
            <a:pPr algn="l"/>
            <a:r>
              <a:rPr lang="en-US" b="0" i="0" dirty="0">
                <a:solidFill>
                  <a:schemeClr val="tx1"/>
                </a:solidFill>
                <a:effectLst/>
                <a:latin typeface="Segoe UI" panose="020B0502040204020203" pitchFamily="34" charset="0"/>
              </a:rPr>
              <a:t>In this module, you will learn:</a:t>
            </a:r>
          </a:p>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How and when to use comments</a:t>
            </a:r>
          </a:p>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How to use math in Python</a:t>
            </a:r>
          </a:p>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How to create variables</a:t>
            </a:r>
          </a:p>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How to use pre-made functions</a:t>
            </a:r>
          </a:p>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How to output data</a:t>
            </a:r>
          </a:p>
        </p:txBody>
      </p:sp>
    </p:spTree>
    <p:extLst>
      <p:ext uri="{BB962C8B-B14F-4D97-AF65-F5344CB8AC3E}">
        <p14:creationId xmlns:p14="http://schemas.microsoft.com/office/powerpoint/2010/main" val="49432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8138B2B4-E935-4888-9675-ED4F924F822B}"/>
              </a:ext>
            </a:extLst>
          </p:cNvPr>
          <p:cNvPicPr>
            <a:picLocks noChangeAspect="1"/>
          </p:cNvPicPr>
          <p:nvPr/>
        </p:nvPicPr>
        <p:blipFill>
          <a:blip r:embed="rId2"/>
          <a:stretch>
            <a:fillRect/>
          </a:stretch>
        </p:blipFill>
        <p:spPr>
          <a:xfrm>
            <a:off x="833437" y="2013803"/>
            <a:ext cx="10525125" cy="2480242"/>
          </a:xfrm>
          <a:prstGeom prst="rect">
            <a:avLst/>
          </a:prstGeom>
        </p:spPr>
      </p:pic>
    </p:spTree>
    <p:extLst>
      <p:ext uri="{BB962C8B-B14F-4D97-AF65-F5344CB8AC3E}">
        <p14:creationId xmlns:p14="http://schemas.microsoft.com/office/powerpoint/2010/main" val="228730412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DA4E9BC4-E31E-438C-B012-CD54F508ECCE}"/>
              </a:ext>
            </a:extLst>
          </p:cNvPr>
          <p:cNvPicPr>
            <a:picLocks noChangeAspect="1"/>
          </p:cNvPicPr>
          <p:nvPr/>
        </p:nvPicPr>
        <p:blipFill>
          <a:blip r:embed="rId2"/>
          <a:stretch>
            <a:fillRect/>
          </a:stretch>
        </p:blipFill>
        <p:spPr>
          <a:xfrm>
            <a:off x="514350" y="1860187"/>
            <a:ext cx="11163300" cy="2805613"/>
          </a:xfrm>
          <a:prstGeom prst="rect">
            <a:avLst/>
          </a:prstGeom>
        </p:spPr>
      </p:pic>
    </p:spTree>
    <p:extLst>
      <p:ext uri="{BB962C8B-B14F-4D97-AF65-F5344CB8AC3E}">
        <p14:creationId xmlns:p14="http://schemas.microsoft.com/office/powerpoint/2010/main" val="291117522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cap="all" dirty="0">
                <a:solidFill>
                  <a:schemeClr val="tx1"/>
                </a:solidFill>
                <a:effectLst/>
                <a:latin typeface="Segoe UI" panose="020B0502040204020203" pitchFamily="34" charset="0"/>
              </a:rPr>
              <a:t>View results of variables and expressions in Python Notebooks</a:t>
            </a:r>
          </a:p>
        </p:txBody>
      </p:sp>
    </p:spTree>
    <p:extLst>
      <p:ext uri="{BB962C8B-B14F-4D97-AF65-F5344CB8AC3E}">
        <p14:creationId xmlns:p14="http://schemas.microsoft.com/office/powerpoint/2010/main" val="410543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 table&#10;&#10;Description automatically generated">
            <a:extLst>
              <a:ext uri="{FF2B5EF4-FFF2-40B4-BE49-F238E27FC236}">
                <a16:creationId xmlns:a16="http://schemas.microsoft.com/office/drawing/2014/main" id="{7FEA14C7-3018-4BDE-8A12-9751B1A9691D}"/>
              </a:ext>
            </a:extLst>
          </p:cNvPr>
          <p:cNvPicPr>
            <a:picLocks noChangeAspect="1"/>
          </p:cNvPicPr>
          <p:nvPr/>
        </p:nvPicPr>
        <p:blipFill>
          <a:blip r:embed="rId2"/>
          <a:stretch>
            <a:fillRect/>
          </a:stretch>
        </p:blipFill>
        <p:spPr>
          <a:xfrm>
            <a:off x="776287" y="1688613"/>
            <a:ext cx="10639425" cy="2692593"/>
          </a:xfrm>
          <a:prstGeom prst="rect">
            <a:avLst/>
          </a:prstGeom>
        </p:spPr>
      </p:pic>
    </p:spTree>
    <p:extLst>
      <p:ext uri="{BB962C8B-B14F-4D97-AF65-F5344CB8AC3E}">
        <p14:creationId xmlns:p14="http://schemas.microsoft.com/office/powerpoint/2010/main" val="84917005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8BD5C054-7F2C-4A05-935A-4833F6DFF4BD}"/>
              </a:ext>
            </a:extLst>
          </p:cNvPr>
          <p:cNvPicPr>
            <a:picLocks noChangeAspect="1"/>
          </p:cNvPicPr>
          <p:nvPr/>
        </p:nvPicPr>
        <p:blipFill>
          <a:blip r:embed="rId2"/>
          <a:stretch>
            <a:fillRect/>
          </a:stretch>
        </p:blipFill>
        <p:spPr>
          <a:xfrm>
            <a:off x="800100" y="1647947"/>
            <a:ext cx="10591800" cy="2894504"/>
          </a:xfrm>
          <a:prstGeom prst="rect">
            <a:avLst/>
          </a:prstGeom>
        </p:spPr>
      </p:pic>
    </p:spTree>
    <p:extLst>
      <p:ext uri="{BB962C8B-B14F-4D97-AF65-F5344CB8AC3E}">
        <p14:creationId xmlns:p14="http://schemas.microsoft.com/office/powerpoint/2010/main" val="416363002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4F90B92B-BF6B-4576-B080-D177F2280759}"/>
              </a:ext>
            </a:extLst>
          </p:cNvPr>
          <p:cNvPicPr>
            <a:picLocks noChangeAspect="1"/>
          </p:cNvPicPr>
          <p:nvPr/>
        </p:nvPicPr>
        <p:blipFill rotWithShape="1">
          <a:blip r:embed="rId2"/>
          <a:srcRect l="15000" t="16324" r="15781" b="50000"/>
          <a:stretch/>
        </p:blipFill>
        <p:spPr>
          <a:xfrm>
            <a:off x="291784" y="1600199"/>
            <a:ext cx="11608432" cy="3000375"/>
          </a:xfrm>
          <a:prstGeom prst="rect">
            <a:avLst/>
          </a:prstGeom>
        </p:spPr>
      </p:pic>
    </p:spTree>
    <p:extLst>
      <p:ext uri="{BB962C8B-B14F-4D97-AF65-F5344CB8AC3E}">
        <p14:creationId xmlns:p14="http://schemas.microsoft.com/office/powerpoint/2010/main" val="381550698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7571D04E-4BD2-4290-8CBF-1C56A3F58934}"/>
              </a:ext>
            </a:extLst>
          </p:cNvPr>
          <p:cNvPicPr>
            <a:picLocks noChangeAspect="1"/>
          </p:cNvPicPr>
          <p:nvPr/>
        </p:nvPicPr>
        <p:blipFill rotWithShape="1">
          <a:blip r:embed="rId2"/>
          <a:srcRect l="14688" t="14706" r="16016" b="16912"/>
          <a:stretch/>
        </p:blipFill>
        <p:spPr>
          <a:xfrm>
            <a:off x="1128712" y="468809"/>
            <a:ext cx="9934575" cy="5208092"/>
          </a:xfrm>
          <a:prstGeom prst="rect">
            <a:avLst/>
          </a:prstGeom>
        </p:spPr>
      </p:pic>
    </p:spTree>
    <p:extLst>
      <p:ext uri="{BB962C8B-B14F-4D97-AF65-F5344CB8AC3E}">
        <p14:creationId xmlns:p14="http://schemas.microsoft.com/office/powerpoint/2010/main" val="199564504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1114425"/>
            <a:ext cx="9144000" cy="733425"/>
          </a:xfrm>
        </p:spPr>
        <p:txBody>
          <a:bodyPr/>
          <a:lstStyle/>
          <a:p>
            <a:r>
              <a:rPr lang="en-US" dirty="0"/>
              <a:t>Quiz Time</a:t>
            </a:r>
          </a:p>
        </p:txBody>
      </p:sp>
      <p:sp>
        <p:nvSpPr>
          <p:cNvPr id="4" name="Text Placeholder 3"/>
          <p:cNvSpPr>
            <a:spLocks noGrp="1"/>
          </p:cNvSpPr>
          <p:nvPr>
            <p:ph type="body" sz="quarter" idx="12"/>
          </p:nvPr>
        </p:nvSpPr>
        <p:spPr>
          <a:xfrm>
            <a:off x="599505" y="2038350"/>
            <a:ext cx="9144000" cy="307777"/>
          </a:xfrm>
        </p:spPr>
        <p:txBody>
          <a:bodyPr/>
          <a:lstStyle/>
          <a:p>
            <a:r>
              <a:rPr lang="en-US" dirty="0"/>
              <a:t>https://forms.office.com/r/W9eJHysXpb</a:t>
            </a:r>
          </a:p>
        </p:txBody>
      </p:sp>
      <p:pic>
        <p:nvPicPr>
          <p:cNvPr id="5" name="Picture 4" descr="Qr code&#10;&#10;Description automatically generated">
            <a:extLst>
              <a:ext uri="{FF2B5EF4-FFF2-40B4-BE49-F238E27FC236}">
                <a16:creationId xmlns:a16="http://schemas.microsoft.com/office/drawing/2014/main" id="{370DB840-5E24-4061-9D6B-78020A252B8D}"/>
              </a:ext>
            </a:extLst>
          </p:cNvPr>
          <p:cNvPicPr>
            <a:picLocks noChangeAspect="1"/>
          </p:cNvPicPr>
          <p:nvPr/>
        </p:nvPicPr>
        <p:blipFill>
          <a:blip r:embed="rId3"/>
          <a:stretch>
            <a:fillRect/>
          </a:stretch>
        </p:blipFill>
        <p:spPr>
          <a:xfrm>
            <a:off x="585217" y="2508053"/>
            <a:ext cx="2881884" cy="2881884"/>
          </a:xfrm>
          <a:prstGeom prst="rect">
            <a:avLst/>
          </a:prstGeom>
        </p:spPr>
      </p:pic>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9144000" cy="498598"/>
          </a:xfrm>
        </p:spPr>
        <p:txBody>
          <a:bodyPr/>
          <a:lstStyle/>
          <a:p>
            <a:r>
              <a:rPr lang="en-US" dirty="0"/>
              <a:t>THANK YOU SO MUCH!!!</a:t>
            </a:r>
          </a:p>
        </p:txBody>
      </p:sp>
    </p:spTree>
    <p:extLst>
      <p:ext uri="{BB962C8B-B14F-4D97-AF65-F5344CB8AC3E}">
        <p14:creationId xmlns:p14="http://schemas.microsoft.com/office/powerpoint/2010/main" val="74944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F5C32AA2-74EC-4599-8990-2B4707E1DF78}"/>
              </a:ext>
            </a:extLst>
          </p:cNvPr>
          <p:cNvSpPr txBox="1">
            <a:spLocks/>
          </p:cNvSpPr>
          <p:nvPr/>
        </p:nvSpPr>
        <p:spPr>
          <a:xfrm>
            <a:off x="586390" y="581025"/>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IN" b="1" i="0" dirty="0">
                <a:solidFill>
                  <a:schemeClr val="tx1"/>
                </a:solidFill>
                <a:effectLst/>
                <a:latin typeface="Segoe UI" panose="020B0502040204020203" pitchFamily="34" charset="0"/>
              </a:rPr>
              <a:t>Prerequisites</a:t>
            </a:r>
          </a:p>
        </p:txBody>
      </p:sp>
      <p:sp>
        <p:nvSpPr>
          <p:cNvPr id="5" name="Text Placeholder 5">
            <a:extLst>
              <a:ext uri="{FF2B5EF4-FFF2-40B4-BE49-F238E27FC236}">
                <a16:creationId xmlns:a16="http://schemas.microsoft.com/office/drawing/2014/main" id="{8621B79B-4FBA-47EC-823D-E585BCD30A1C}"/>
              </a:ext>
            </a:extLst>
          </p:cNvPr>
          <p:cNvSpPr txBox="1">
            <a:spLocks/>
          </p:cNvSpPr>
          <p:nvPr/>
        </p:nvSpPr>
        <p:spPr>
          <a:xfrm>
            <a:off x="586740" y="1518130"/>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i="0" strike="noStrike" dirty="0">
                <a:solidFill>
                  <a:schemeClr val="tx1"/>
                </a:solidFill>
                <a:effectLst/>
                <a:latin typeface="Segoe UI" panose="020B0502040204020203" pitchFamily="34" charset="0"/>
              </a:rPr>
              <a:t>Visual Studio Code with Python installed</a:t>
            </a:r>
            <a:endParaRPr lang="en-US" b="1" i="0" dirty="0">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038612"/>
            <a:ext cx="9144000" cy="1495794"/>
          </a:xfrm>
        </p:spPr>
        <p:txBody>
          <a:bodyPr/>
          <a:lstStyle/>
          <a:p>
            <a:pPr algn="l"/>
            <a:r>
              <a:rPr lang="en-US" b="1" i="0" cap="all" dirty="0">
                <a:solidFill>
                  <a:schemeClr val="tx1"/>
                </a:solidFill>
                <a:effectLst/>
                <a:latin typeface="Segoe UI" panose="020B0502040204020203" pitchFamily="34" charset="0"/>
              </a:rPr>
              <a:t>Add comments to Python Notebooks to add clarity to your code</a:t>
            </a:r>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59E2-6567-4A91-B5CA-CAABBD7F6C88}"/>
              </a:ext>
            </a:extLst>
          </p:cNvPr>
          <p:cNvSpPr>
            <a:spLocks noGrp="1"/>
          </p:cNvSpPr>
          <p:nvPr>
            <p:ph type="title"/>
          </p:nvPr>
        </p:nvSpPr>
        <p:spPr>
          <a:xfrm>
            <a:off x="586740" y="2733675"/>
            <a:ext cx="11018520" cy="553998"/>
          </a:xfrm>
        </p:spPr>
        <p:txBody>
          <a:bodyPr/>
          <a:lstStyle/>
          <a:p>
            <a:r>
              <a:rPr lang="en-IN" b="1" i="0" dirty="0">
                <a:solidFill>
                  <a:schemeClr val="tx1"/>
                </a:solidFill>
                <a:effectLst/>
                <a:latin typeface="Segoe UI" panose="020B0502040204020203" pitchFamily="34" charset="0"/>
              </a:rPr>
              <a:t>What are comments?</a:t>
            </a:r>
            <a:endParaRPr lang="en-IN" dirty="0">
              <a:solidFill>
                <a:schemeClr val="tx1"/>
              </a:solidFill>
            </a:endParaRPr>
          </a:p>
        </p:txBody>
      </p:sp>
    </p:spTree>
    <p:extLst>
      <p:ext uri="{BB962C8B-B14F-4D97-AF65-F5344CB8AC3E}">
        <p14:creationId xmlns:p14="http://schemas.microsoft.com/office/powerpoint/2010/main" val="36178598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59E2-6567-4A91-B5CA-CAABBD7F6C88}"/>
              </a:ext>
            </a:extLst>
          </p:cNvPr>
          <p:cNvSpPr>
            <a:spLocks noGrp="1"/>
          </p:cNvSpPr>
          <p:nvPr>
            <p:ph type="title"/>
          </p:nvPr>
        </p:nvSpPr>
        <p:spPr>
          <a:xfrm>
            <a:off x="1012030" y="511204"/>
            <a:ext cx="10593229" cy="553998"/>
          </a:xfrm>
        </p:spPr>
        <p:txBody>
          <a:bodyPr/>
          <a:lstStyle/>
          <a:p>
            <a:pPr algn="l"/>
            <a:r>
              <a:rPr lang="en-IN" b="1" i="0" dirty="0">
                <a:solidFill>
                  <a:schemeClr val="tx1"/>
                </a:solidFill>
                <a:effectLst/>
                <a:latin typeface="Segoe UI" panose="020B0502040204020203" pitchFamily="34" charset="0"/>
              </a:rPr>
              <a:t>How to use comments?</a:t>
            </a:r>
          </a:p>
        </p:txBody>
      </p:sp>
      <p:pic>
        <p:nvPicPr>
          <p:cNvPr id="4" name="Picture 3" descr="Graphical user interface, text, application&#10;&#10;Description automatically generated">
            <a:extLst>
              <a:ext uri="{FF2B5EF4-FFF2-40B4-BE49-F238E27FC236}">
                <a16:creationId xmlns:a16="http://schemas.microsoft.com/office/drawing/2014/main" id="{834448D4-75A1-4F3A-873A-39EA9EC459FA}"/>
              </a:ext>
            </a:extLst>
          </p:cNvPr>
          <p:cNvPicPr>
            <a:picLocks noChangeAspect="1"/>
          </p:cNvPicPr>
          <p:nvPr/>
        </p:nvPicPr>
        <p:blipFill>
          <a:blip r:embed="rId2"/>
          <a:stretch>
            <a:fillRect/>
          </a:stretch>
        </p:blipFill>
        <p:spPr>
          <a:xfrm>
            <a:off x="1012031" y="1327803"/>
            <a:ext cx="10167938" cy="4484045"/>
          </a:xfrm>
          <a:prstGeom prst="rect">
            <a:avLst/>
          </a:prstGeom>
        </p:spPr>
      </p:pic>
    </p:spTree>
    <p:extLst>
      <p:ext uri="{BB962C8B-B14F-4D97-AF65-F5344CB8AC3E}">
        <p14:creationId xmlns:p14="http://schemas.microsoft.com/office/powerpoint/2010/main" val="36506118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59E2-6567-4A91-B5CA-CAABBD7F6C88}"/>
              </a:ext>
            </a:extLst>
          </p:cNvPr>
          <p:cNvSpPr>
            <a:spLocks noGrp="1"/>
          </p:cNvSpPr>
          <p:nvPr>
            <p:ph type="title"/>
          </p:nvPr>
        </p:nvSpPr>
        <p:spPr>
          <a:xfrm>
            <a:off x="586740" y="514350"/>
            <a:ext cx="11018520" cy="553998"/>
          </a:xfrm>
        </p:spPr>
        <p:txBody>
          <a:bodyPr/>
          <a:lstStyle/>
          <a:p>
            <a:pPr algn="l"/>
            <a:r>
              <a:rPr lang="en-IN" b="1" i="0" dirty="0">
                <a:solidFill>
                  <a:schemeClr val="tx1"/>
                </a:solidFill>
                <a:effectLst/>
                <a:latin typeface="Segoe UI" panose="020B0502040204020203" pitchFamily="34" charset="0"/>
              </a:rPr>
              <a:t>Block comments</a:t>
            </a:r>
          </a:p>
        </p:txBody>
      </p:sp>
      <p:pic>
        <p:nvPicPr>
          <p:cNvPr id="4" name="Picture 3" descr="Text&#10;&#10;Description automatically generated">
            <a:extLst>
              <a:ext uri="{FF2B5EF4-FFF2-40B4-BE49-F238E27FC236}">
                <a16:creationId xmlns:a16="http://schemas.microsoft.com/office/drawing/2014/main" id="{37D94C37-E519-402D-B095-01FC6D1C8626}"/>
              </a:ext>
            </a:extLst>
          </p:cNvPr>
          <p:cNvPicPr>
            <a:picLocks noChangeAspect="1"/>
          </p:cNvPicPr>
          <p:nvPr/>
        </p:nvPicPr>
        <p:blipFill>
          <a:blip r:embed="rId2"/>
          <a:stretch>
            <a:fillRect/>
          </a:stretch>
        </p:blipFill>
        <p:spPr>
          <a:xfrm>
            <a:off x="586740" y="1514474"/>
            <a:ext cx="10887790" cy="3419511"/>
          </a:xfrm>
          <a:prstGeom prst="rect">
            <a:avLst/>
          </a:prstGeom>
        </p:spPr>
      </p:pic>
    </p:spTree>
    <p:extLst>
      <p:ext uri="{BB962C8B-B14F-4D97-AF65-F5344CB8AC3E}">
        <p14:creationId xmlns:p14="http://schemas.microsoft.com/office/powerpoint/2010/main" val="2112327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59E2-6567-4A91-B5CA-CAABBD7F6C88}"/>
              </a:ext>
            </a:extLst>
          </p:cNvPr>
          <p:cNvSpPr>
            <a:spLocks noGrp="1"/>
          </p:cNvSpPr>
          <p:nvPr>
            <p:ph type="title"/>
          </p:nvPr>
        </p:nvSpPr>
        <p:spPr>
          <a:xfrm>
            <a:off x="586740" y="762000"/>
            <a:ext cx="11018520" cy="553998"/>
          </a:xfrm>
        </p:spPr>
        <p:txBody>
          <a:bodyPr/>
          <a:lstStyle/>
          <a:p>
            <a:pPr algn="l"/>
            <a:r>
              <a:rPr lang="en-IN" b="1" i="0" dirty="0">
                <a:solidFill>
                  <a:schemeClr val="tx1"/>
                </a:solidFill>
                <a:effectLst/>
                <a:latin typeface="Segoe UI" panose="020B0502040204020203" pitchFamily="34" charset="0"/>
              </a:rPr>
              <a:t>Inline comments</a:t>
            </a:r>
          </a:p>
        </p:txBody>
      </p:sp>
      <p:pic>
        <p:nvPicPr>
          <p:cNvPr id="4" name="Picture 3">
            <a:extLst>
              <a:ext uri="{FF2B5EF4-FFF2-40B4-BE49-F238E27FC236}">
                <a16:creationId xmlns:a16="http://schemas.microsoft.com/office/drawing/2014/main" id="{72F787DB-EA28-468B-ABC2-822C5230153D}"/>
              </a:ext>
            </a:extLst>
          </p:cNvPr>
          <p:cNvPicPr>
            <a:picLocks noChangeAspect="1"/>
          </p:cNvPicPr>
          <p:nvPr/>
        </p:nvPicPr>
        <p:blipFill>
          <a:blip r:embed="rId2"/>
          <a:stretch>
            <a:fillRect/>
          </a:stretch>
        </p:blipFill>
        <p:spPr>
          <a:xfrm>
            <a:off x="586740" y="2410960"/>
            <a:ext cx="11203552" cy="1370465"/>
          </a:xfrm>
          <a:prstGeom prst="rect">
            <a:avLst/>
          </a:prstGeom>
        </p:spPr>
      </p:pic>
    </p:spTree>
    <p:extLst>
      <p:ext uri="{BB962C8B-B14F-4D97-AF65-F5344CB8AC3E}">
        <p14:creationId xmlns:p14="http://schemas.microsoft.com/office/powerpoint/2010/main" val="1726298998"/>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1" ma:contentTypeDescription="Create a new document." ma:contentTypeScope="" ma:versionID="3b2d44ca5048579e68def267eed691f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16f60377df13c2fc7fb6cf239c3a9bc5"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A366B270-4702-4D75-BCA1-56BFAC466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emplate>WHITE TEMPLATE</Template>
  <TotalTime>1382</TotalTime>
  <Words>531</Words>
  <Application>Microsoft Office PowerPoint</Application>
  <PresentationFormat>Widescreen</PresentationFormat>
  <Paragraphs>67</Paragraphs>
  <Slides>38</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Consolas</vt:lpstr>
      <vt:lpstr>Segoe UI</vt:lpstr>
      <vt:lpstr>Segoe UI Light</vt:lpstr>
      <vt:lpstr>Segoe UI Semibold</vt:lpstr>
      <vt:lpstr>Segoe UI Semilight</vt:lpstr>
      <vt:lpstr>Wingdings</vt:lpstr>
      <vt:lpstr>WHITE TEMPLATE</vt:lpstr>
      <vt:lpstr>SOFT BLACK TEMPLATE</vt:lpstr>
      <vt:lpstr>Discover the role of Python in space exploration </vt:lpstr>
      <vt:lpstr>Session 3:   Write basic Python in Notebooks in Visual Studio Code Learn the basics of Python. </vt:lpstr>
      <vt:lpstr>Learning objectives</vt:lpstr>
      <vt:lpstr>PowerPoint Presentation</vt:lpstr>
      <vt:lpstr>Add comments to Python Notebooks to add clarity to your code</vt:lpstr>
      <vt:lpstr>What are comments?</vt:lpstr>
      <vt:lpstr>How to use comments?</vt:lpstr>
      <vt:lpstr>Block comments</vt:lpstr>
      <vt:lpstr>Inline comments</vt:lpstr>
      <vt:lpstr>Code basic arithmetic in Python for future data analysis</vt:lpstr>
      <vt:lpstr>Simple calculations</vt:lpstr>
      <vt:lpstr>More advanced math</vt:lpstr>
      <vt:lpstr>PowerPoint Presentation</vt:lpstr>
      <vt:lpstr>PowerPoint Presentation</vt:lpstr>
      <vt:lpstr>PowerPoint Presentation</vt:lpstr>
      <vt:lpstr>Create variables in Python Notebooks for future data analysis</vt:lpstr>
      <vt:lpstr>PowerPoint Presentation</vt:lpstr>
      <vt:lpstr>PowerPoint Presentation</vt:lpstr>
      <vt:lpstr>PowerPoint Presentation</vt:lpstr>
      <vt:lpstr>PowerPoint Presentation</vt:lpstr>
      <vt:lpstr>Create and manipulate text in Python code</vt:lpstr>
      <vt:lpstr>PowerPoint Presentation</vt:lpstr>
      <vt:lpstr>PowerPoint Presentation</vt:lpstr>
      <vt:lpstr>PowerPoint Presentation</vt:lpstr>
      <vt:lpstr>Create lists of data in Python code</vt:lpstr>
      <vt:lpstr>How to make a list</vt:lpstr>
      <vt:lpstr>PowerPoint Presentation</vt:lpstr>
      <vt:lpstr>List Functions</vt:lpstr>
      <vt:lpstr>PowerPoint Presentation</vt:lpstr>
      <vt:lpstr>PowerPoint Presentation</vt:lpstr>
      <vt:lpstr>PowerPoint Presentation</vt:lpstr>
      <vt:lpstr>View results of variables and expressions in Python Notebooks</vt:lpstr>
      <vt:lpstr>PowerPoint Presentation</vt:lpstr>
      <vt:lpstr>PowerPoint Presentation</vt:lpstr>
      <vt:lpstr>PowerPoint Presentation</vt:lpstr>
      <vt:lpstr>PowerPoint Presentation</vt:lpstr>
      <vt:lpstr>Quiz Time</vt:lpstr>
      <vt:lpstr>THANK YOU SO MUCH!!!</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Abhigya Verma</cp:lastModifiedBy>
  <cp:revision>86</cp:revision>
  <dcterms:created xsi:type="dcterms:W3CDTF">2019-03-28T18:40:02Z</dcterms:created>
  <dcterms:modified xsi:type="dcterms:W3CDTF">2021-04-25T17:56:53Z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