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1"/>
  </p:notesMasterIdLst>
  <p:handoutMasterIdLst>
    <p:handoutMasterId r:id="rId22"/>
  </p:handoutMasterIdLst>
  <p:sldIdLst>
    <p:sldId id="1860" r:id="rId6"/>
    <p:sldId id="1876" r:id="rId7"/>
    <p:sldId id="1880" r:id="rId8"/>
    <p:sldId id="1825" r:id="rId9"/>
    <p:sldId id="1826" r:id="rId10"/>
    <p:sldId id="1895" r:id="rId11"/>
    <p:sldId id="1899" r:id="rId12"/>
    <p:sldId id="1900" r:id="rId13"/>
    <p:sldId id="1905" r:id="rId14"/>
    <p:sldId id="1926" r:id="rId15"/>
    <p:sldId id="1911" r:id="rId16"/>
    <p:sldId id="1927" r:id="rId17"/>
    <p:sldId id="1928" r:id="rId18"/>
    <p:sldId id="1854" r:id="rId19"/>
    <p:sldId id="1875"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2133" autoAdjust="0"/>
  </p:normalViewPr>
  <p:slideViewPr>
    <p:cSldViewPr snapToGrid="0">
      <p:cViewPr varScale="1">
        <p:scale>
          <a:sx n="61" d="100"/>
          <a:sy n="61" d="100"/>
        </p:scale>
        <p:origin x="824" y="60"/>
      </p:cViewPr>
      <p:guideLst/>
    </p:cSldViewPr>
  </p:slideViewPr>
  <p:outlineViewPr>
    <p:cViewPr>
      <p:scale>
        <a:sx n="33" d="100"/>
        <a:sy n="33" d="100"/>
      </p:scale>
      <p:origin x="0" y="-6516"/>
    </p:cViewPr>
  </p:outlineViewPr>
  <p:notesTextViewPr>
    <p:cViewPr>
      <p:scale>
        <a:sx n="3" d="2"/>
        <a:sy n="3" d="2"/>
      </p:scale>
      <p:origin x="0" y="-444"/>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5/23/2021 5:53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5/23/2021 5:52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500"/>
              </a:lnSpc>
            </a:pPr>
            <a:r>
              <a:rPr lang="en-IN" sz="1800" dirty="0">
                <a:solidFill>
                  <a:srgbClr val="000000"/>
                </a:solidFill>
                <a:effectLst/>
                <a:latin typeface="Segoe UI" panose="020B0502040204020203" pitchFamily="34" charset="0"/>
                <a:ea typeface="Times New Roman" panose="02020603050405020304" pitchFamily="18" charset="0"/>
              </a:rPr>
              <a:t>Iterations, in programming, allow coders to repeat a set of instructions until a condition is met. Think about this as being stuck in a loop that will continue until something tells you to break out.</a:t>
            </a:r>
            <a:endParaRPr lang="en-IN" sz="1800" dirty="0">
              <a:effectLst/>
              <a:latin typeface="Times New Roman" panose="02020603050405020304" pitchFamily="18" charset="0"/>
              <a:ea typeface="Times New Roman" panose="02020603050405020304" pitchFamily="18" charset="0"/>
            </a:endParaRPr>
          </a:p>
          <a:p>
            <a:pPr>
              <a:lnSpc>
                <a:spcPts val="2100"/>
              </a:lnSpc>
              <a:spcBef>
                <a:spcPts val="1200"/>
              </a:spcBef>
            </a:pPr>
            <a:r>
              <a:rPr lang="en-IN" sz="1800" b="1" dirty="0">
                <a:solidFill>
                  <a:srgbClr val="000000"/>
                </a:solidFill>
                <a:effectLst/>
                <a:latin typeface="Segoe UI" panose="020B0502040204020203" pitchFamily="34" charset="0"/>
                <a:ea typeface="Times New Roman" panose="02020603050405020304" pitchFamily="18" charset="0"/>
              </a:rPr>
              <a:t>While loop</a:t>
            </a:r>
            <a:endParaRPr lang="en-IN" sz="1800" b="1"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000000"/>
                </a:solidFill>
                <a:effectLst/>
                <a:latin typeface="Segoe UI" panose="020B0502040204020203" pitchFamily="34" charset="0"/>
                <a:ea typeface="Times New Roman" panose="02020603050405020304" pitchFamily="18" charset="0"/>
              </a:rPr>
              <a:t>The while loop is one of two iteration types you'll learn about. In this loop you must specify a condition first and then include the code that you want the loop to iterate over. The loop will first check if the condition is True and if it is then it will look at the code inside the loop. When the condition becomes False, the code in the loop will be skipped over and the program will continue executing the rest of your code. If the condition in the loop is False to begin with, the code within the loop will never execute. During a single loop, the program will then go through the loop and run the code. Once the code is finished, it will look back at the condition and see if it is still True. It's essential to change the variables in your loop to eventually have a condition say that it is False, or else an infinite loop will occur.</a:t>
            </a:r>
            <a:endParaRPr lang="en-IN" sz="1800"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000000"/>
                </a:solidFill>
                <a:effectLst/>
                <a:latin typeface="Segoe UI" panose="020B0502040204020203" pitchFamily="34" charset="0"/>
                <a:ea typeface="Times New Roman" panose="02020603050405020304" pitchFamily="18" charset="0"/>
              </a:rPr>
              <a:t>As shown in the code below, to write a while loop you first must type "while" and then the condition you'll check before every loop. End the line with a colon and be sure to indent the next line, which will be the actual loop. The code below will print out a countdown for a rocket. As you can see, the countdown variable in the condition section decreases in every loop until it reaches -1, in which case the condition is False and the loop ends.</a:t>
            </a:r>
            <a:endParaRPr lang="en-IN" sz="1800"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000000"/>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000000"/>
                </a:solidFill>
                <a:effectLst/>
                <a:latin typeface="Segoe UI" panose="020B0502040204020203" pitchFamily="34" charset="0"/>
                <a:ea typeface="Times New Roman" panose="02020603050405020304" pitchFamily="18" charset="0"/>
              </a:rPr>
              <a:t>Predict what will happen when you run this code, then click the run button to verify you've understood.</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ts val="1500"/>
              </a:lnSpc>
              <a:spcAft>
                <a:spcPts val="800"/>
              </a:spcAft>
            </a:pP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In the example below, the condition is never met and the loop will continue forever (if we don't stop it). In this code, the developer forgot to decrease the timer variable, so the condition is always true.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0078D4"/>
                </a:solidFill>
                <a:effectLst/>
                <a:latin typeface="FabricMDL2Icons"/>
                <a:ea typeface="Times New Roman" panose="02020603050405020304" pitchFamily="18" charset="0"/>
                <a:cs typeface="Segoe UI" panose="020B0502040204020203"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This is an infinite loop and you must either wait for Python to terminate it or click the stop button at the top of the window. It's best to avoid infinite loops - if that wasn't already apparent.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100"/>
              </a:lnSpc>
              <a:spcBef>
                <a:spcPts val="1200"/>
              </a:spcBef>
            </a:pPr>
            <a:r>
              <a:rPr lang="en-IN" sz="1800" b="1" dirty="0">
                <a:solidFill>
                  <a:srgbClr val="000000"/>
                </a:solidFill>
                <a:effectLst/>
                <a:latin typeface="Segoe UI" panose="020B0502040204020203" pitchFamily="34" charset="0"/>
                <a:ea typeface="Times New Roman" panose="02020603050405020304" pitchFamily="18" charset="0"/>
              </a:rPr>
              <a:t>For loop</a:t>
            </a:r>
            <a:endParaRPr lang="en-IN" sz="1800" b="1"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000000"/>
                </a:solidFill>
                <a:effectLst/>
                <a:latin typeface="Segoe UI" panose="020B0502040204020203" pitchFamily="34" charset="0"/>
                <a:ea typeface="Times New Roman" panose="02020603050405020304" pitchFamily="18" charset="0"/>
              </a:rPr>
              <a:t>For loops essentially perform the same task as while loops, they tend to focus on iterating a set number of times. For loops are great when you want to go through a list and look at every single element. In the code below, we make a list and then go through all the elements and print them out.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5/23/2021 5:54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75768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500"/>
              </a:lnSpc>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We can use functions to make our code easier to read and easier to reuse. For example, if you wrote code to count the number of basalt rocks, it would probably be almost identical to the code needed to count highland rocks. Instead of making an if statement to check the type of every single space rock, we can give a function the space rocks and it can run the same code to check which type of rock it is each time. </a:t>
            </a:r>
            <a:r>
              <a:rPr lang="en-IN" sz="1800" dirty="0">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Print()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is an example of a function where the code to display output to the screen is the same, and the only difference is what you want to display. In this unit, you'll learn how to write your own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To make a function in Python, we must first tell Python that it is a function. We use the word "def" to define a function (tell Python that the following code is a function). You must then include a name for your function, parenthesis, and a colon. Finally, at the end of your function you must include the "return" key word. This tells Python the function is done and to return to the point where you called the function. Notice that all code within the function, including the </a:t>
            </a:r>
            <a:r>
              <a:rPr lang="en-IN" sz="1800" dirty="0">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return</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statement, should be indented.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ts val="1500"/>
              </a:lnSpc>
              <a:spcBef>
                <a:spcPts val="1200"/>
              </a:spcBef>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Now let's play around with an example of making our own functions.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Run this code cell to see how functions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As you can see in the code, we start by defining a function that prints the countdown and rocket launch announcement. Then we add code that will call the function. If we had multiple rocket launches, we could just call the </a:t>
            </a:r>
            <a:r>
              <a:rPr lang="en-IN" sz="18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OutputRocketText</a:t>
            </a: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function instead of typing out the whole print line. This would make our code much cleaner and less redundant.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22342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500"/>
              </a:lnSpc>
            </a:pPr>
            <a:r>
              <a:rPr lang="en-IN" sz="1800" dirty="0">
                <a:solidFill>
                  <a:srgbClr val="000000"/>
                </a:solidFill>
                <a:effectLst/>
                <a:latin typeface="Segoe UI" panose="020B0502040204020203" pitchFamily="34" charset="0"/>
                <a:ea typeface="Times New Roman" panose="02020603050405020304" pitchFamily="18" charset="0"/>
              </a:rPr>
              <a:t>In many applications of Python, you'll need to use data from an external source. For example, an Excel file with data tracking the various parts of a rocket or a text file to read the rocks that a moon rover sees. In this unit, we'll learn how to read and write data from a text file using built-in Python functions.</a:t>
            </a:r>
            <a:endParaRPr lang="en-IN" sz="1800" dirty="0">
              <a:effectLst/>
              <a:latin typeface="Times New Roman" panose="02020603050405020304" pitchFamily="18" charset="0"/>
              <a:ea typeface="Times New Roman" panose="02020603050405020304" pitchFamily="18" charset="0"/>
            </a:endParaRPr>
          </a:p>
          <a:p>
            <a:pPr>
              <a:lnSpc>
                <a:spcPts val="2100"/>
              </a:lnSpc>
              <a:spcBef>
                <a:spcPts val="1200"/>
              </a:spcBef>
            </a:pPr>
            <a:r>
              <a:rPr lang="en-IN" sz="1800" b="1" dirty="0">
                <a:solidFill>
                  <a:srgbClr val="000000"/>
                </a:solidFill>
                <a:effectLst/>
                <a:latin typeface="Segoe UI" panose="020B0502040204020203" pitchFamily="34" charset="0"/>
                <a:ea typeface="Times New Roman" panose="02020603050405020304" pitchFamily="18" charset="0"/>
              </a:rPr>
              <a:t>Setting up data</a:t>
            </a:r>
            <a:endParaRPr lang="en-IN" sz="1800" b="1"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000000"/>
                </a:solidFill>
                <a:effectLst/>
                <a:latin typeface="Segoe UI" panose="020B0502040204020203" pitchFamily="34" charset="0"/>
                <a:ea typeface="Times New Roman" panose="02020603050405020304" pitchFamily="18" charset="0"/>
              </a:rPr>
              <a:t>The first step is to create the file we want to read. You could also use an existing file that is already present - just place it in the same folder as the notebook you are running.</a:t>
            </a:r>
            <a:endParaRPr lang="en-IN" sz="1800"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000000"/>
                </a:solidFill>
                <a:effectLst/>
                <a:latin typeface="Segoe UI" panose="020B0502040204020203" pitchFamily="34" charset="0"/>
                <a:ea typeface="Times New Roman" panose="02020603050405020304" pitchFamily="18" charset="0"/>
              </a:rPr>
              <a:t>We'll first create a variable to hold the filename "text.txt".</a:t>
            </a:r>
            <a:endParaRPr lang="en-IN" sz="1800"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000000"/>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500"/>
              </a:lnSpc>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Next, we'll use the </a:t>
            </a:r>
            <a:r>
              <a:rPr lang="en-IN" sz="1800" dirty="0">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open()</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function to create the file in Python. We'll make a new variable named </a:t>
            </a:r>
            <a:r>
              <a:rPr lang="en-IN" sz="1800" dirty="0" err="1">
                <a:solidFill>
                  <a:srgbClr val="000000"/>
                </a:solidFill>
                <a:effectLst/>
                <a:latin typeface="Source Code Pro" panose="020B0509030403020204" pitchFamily="49" charset="0"/>
                <a:ea typeface="Times New Roman" panose="02020603050405020304" pitchFamily="18" charset="0"/>
                <a:cs typeface="Courier New" panose="02070309020205020404" pitchFamily="49" charset="0"/>
              </a:rPr>
              <a:t>fileObject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to hold the data. The file will be created in the local folder - most often the same folder as the notebook.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Notice the second parameter is a string with the value "w". This indicates to </a:t>
            </a:r>
            <a:r>
              <a:rPr lang="en-IN" sz="1800" i="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create</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or </a:t>
            </a:r>
            <a:r>
              <a:rPr lang="en-IN" sz="1800" i="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overwrite</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any existing file. You can also pass "a" to append to a file, or omit the parameter to only allow read operations.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pPr>
            <a:r>
              <a:rPr lang="en-IN" sz="1800" dirty="0">
                <a:solidFill>
                  <a:srgbClr val="000000"/>
                </a:solidFill>
                <a:effectLst/>
                <a:latin typeface="Segoe UI" panose="020B0502040204020203" pitchFamily="34" charset="0"/>
                <a:ea typeface="Times New Roman" panose="02020603050405020304" pitchFamily="18" charset="0"/>
              </a:rPr>
              <a:t>Next, let's use the </a:t>
            </a:r>
            <a:r>
              <a:rPr lang="en-IN" sz="1800" dirty="0">
                <a:solidFill>
                  <a:srgbClr val="000000"/>
                </a:solidFill>
                <a:effectLst/>
                <a:latin typeface="Source Code Pro" panose="020B0509030403020204" pitchFamily="49" charset="0"/>
                <a:ea typeface="Times New Roman" panose="02020603050405020304" pitchFamily="18" charset="0"/>
              </a:rPr>
              <a:t>write()</a:t>
            </a:r>
            <a:r>
              <a:rPr lang="en-IN" sz="1800" dirty="0">
                <a:solidFill>
                  <a:srgbClr val="000000"/>
                </a:solidFill>
                <a:effectLst/>
                <a:latin typeface="Segoe UI" panose="020B0502040204020203" pitchFamily="34" charset="0"/>
                <a:ea typeface="Times New Roman" panose="02020603050405020304" pitchFamily="18" charset="0"/>
              </a:rPr>
              <a:t> function to write some text to the file. We want multiple lines, so we'll add a "\n" character to the end of the string.</a:t>
            </a:r>
            <a:endParaRPr lang="en-IN" sz="1800"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000000"/>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500"/>
              </a:lnSpc>
              <a:spcAft>
                <a:spcPts val="800"/>
              </a:spcAft>
            </a:pP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Lastly, we need to </a:t>
            </a:r>
            <a:r>
              <a:rPr lang="en-IN" sz="1800" i="1"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close</a:t>
            </a: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the file - this will flush any data that hasn't been written to the file on disk yet.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Now, let's do the same basic operations, but </a:t>
            </a:r>
            <a:r>
              <a:rPr lang="en-IN" sz="1800" i="1"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read</a:t>
            </a: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back the contents of the file. We will use the same filename, but open the file for reading this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Finally, we'll have Python read this </a:t>
            </a:r>
            <a:r>
              <a:rPr lang="en-IN" sz="1800" dirty="0" err="1">
                <a:solidFill>
                  <a:srgbClr val="323130"/>
                </a:solidFill>
                <a:effectLst/>
                <a:latin typeface="Source Code Pro" panose="020B0509030403020204" pitchFamily="49" charset="0"/>
                <a:ea typeface="Times New Roman" panose="02020603050405020304" pitchFamily="18" charset="0"/>
                <a:cs typeface="Courier New" panose="02070309020205020404" pitchFamily="49" charset="0"/>
              </a:rPr>
              <a:t>fileObject</a:t>
            </a: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variable to give us a list of strings that we can explore with Python functions by using the </a:t>
            </a:r>
            <a:r>
              <a:rPr lang="en-IN" sz="1800" dirty="0" err="1">
                <a:solidFill>
                  <a:srgbClr val="323130"/>
                </a:solidFill>
                <a:effectLst/>
                <a:latin typeface="Source Code Pro" panose="020B0509030403020204" pitchFamily="49" charset="0"/>
                <a:ea typeface="Times New Roman" panose="02020603050405020304" pitchFamily="18" charset="0"/>
                <a:cs typeface="Courier New" panose="02070309020205020404" pitchFamily="49" charset="0"/>
              </a:rPr>
              <a:t>readlines</a:t>
            </a:r>
            <a:r>
              <a:rPr lang="en-IN" sz="1800" dirty="0">
                <a:solidFill>
                  <a:srgbClr val="323130"/>
                </a:solidFill>
                <a:effectLst/>
                <a:latin typeface="Source Code Pro" panose="020B0509030403020204" pitchFamily="49" charset="0"/>
                <a:ea typeface="Times New Roman" panose="02020603050405020304" pitchFamily="18" charset="0"/>
                <a:cs typeface="Courier New" panose="02070309020205020404" pitchFamily="49" charset="0"/>
              </a:rPr>
              <a:t>()</a:t>
            </a: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The </a:t>
            </a:r>
            <a:r>
              <a:rPr lang="en-IN" sz="1800" dirty="0" err="1">
                <a:solidFill>
                  <a:srgbClr val="323130"/>
                </a:solidFill>
                <a:effectLst/>
                <a:latin typeface="Source Code Pro" panose="020B0509030403020204" pitchFamily="49" charset="0"/>
                <a:ea typeface="Times New Roman" panose="02020603050405020304" pitchFamily="18" charset="0"/>
                <a:cs typeface="Courier New" panose="02070309020205020404" pitchFamily="49" charset="0"/>
              </a:rPr>
              <a:t>readlines</a:t>
            </a:r>
            <a:r>
              <a:rPr lang="en-IN" sz="1800" dirty="0">
                <a:solidFill>
                  <a:srgbClr val="323130"/>
                </a:solidFill>
                <a:effectLst/>
                <a:latin typeface="Source Code Pro" panose="020B0509030403020204" pitchFamily="49" charset="0"/>
                <a:ea typeface="Times New Roman" panose="02020603050405020304" pitchFamily="18" charset="0"/>
                <a:cs typeface="Courier New" panose="02070309020205020404" pitchFamily="49" charset="0"/>
              </a:rPr>
              <a:t>()</a:t>
            </a: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function will take each line of the text file and make it an entry in a list. We'll store this list in another variable so we can print it out later. It's also good practice to close the </a:t>
            </a:r>
            <a:r>
              <a:rPr lang="en-IN" sz="1800" dirty="0" err="1">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fileObject</a:t>
            </a: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when you're done with it. Remember we do this by calling </a:t>
            </a:r>
            <a:r>
              <a:rPr lang="en-IN" sz="1800" dirty="0">
                <a:solidFill>
                  <a:srgbClr val="323130"/>
                </a:solidFill>
                <a:effectLst/>
                <a:latin typeface="Source Code Pro" panose="020B0509030403020204" pitchFamily="49" charset="0"/>
                <a:ea typeface="Times New Roman" panose="02020603050405020304" pitchFamily="18" charset="0"/>
                <a:cs typeface="Courier New" panose="02070309020205020404" pitchFamily="49" charset="0"/>
              </a:rPr>
              <a:t>close()</a:t>
            </a: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0078D4"/>
                </a:solidFill>
                <a:effectLst/>
                <a:latin typeface="FabricMDL2Icons"/>
                <a:ea typeface="Times New Roman" panose="02020603050405020304" pitchFamily="18" charset="0"/>
                <a:cs typeface="Segoe UI" panose="020B0502040204020203"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Now that we've read the file, we can print the contents of the file by iterating over the list: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The example above teaches us how to read the full data into Python. We can also read a text file and only go through certain parts of. This is called parsing in programming. To parse through the text we just imported, let's go line by line and print every line out. Since every line is an element in our list we can get the first line by looking at the first element in the list.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To read the second line from the text file, just get the second item in the list.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20849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500"/>
              </a:lnSpc>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Another interesting aspect of functions is that variables created inside them exist only inside the function. For example, this code would fail because we create the </a:t>
            </a:r>
            <a:r>
              <a:rPr lang="en-IN"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rocketNumber</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variable inside the function and then try to use it outside the function. Python doesn't know about that variable outside the function so it will produce an error.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Run this code cell to see the error produced by attempting to use a variable that only exists within the scope of the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Along side this, if you have variables created outside a function you can access them inside a function but you can't change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Run this code cell to see the error produced when you attempt to do this: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As you can see, this code produces an error as well, because we are trying to modify a variable that was created outside a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To combat this, we can do one of two things: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Make a variable a global variable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Give a variable to the function, so it knows what the variable is and then return it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spcAft>
                <a:spcPts val="800"/>
              </a:spcAf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easiest way to change the value of a variable inside a function is to make it a global variable. Everything in the program can modify a global variable, even if it is modified inside a function. To make something a global variable, you must make a variable before you call the function and then include a line in your function that gives the global variable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Another way to modify variables inside a function is to use parameters. Parameters are when you give a function knowledge of a variable when you call it. To tell Python you want your functions to have parameters, use the following code. Try running this code cell to see that this works.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spcAft>
                <a:spcPts val="800"/>
              </a:spcAft>
            </a:pPr>
            <a:r>
              <a:rPr lang="en-IN"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You can then use that variable inside the function, but it will have a new name, which is the name inside the parentheses. Also, the function will only change this new variable inside the function. To get the value from the function variable back into the code outside the function, you must return it. Do this by adding the variable name after the return keyword.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87944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N" sz="1800" dirty="0">
                <a:solidFill>
                  <a:srgbClr val="171717"/>
                </a:solidFill>
                <a:effectLst/>
                <a:latin typeface="Segoe UI" panose="020B0502040204020203" pitchFamily="34" charset="0"/>
                <a:ea typeface="Times New Roman" panose="02020603050405020304" pitchFamily="18" charset="0"/>
              </a:rPr>
              <a:t>In this module, you learned more advanced computer science topics such as conditions/conditionals, iterations, and common functions. </a:t>
            </a:r>
            <a:r>
              <a:rPr lang="en-IN" sz="1800">
                <a:solidFill>
                  <a:srgbClr val="171717"/>
                </a:solidFill>
                <a:effectLst/>
                <a:latin typeface="Segoe UI" panose="020B0502040204020203" pitchFamily="34" charset="0"/>
                <a:ea typeface="Times New Roman" panose="02020603050405020304" pitchFamily="18" charset="0"/>
              </a:rPr>
              <a:t>You applied these topics to NASA-themed examples in the Python programming language.</a:t>
            </a:r>
            <a:endParaRPr lang="en-IN" sz="1800">
              <a:effectLst/>
              <a:latin typeface="Times New Roman" panose="02020603050405020304" pitchFamily="18" charset="0"/>
              <a:ea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1520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2057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8209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In the real world, we'll sometimes only perform an action if a certain condition is met. This is the gist of conditionals in coding. For example, we may want to launch a rocket only if the temperature is above 32 degrees. Let's start by learning about the different conditions we can check to help us decide whether to perform an action or not.</a:t>
            </a:r>
            <a:endParaRPr lang="en-IN" sz="1800" dirty="0">
              <a:effectLst/>
              <a:latin typeface="Times New Roman" panose="02020603050405020304" pitchFamily="18" charset="0"/>
              <a:ea typeface="Times New Roman" panose="02020603050405020304" pitchFamily="18" charset="0"/>
            </a:endParaRPr>
          </a:p>
          <a:p>
            <a:pPr>
              <a:lnSpc>
                <a:spcPts val="2100"/>
              </a:lnSpc>
              <a:spcBef>
                <a:spcPts val="1200"/>
              </a:spcBef>
            </a:pPr>
            <a:r>
              <a:rPr lang="en-IN" sz="1800" b="1" dirty="0">
                <a:solidFill>
                  <a:srgbClr val="171717"/>
                </a:solidFill>
                <a:effectLst/>
                <a:latin typeface="Segoe UI" panose="020B0502040204020203" pitchFamily="34" charset="0"/>
                <a:ea typeface="Times New Roman" panose="02020603050405020304" pitchFamily="18" charset="0"/>
              </a:rPr>
              <a:t>Conditions</a:t>
            </a:r>
            <a:endParaRPr lang="en-IN" sz="1800" b="1"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171717"/>
                </a:solidFill>
                <a:effectLst/>
                <a:latin typeface="Segoe UI" panose="020B0502040204020203" pitchFamily="34" charset="0"/>
                <a:ea typeface="Times New Roman" panose="02020603050405020304" pitchFamily="18" charset="0"/>
              </a:rPr>
              <a:t>Conditions are what need to be met before we change tasks. We can find out if a condition is met by comparing two values. To do this we use something called logical operators. Logical operators will return either True, if the statement is true, or False, if the statement is false. Remember: True and False values are called </a:t>
            </a:r>
            <a:r>
              <a:rPr lang="en-IN" sz="1800" dirty="0" err="1">
                <a:solidFill>
                  <a:srgbClr val="171717"/>
                </a:solidFill>
                <a:effectLst/>
                <a:latin typeface="Segoe UI" panose="020B0502040204020203" pitchFamily="34" charset="0"/>
                <a:ea typeface="Times New Roman" panose="02020603050405020304" pitchFamily="18" charset="0"/>
              </a:rPr>
              <a:t>booleans</a:t>
            </a:r>
            <a:r>
              <a:rPr lang="en-IN" sz="1800" dirty="0">
                <a:solidFill>
                  <a:srgbClr val="171717"/>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For example, if our condition is to check whether the temperature is above freezing (to see if a rocket launch would be delayed) our condition would be </a:t>
            </a:r>
            <a:r>
              <a:rPr lang="en-IN" sz="1800" dirty="0">
                <a:solidFill>
                  <a:srgbClr val="171717"/>
                </a:solidFill>
                <a:effectLst/>
                <a:latin typeface="Source Code Pro" panose="020B0509030403020204" pitchFamily="49" charset="0"/>
                <a:ea typeface="Times New Roman" panose="02020603050405020304" pitchFamily="18" charset="0"/>
              </a:rPr>
              <a:t>temperature &gt; 32</a:t>
            </a:r>
            <a:r>
              <a:rPr lang="en-IN" sz="1800" dirty="0">
                <a:solidFill>
                  <a:srgbClr val="171717"/>
                </a:solidFill>
                <a:effectLst/>
                <a:latin typeface="Segoe UI" panose="020B0502040204020203" pitchFamily="34" charset="0"/>
                <a:ea typeface="Times New Roman" panose="02020603050405020304" pitchFamily="18" charset="0"/>
              </a:rPr>
              <a:t>. This would give us True if the temperature is above freezing and False if the temperature is at or below freezing.</a:t>
            </a:r>
            <a:endParaRPr lang="en-IN" sz="1800"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171717"/>
                </a:solidFill>
                <a:effectLst/>
                <a:latin typeface="Segoe UI" panose="020B0502040204020203" pitchFamily="34" charset="0"/>
                <a:ea typeface="Times New Roman" panose="02020603050405020304" pitchFamily="18" charset="0"/>
              </a:rPr>
              <a:t>Here are some common logical operators: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Equals: </a:t>
            </a:r>
            <a:r>
              <a:rPr lang="en-IN" sz="1800" dirty="0">
                <a:solidFill>
                  <a:srgbClr val="171717"/>
                </a:solidFill>
                <a:effectLst/>
                <a:latin typeface="Source Code Pro" panose="020B0509030403020204" pitchFamily="49" charset="0"/>
                <a:ea typeface="Calibri" panose="020F0502020204030204" pitchFamily="34" charset="0"/>
                <a:cs typeface="Times New Roman" panose="02020603050405020304" pitchFamily="18" charset="0"/>
              </a:rPr>
              <a:t>x == y</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Not Equals: </a:t>
            </a:r>
            <a:r>
              <a:rPr lang="en-IN" sz="1800" dirty="0">
                <a:solidFill>
                  <a:srgbClr val="171717"/>
                </a:solidFill>
                <a:effectLst/>
                <a:latin typeface="Source Code Pro" panose="020B0509030403020204" pitchFamily="49" charset="0"/>
                <a:ea typeface="Calibri" panose="020F0502020204030204" pitchFamily="34" charset="0"/>
                <a:cs typeface="Times New Roman" panose="02020603050405020304" pitchFamily="18" charset="0"/>
              </a:rPr>
              <a:t>x != y</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Less than: </a:t>
            </a:r>
            <a:r>
              <a:rPr lang="en-IN" sz="1800" dirty="0">
                <a:solidFill>
                  <a:srgbClr val="171717"/>
                </a:solidFill>
                <a:effectLst/>
                <a:latin typeface="Source Code Pro" panose="020B0509030403020204" pitchFamily="49" charset="0"/>
                <a:ea typeface="Calibri" panose="020F0502020204030204" pitchFamily="34" charset="0"/>
                <a:cs typeface="Times New Roman" panose="02020603050405020304" pitchFamily="18" charset="0"/>
              </a:rPr>
              <a:t>x &lt; y</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Less than or equal to: </a:t>
            </a:r>
            <a:r>
              <a:rPr lang="en-IN" sz="1800" dirty="0">
                <a:solidFill>
                  <a:srgbClr val="171717"/>
                </a:solidFill>
                <a:effectLst/>
                <a:latin typeface="Source Code Pro" panose="020B0509030403020204" pitchFamily="49" charset="0"/>
                <a:ea typeface="Calibri" panose="020F0502020204030204" pitchFamily="34" charset="0"/>
                <a:cs typeface="Times New Roman" panose="02020603050405020304" pitchFamily="18" charset="0"/>
              </a:rPr>
              <a:t>x &lt;= y</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Greater than: </a:t>
            </a:r>
            <a:r>
              <a:rPr lang="en-IN" sz="1800" dirty="0">
                <a:solidFill>
                  <a:srgbClr val="171717"/>
                </a:solidFill>
                <a:effectLst/>
                <a:latin typeface="Source Code Pro" panose="020B0509030403020204" pitchFamily="49" charset="0"/>
                <a:ea typeface="Calibri" panose="020F0502020204030204" pitchFamily="34" charset="0"/>
                <a:cs typeface="Times New Roman" panose="02020603050405020304" pitchFamily="18" charset="0"/>
              </a:rPr>
              <a:t>x &gt; y</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Greater than or equal: </a:t>
            </a:r>
            <a:r>
              <a:rPr lang="en-IN" sz="1800" dirty="0">
                <a:solidFill>
                  <a:srgbClr val="171717"/>
                </a:solidFill>
                <a:effectLst/>
                <a:latin typeface="Source Code Pro" panose="020B0509030403020204" pitchFamily="49" charset="0"/>
                <a:ea typeface="Calibri" panose="020F0502020204030204" pitchFamily="34" charset="0"/>
                <a:cs typeface="Times New Roman" panose="02020603050405020304" pitchFamily="18" charset="0"/>
              </a:rPr>
              <a:t>x &gt;= y</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pPr>
            <a:r>
              <a:rPr lang="en-IN" sz="1800" dirty="0">
                <a:solidFill>
                  <a:srgbClr val="171717"/>
                </a:solidFill>
                <a:effectLst/>
                <a:latin typeface="Segoe UI" panose="020B0502040204020203" pitchFamily="34" charset="0"/>
                <a:ea typeface="Times New Roman" panose="02020603050405020304" pitchFamily="18" charset="0"/>
              </a:rPr>
              <a:t>Try to play around with some logical operators in </a:t>
            </a:r>
            <a:r>
              <a:rPr lang="en-IN" sz="1800" dirty="0" err="1">
                <a:solidFill>
                  <a:srgbClr val="171717"/>
                </a:solidFill>
                <a:effectLst/>
                <a:latin typeface="Segoe UI" panose="020B0502040204020203" pitchFamily="34" charset="0"/>
                <a:ea typeface="Times New Roman" panose="02020603050405020304" pitchFamily="18" charset="0"/>
              </a:rPr>
              <a:t>Jupyter</a:t>
            </a:r>
            <a:r>
              <a:rPr lang="en-IN" sz="1800" dirty="0">
                <a:solidFill>
                  <a:srgbClr val="171717"/>
                </a:solidFill>
                <a:effectLst/>
                <a:latin typeface="Segoe UI" panose="020B0502040204020203" pitchFamily="34" charset="0"/>
                <a:ea typeface="Times New Roman" panose="02020603050405020304" pitchFamily="18" charset="0"/>
              </a:rPr>
              <a:t> Notebooks. Notice how the single equal sign and double equal signs have different meanings. The single equal assigns a value to a variable, while the double equals compares values. This difference is a common gotcha beginner programmer can face.</a:t>
            </a:r>
            <a:endParaRPr lang="en-IN" sz="1800"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171717"/>
                </a:solidFill>
                <a:effectLst/>
                <a:latin typeface="Segoe UI" panose="020B0502040204020203" pitchFamily="34" charset="0"/>
                <a:ea typeface="Times New Roman" panose="02020603050405020304" pitchFamily="18" charset="0"/>
              </a:rPr>
              <a:t>Predict what will print and then run the following code cell to make sure you've understood this concept.</a:t>
            </a:r>
            <a:endParaRPr lang="en-IN" sz="1800"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171717"/>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You can also use these operators on other variable types. Run this code cell to compare strings.</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For reasons that are beyond the scope of this module, sometimes when comparing variables, you must use commands like "in". This just checks whether a word is inside the variable.</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Now we know how to write the conditions to determine whether we want an action to execute or not, we can begin to specify what action we want to occur.</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5/23/2021 5:53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19398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3064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We use conditional statements to tell the computer what to do if some condition is met, or is not met: do this; if not, do something else.</a:t>
            </a:r>
            <a:endParaRPr lang="en-IN" sz="1800" dirty="0">
              <a:effectLst/>
              <a:latin typeface="Times New Roman" panose="02020603050405020304" pitchFamily="18" charset="0"/>
              <a:ea typeface="Times New Roman" panose="02020603050405020304" pitchFamily="18" charset="0"/>
            </a:endParaRPr>
          </a:p>
          <a:p>
            <a:pPr>
              <a:lnSpc>
                <a:spcPts val="2100"/>
              </a:lnSpc>
              <a:spcBef>
                <a:spcPts val="1200"/>
              </a:spcBef>
            </a:pPr>
            <a:r>
              <a:rPr lang="en-IN" sz="1800" b="1" dirty="0">
                <a:solidFill>
                  <a:srgbClr val="171717"/>
                </a:solidFill>
                <a:effectLst/>
                <a:latin typeface="Segoe UI" panose="020B0502040204020203" pitchFamily="34" charset="0"/>
                <a:ea typeface="Times New Roman" panose="02020603050405020304" pitchFamily="18" charset="0"/>
              </a:rPr>
              <a:t>If statement</a:t>
            </a:r>
            <a:endParaRPr lang="en-IN" sz="1800" b="1"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The most basic conditional statement is the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The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checks whether a condition is true or not true. If the condition is true, the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runs the code that's defined inside the statement. If the condition is not true, any code that's defined inside the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is skipped.</a:t>
            </a:r>
            <a:endParaRPr lang="en-IN" sz="1800"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171717"/>
                </a:solidFill>
                <a:effectLst/>
                <a:latin typeface="Segoe UI" panose="020B0502040204020203" pitchFamily="34" charset="0"/>
                <a:ea typeface="Times New Roman" panose="02020603050405020304" pitchFamily="18" charset="0"/>
              </a:rPr>
              <a:t>Some real world examples are: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If the temperature is above freezing, the rocket will launch.</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If oxygen levels drop, grab a space suit and oxygen tank.</a:t>
            </a:r>
            <a:endParaRPr lang="en-IN" sz="1800" dirty="0">
              <a:solidFill>
                <a:srgbClr val="171717"/>
              </a:solidFill>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In Python, the format for an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is:</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393A34"/>
                </a:solidFill>
                <a:effectLst/>
                <a:latin typeface="Consolas" panose="020B0609020204030204" pitchFamily="49"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It's crucial to include the colon </a:t>
            </a:r>
            <a:r>
              <a:rPr lang="en-IN" sz="1800" dirty="0">
                <a:solidFill>
                  <a:srgbClr val="171717"/>
                </a:solidFill>
                <a:effectLst/>
                <a:latin typeface="Source Code Pro" panose="020B0509030403020204" pitchFamily="49" charset="0"/>
                <a:ea typeface="Times New Roman" panose="02020603050405020304" pitchFamily="18" charset="0"/>
              </a:rPr>
              <a:t>:</a:t>
            </a:r>
            <a:r>
              <a:rPr lang="en-IN" sz="1800" dirty="0">
                <a:solidFill>
                  <a:srgbClr val="171717"/>
                </a:solidFill>
                <a:effectLst/>
                <a:latin typeface="Segoe UI" panose="020B0502040204020203" pitchFamily="34" charset="0"/>
                <a:ea typeface="Times New Roman" panose="02020603050405020304" pitchFamily="18" charset="0"/>
              </a:rPr>
              <a:t> at the end of the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and also to indent each line of code that's defined inside the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The indented lines of code will run when the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condition evaluates to True.</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The following example shows how to use an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in Python. We use the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to test whether the count of basalt rocks is 0. If the count is 0, both </a:t>
            </a:r>
            <a:r>
              <a:rPr lang="en-IN" sz="1800" dirty="0">
                <a:solidFill>
                  <a:srgbClr val="171717"/>
                </a:solidFill>
                <a:effectLst/>
                <a:latin typeface="Source Code Pro" panose="020B0509030403020204" pitchFamily="49" charset="0"/>
                <a:ea typeface="Times New Roman" panose="02020603050405020304" pitchFamily="18" charset="0"/>
              </a:rPr>
              <a:t>print()</a:t>
            </a:r>
            <a:r>
              <a:rPr lang="en-IN" sz="1800" dirty="0">
                <a:solidFill>
                  <a:srgbClr val="171717"/>
                </a:solidFill>
                <a:effectLst/>
                <a:latin typeface="Segoe UI" panose="020B0502040204020203" pitchFamily="34" charset="0"/>
                <a:ea typeface="Times New Roman" panose="02020603050405020304" pitchFamily="18" charset="0"/>
              </a:rPr>
              <a:t> statements run and display their output. If the count of rocks is not 0, the first </a:t>
            </a:r>
            <a:r>
              <a:rPr lang="en-IN" sz="1800" dirty="0">
                <a:solidFill>
                  <a:srgbClr val="171717"/>
                </a:solidFill>
                <a:effectLst/>
                <a:latin typeface="Source Code Pro" panose="020B0509030403020204" pitchFamily="49" charset="0"/>
                <a:ea typeface="Times New Roman" panose="02020603050405020304" pitchFamily="18" charset="0"/>
              </a:rPr>
              <a:t>print()</a:t>
            </a:r>
            <a:r>
              <a:rPr lang="en-IN" sz="1800" dirty="0">
                <a:solidFill>
                  <a:srgbClr val="171717"/>
                </a:solidFill>
                <a:effectLst/>
                <a:latin typeface="Segoe UI" panose="020B0502040204020203" pitchFamily="34" charset="0"/>
                <a:ea typeface="Times New Roman" panose="02020603050405020304" pitchFamily="18" charset="0"/>
              </a:rPr>
              <a:t> statement is skipped, and only the second </a:t>
            </a:r>
            <a:r>
              <a:rPr lang="en-IN" sz="1800" dirty="0">
                <a:solidFill>
                  <a:srgbClr val="171717"/>
                </a:solidFill>
                <a:effectLst/>
                <a:latin typeface="Source Code Pro" panose="020B0509030403020204" pitchFamily="49" charset="0"/>
                <a:ea typeface="Times New Roman" panose="02020603050405020304" pitchFamily="18" charset="0"/>
              </a:rPr>
              <a:t>print()</a:t>
            </a:r>
            <a:r>
              <a:rPr lang="en-IN" sz="1800" dirty="0">
                <a:solidFill>
                  <a:srgbClr val="171717"/>
                </a:solidFill>
                <a:effectLst/>
                <a:latin typeface="Segoe UI" panose="020B0502040204020203" pitchFamily="34" charset="0"/>
                <a:ea typeface="Times New Roman" panose="02020603050405020304" pitchFamily="18" charset="0"/>
              </a:rPr>
              <a:t> statement runs.</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000000"/>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Notice how the first code cell above printed "We have found no basalt rocks." and "Done checking basalt rocks." because we assigned 0 to the </a:t>
            </a:r>
            <a:r>
              <a:rPr lang="en-IN" sz="1800" dirty="0" err="1">
                <a:solidFill>
                  <a:srgbClr val="171717"/>
                </a:solidFill>
                <a:effectLst/>
                <a:latin typeface="Segoe UI" panose="020B0502040204020203" pitchFamily="34" charset="0"/>
                <a:ea typeface="Times New Roman" panose="02020603050405020304" pitchFamily="18" charset="0"/>
              </a:rPr>
              <a:t>varaible</a:t>
            </a:r>
            <a:r>
              <a:rPr lang="en-IN" sz="1800" dirty="0">
                <a:solidFill>
                  <a:srgbClr val="171717"/>
                </a:solidFill>
                <a:effectLst/>
                <a:latin typeface="Segoe UI" panose="020B0502040204020203" pitchFamily="34" charset="0"/>
                <a:ea typeface="Times New Roman" panose="02020603050405020304" pitchFamily="18" charset="0"/>
              </a:rPr>
              <a:t> basalt and then the if-statement compared the value of the variable basalt to 0, resulting in a true statement. Since the if-statement is true, we run the code inside the if-statement (printing the first sentence), then the code exits the if-statement and prints the second sentence.</a:t>
            </a:r>
            <a:endParaRPr lang="en-IN" sz="1800" dirty="0">
              <a:effectLst/>
              <a:latin typeface="Times New Roman" panose="02020603050405020304" pitchFamily="18" charset="0"/>
              <a:ea typeface="Times New Roman" panose="02020603050405020304" pitchFamily="18" charset="0"/>
            </a:endParaRPr>
          </a:p>
          <a:p>
            <a:pPr>
              <a:lnSpc>
                <a:spcPts val="1500"/>
              </a:lnSpc>
              <a:spcBef>
                <a:spcPts val="1200"/>
              </a:spcBef>
            </a:pPr>
            <a:r>
              <a:rPr lang="en-IN" sz="1800" dirty="0">
                <a:solidFill>
                  <a:srgbClr val="171717"/>
                </a:solidFill>
                <a:effectLst/>
                <a:latin typeface="Segoe UI" panose="020B0502040204020203" pitchFamily="34" charset="0"/>
                <a:ea typeface="Times New Roman" panose="02020603050405020304" pitchFamily="18" charset="0"/>
              </a:rPr>
              <a:t>The second code cell above prints "Done checking basalt rocks." because we assigned 1 to the variable basalt and are still comparing the value of the variable basalt to 0, resulting in a false statement. Since the if-statement is false, we do not run the code inside the if-statement and move to the code that is after the if-statement and only prints the second sentence.</a:t>
            </a:r>
            <a:endParaRPr lang="en-IN" sz="1800" dirty="0">
              <a:effectLst/>
              <a:latin typeface="Times New Roman" panose="02020603050405020304" pitchFamily="18" charset="0"/>
              <a:ea typeface="Times New Roman" panose="02020603050405020304" pitchFamily="18" charset="0"/>
            </a:endParaRPr>
          </a:p>
          <a:p>
            <a:pPr>
              <a:lnSpc>
                <a:spcPts val="2100"/>
              </a:lnSpc>
              <a:spcBef>
                <a:spcPts val="1200"/>
              </a:spcBef>
            </a:pPr>
            <a:r>
              <a:rPr lang="en-IN" sz="1800" b="1" dirty="0">
                <a:solidFill>
                  <a:srgbClr val="171717"/>
                </a:solidFill>
                <a:effectLst/>
                <a:latin typeface="Segoe UI" panose="020B0502040204020203" pitchFamily="34" charset="0"/>
                <a:ea typeface="Times New Roman" panose="02020603050405020304" pitchFamily="18" charset="0"/>
              </a:rPr>
              <a:t>Else statement</a:t>
            </a:r>
            <a:endParaRPr lang="en-IN" sz="1800" b="1"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The </a:t>
            </a:r>
            <a:r>
              <a:rPr lang="en-IN" sz="1800" dirty="0">
                <a:solidFill>
                  <a:srgbClr val="171717"/>
                </a:solidFill>
                <a:effectLst/>
                <a:latin typeface="Source Code Pro" panose="020B0509030403020204" pitchFamily="49" charset="0"/>
                <a:ea typeface="Times New Roman" panose="02020603050405020304" pitchFamily="18" charset="0"/>
              </a:rPr>
              <a:t>else</a:t>
            </a:r>
            <a:r>
              <a:rPr lang="en-IN" sz="1800" dirty="0">
                <a:solidFill>
                  <a:srgbClr val="171717"/>
                </a:solidFill>
                <a:effectLst/>
                <a:latin typeface="Segoe UI" panose="020B0502040204020203" pitchFamily="34" charset="0"/>
                <a:ea typeface="Times New Roman" panose="02020603050405020304" pitchFamily="18" charset="0"/>
              </a:rPr>
              <a:t> statement extends the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conditional statement and allows coders to have more control over what happens depending on the condition result. An </a:t>
            </a:r>
            <a:r>
              <a:rPr lang="en-IN" sz="1800" dirty="0">
                <a:solidFill>
                  <a:srgbClr val="171717"/>
                </a:solidFill>
                <a:effectLst/>
                <a:latin typeface="Source Code Pro" panose="020B0509030403020204" pitchFamily="49" charset="0"/>
                <a:ea typeface="Times New Roman" panose="02020603050405020304" pitchFamily="18" charset="0"/>
              </a:rPr>
              <a:t>else</a:t>
            </a:r>
            <a:r>
              <a:rPr lang="en-IN" sz="1800" dirty="0">
                <a:solidFill>
                  <a:srgbClr val="171717"/>
                </a:solidFill>
                <a:effectLst/>
                <a:latin typeface="Segoe UI" panose="020B0502040204020203" pitchFamily="34" charset="0"/>
                <a:ea typeface="Times New Roman" panose="02020603050405020304" pitchFamily="18" charset="0"/>
              </a:rPr>
              <a:t> statement must be written after an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The program always executes the code that's defined inside the </a:t>
            </a:r>
            <a:r>
              <a:rPr lang="en-IN" sz="1800" dirty="0">
                <a:solidFill>
                  <a:srgbClr val="171717"/>
                </a:solidFill>
                <a:effectLst/>
                <a:latin typeface="Source Code Pro" panose="020B0509030403020204" pitchFamily="49" charset="0"/>
                <a:ea typeface="Times New Roman" panose="02020603050405020304" pitchFamily="18" charset="0"/>
              </a:rPr>
              <a:t>else</a:t>
            </a:r>
            <a:r>
              <a:rPr lang="en-IN" sz="1800" dirty="0">
                <a:solidFill>
                  <a:srgbClr val="171717"/>
                </a:solidFill>
                <a:effectLst/>
                <a:latin typeface="Segoe UI" panose="020B0502040204020203" pitchFamily="34" charset="0"/>
                <a:ea typeface="Times New Roman" panose="02020603050405020304" pitchFamily="18" charset="0"/>
              </a:rPr>
              <a:t> statement when the condition in the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is not met.</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Notice in the above two code cell examples, they are similar to the first two code cells in this notebook, but this time if the statement is false, the code enters the else-statement and prints that sentence. So each code cell above will print two sentences, depending on if there were no basalt rocks or at least 1 basalt rock.</a:t>
            </a:r>
            <a:endParaRPr lang="en-IN" sz="1800" dirty="0">
              <a:effectLst/>
              <a:latin typeface="Times New Roman" panose="02020603050405020304" pitchFamily="18" charset="0"/>
              <a:ea typeface="Times New Roman" panose="02020603050405020304" pitchFamily="18" charset="0"/>
            </a:endParaRPr>
          </a:p>
          <a:p>
            <a:pPr>
              <a:lnSpc>
                <a:spcPts val="2100"/>
              </a:lnSpc>
              <a:spcBef>
                <a:spcPts val="1200"/>
              </a:spcBef>
            </a:pPr>
            <a:r>
              <a:rPr lang="en-IN" sz="1800" b="1" dirty="0">
                <a:solidFill>
                  <a:srgbClr val="171717"/>
                </a:solidFill>
                <a:effectLst/>
                <a:latin typeface="Segoe UI" panose="020B0502040204020203" pitchFamily="34" charset="0"/>
                <a:ea typeface="Times New Roman" panose="02020603050405020304" pitchFamily="18" charset="0"/>
              </a:rPr>
              <a:t>Else-if statement</a:t>
            </a:r>
            <a:endParaRPr lang="en-IN" sz="1800" b="1"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Python also supports else-if checks, for further control on actions based on data. The </a:t>
            </a:r>
            <a:r>
              <a:rPr lang="en-IN" sz="1800" dirty="0" err="1">
                <a:solidFill>
                  <a:srgbClr val="171717"/>
                </a:solidFill>
                <a:effectLst/>
                <a:latin typeface="Source Code Pro" panose="020B0509030403020204" pitchFamily="49" charset="0"/>
                <a:ea typeface="Times New Roman" panose="02020603050405020304" pitchFamily="18" charset="0"/>
              </a:rPr>
              <a:t>elif</a:t>
            </a:r>
            <a:r>
              <a:rPr lang="en-IN" sz="1800" dirty="0">
                <a:solidFill>
                  <a:srgbClr val="171717"/>
                </a:solidFill>
                <a:effectLst/>
                <a:latin typeface="Segoe UI" panose="020B0502040204020203" pitchFamily="34" charset="0"/>
                <a:ea typeface="Times New Roman" panose="02020603050405020304" pitchFamily="18" charset="0"/>
              </a:rPr>
              <a:t> statement is written after an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and before an </a:t>
            </a:r>
            <a:r>
              <a:rPr lang="en-IN" sz="1800" dirty="0">
                <a:solidFill>
                  <a:srgbClr val="171717"/>
                </a:solidFill>
                <a:effectLst/>
                <a:latin typeface="Source Code Pro" panose="020B0509030403020204" pitchFamily="49" charset="0"/>
                <a:ea typeface="Times New Roman" panose="02020603050405020304" pitchFamily="18" charset="0"/>
              </a:rPr>
              <a:t>else</a:t>
            </a:r>
            <a:r>
              <a:rPr lang="en-IN" sz="1800" dirty="0">
                <a:solidFill>
                  <a:srgbClr val="171717"/>
                </a:solidFill>
                <a:effectLst/>
                <a:latin typeface="Segoe UI" panose="020B0502040204020203" pitchFamily="34" charset="0"/>
                <a:ea typeface="Times New Roman" panose="02020603050405020304" pitchFamily="18" charset="0"/>
              </a:rPr>
              <a:t> statement. You can have as many </a:t>
            </a:r>
            <a:r>
              <a:rPr lang="en-IN" sz="1800" dirty="0" err="1">
                <a:solidFill>
                  <a:srgbClr val="171717"/>
                </a:solidFill>
                <a:effectLst/>
                <a:latin typeface="Source Code Pro" panose="020B0509030403020204" pitchFamily="49" charset="0"/>
                <a:ea typeface="Times New Roman" panose="02020603050405020304" pitchFamily="18" charset="0"/>
              </a:rPr>
              <a:t>elif</a:t>
            </a:r>
            <a:r>
              <a:rPr lang="en-IN" sz="1800" dirty="0">
                <a:solidFill>
                  <a:srgbClr val="171717"/>
                </a:solidFill>
                <a:effectLst/>
                <a:latin typeface="Segoe UI" panose="020B0502040204020203" pitchFamily="34" charset="0"/>
                <a:ea typeface="Times New Roman" panose="02020603050405020304" pitchFamily="18" charset="0"/>
              </a:rPr>
              <a:t> statements as you want between the initial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and the final </a:t>
            </a:r>
            <a:r>
              <a:rPr lang="en-IN" sz="1800" dirty="0">
                <a:solidFill>
                  <a:srgbClr val="171717"/>
                </a:solidFill>
                <a:effectLst/>
                <a:latin typeface="Source Code Pro" panose="020B0509030403020204" pitchFamily="49" charset="0"/>
                <a:ea typeface="Times New Roman" panose="02020603050405020304" pitchFamily="18" charset="0"/>
              </a:rPr>
              <a:t>else</a:t>
            </a:r>
            <a:r>
              <a:rPr lang="en-IN" sz="1800" dirty="0">
                <a:solidFill>
                  <a:srgbClr val="171717"/>
                </a:solidFill>
                <a:effectLst/>
                <a:latin typeface="Segoe UI" panose="020B0502040204020203" pitchFamily="34" charset="0"/>
                <a:ea typeface="Times New Roman" panose="02020603050405020304" pitchFamily="18" charset="0"/>
              </a:rPr>
              <a:t> statement.</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The </a:t>
            </a:r>
            <a:r>
              <a:rPr lang="en-IN" sz="1800" dirty="0" err="1">
                <a:solidFill>
                  <a:srgbClr val="171717"/>
                </a:solidFill>
                <a:effectLst/>
                <a:latin typeface="Source Code Pro" panose="020B0509030403020204" pitchFamily="49" charset="0"/>
                <a:ea typeface="Times New Roman" panose="02020603050405020304" pitchFamily="18" charset="0"/>
              </a:rPr>
              <a:t>elif</a:t>
            </a:r>
            <a:r>
              <a:rPr lang="en-IN" sz="1800" dirty="0">
                <a:solidFill>
                  <a:srgbClr val="171717"/>
                </a:solidFill>
                <a:effectLst/>
                <a:latin typeface="Segoe UI" panose="020B0502040204020203" pitchFamily="34" charset="0"/>
                <a:ea typeface="Times New Roman" panose="02020603050405020304" pitchFamily="18" charset="0"/>
              </a:rPr>
              <a:t> statement is just another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When the conditions in the initial </a:t>
            </a:r>
            <a:r>
              <a:rPr lang="en-IN" sz="1800" dirty="0">
                <a:solidFill>
                  <a:srgbClr val="171717"/>
                </a:solidFill>
                <a:effectLst/>
                <a:latin typeface="Source Code Pro" panose="020B0509030403020204" pitchFamily="49" charset="0"/>
                <a:ea typeface="Times New Roman" panose="02020603050405020304" pitchFamily="18" charset="0"/>
              </a:rPr>
              <a:t>if</a:t>
            </a:r>
            <a:r>
              <a:rPr lang="en-IN" sz="1800" dirty="0">
                <a:solidFill>
                  <a:srgbClr val="171717"/>
                </a:solidFill>
                <a:effectLst/>
                <a:latin typeface="Segoe UI" panose="020B0502040204020203" pitchFamily="34" charset="0"/>
                <a:ea typeface="Times New Roman" panose="02020603050405020304" pitchFamily="18" charset="0"/>
              </a:rPr>
              <a:t> statement are not met, the program checks whether the conditions in the next </a:t>
            </a:r>
            <a:r>
              <a:rPr lang="en-IN" sz="1800" dirty="0" err="1">
                <a:solidFill>
                  <a:srgbClr val="171717"/>
                </a:solidFill>
                <a:effectLst/>
                <a:latin typeface="Source Code Pro" panose="020B0509030403020204" pitchFamily="49" charset="0"/>
                <a:ea typeface="Times New Roman" panose="02020603050405020304" pitchFamily="18" charset="0"/>
              </a:rPr>
              <a:t>elif</a:t>
            </a:r>
            <a:r>
              <a:rPr lang="en-IN" sz="1800" dirty="0">
                <a:solidFill>
                  <a:srgbClr val="171717"/>
                </a:solidFill>
                <a:effectLst/>
                <a:latin typeface="Segoe UI" panose="020B0502040204020203" pitchFamily="34" charset="0"/>
                <a:ea typeface="Times New Roman" panose="02020603050405020304" pitchFamily="18" charset="0"/>
              </a:rPr>
              <a:t> statement are met. When the conditions for the </a:t>
            </a:r>
            <a:r>
              <a:rPr lang="en-IN" sz="1800" dirty="0" err="1">
                <a:solidFill>
                  <a:srgbClr val="171717"/>
                </a:solidFill>
                <a:effectLst/>
                <a:latin typeface="Source Code Pro" panose="020B0509030403020204" pitchFamily="49" charset="0"/>
                <a:ea typeface="Times New Roman" panose="02020603050405020304" pitchFamily="18" charset="0"/>
              </a:rPr>
              <a:t>elif</a:t>
            </a:r>
            <a:r>
              <a:rPr lang="en-IN" sz="1800" dirty="0">
                <a:solidFill>
                  <a:srgbClr val="171717"/>
                </a:solidFill>
                <a:effectLst/>
                <a:latin typeface="Segoe UI" panose="020B0502040204020203" pitchFamily="34" charset="0"/>
                <a:ea typeface="Times New Roman" panose="02020603050405020304" pitchFamily="18" charset="0"/>
              </a:rPr>
              <a:t> statement are met, the code that's defined inside the </a:t>
            </a:r>
            <a:r>
              <a:rPr lang="en-IN" sz="1800" dirty="0" err="1">
                <a:solidFill>
                  <a:srgbClr val="171717"/>
                </a:solidFill>
                <a:effectLst/>
                <a:latin typeface="Source Code Pro" panose="020B0509030403020204" pitchFamily="49" charset="0"/>
                <a:ea typeface="Times New Roman" panose="02020603050405020304" pitchFamily="18" charset="0"/>
              </a:rPr>
              <a:t>elif</a:t>
            </a:r>
            <a:r>
              <a:rPr lang="en-IN" sz="1800" dirty="0">
                <a:solidFill>
                  <a:srgbClr val="171717"/>
                </a:solidFill>
                <a:effectLst/>
                <a:latin typeface="Segoe UI" panose="020B0502040204020203" pitchFamily="34" charset="0"/>
                <a:ea typeface="Times New Roman" panose="02020603050405020304" pitchFamily="18" charset="0"/>
              </a:rPr>
              <a:t> statement is run. Any code that's defined in a subsequent </a:t>
            </a:r>
            <a:r>
              <a:rPr lang="en-IN" sz="1800" dirty="0" err="1">
                <a:solidFill>
                  <a:srgbClr val="171717"/>
                </a:solidFill>
                <a:effectLst/>
                <a:latin typeface="Source Code Pro" panose="020B0509030403020204" pitchFamily="49" charset="0"/>
                <a:ea typeface="Times New Roman" panose="02020603050405020304" pitchFamily="18" charset="0"/>
              </a:rPr>
              <a:t>elif</a:t>
            </a:r>
            <a:r>
              <a:rPr lang="en-IN" sz="1800" dirty="0">
                <a:solidFill>
                  <a:srgbClr val="171717"/>
                </a:solidFill>
                <a:effectLst/>
                <a:latin typeface="Segoe UI" panose="020B0502040204020203" pitchFamily="34" charset="0"/>
                <a:ea typeface="Times New Roman" panose="02020603050405020304" pitchFamily="18" charset="0"/>
              </a:rPr>
              <a:t> or </a:t>
            </a:r>
            <a:r>
              <a:rPr lang="en-IN" sz="1800" dirty="0">
                <a:solidFill>
                  <a:srgbClr val="171717"/>
                </a:solidFill>
                <a:effectLst/>
                <a:latin typeface="Source Code Pro" panose="020B0509030403020204" pitchFamily="49" charset="0"/>
                <a:ea typeface="Times New Roman" panose="02020603050405020304" pitchFamily="18" charset="0"/>
              </a:rPr>
              <a:t>else</a:t>
            </a:r>
            <a:r>
              <a:rPr lang="en-IN" sz="1800" dirty="0">
                <a:solidFill>
                  <a:srgbClr val="171717"/>
                </a:solidFill>
                <a:effectLst/>
                <a:latin typeface="Segoe UI" panose="020B0502040204020203" pitchFamily="34" charset="0"/>
                <a:ea typeface="Times New Roman" panose="02020603050405020304" pitchFamily="18" charset="0"/>
              </a:rPr>
              <a:t> statement is skipped.</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Here's an example of how an </a:t>
            </a:r>
            <a:r>
              <a:rPr lang="en-IN" sz="1800" dirty="0" err="1">
                <a:solidFill>
                  <a:srgbClr val="171717"/>
                </a:solidFill>
                <a:effectLst/>
                <a:latin typeface="Source Code Pro" panose="020B0509030403020204" pitchFamily="49" charset="0"/>
                <a:ea typeface="Times New Roman" panose="02020603050405020304" pitchFamily="18" charset="0"/>
              </a:rPr>
              <a:t>elif</a:t>
            </a:r>
            <a:r>
              <a:rPr lang="en-IN" sz="1800" dirty="0">
                <a:solidFill>
                  <a:srgbClr val="171717"/>
                </a:solidFill>
                <a:effectLst/>
                <a:latin typeface="Segoe UI" panose="020B0502040204020203" pitchFamily="34" charset="0"/>
                <a:ea typeface="Times New Roman" panose="02020603050405020304" pitchFamily="18" charset="0"/>
              </a:rPr>
              <a:t> statement is used. Predict what will happen and then run the code cell to make sure you've understood it:</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Notice that this is very similar to the previous examples in this notebook. The difference is we do a second check to see if we have found exactly 1 basalt rock.</a:t>
            </a:r>
            <a:endParaRPr lang="en-IN" sz="1800" dirty="0">
              <a:effectLst/>
              <a:latin typeface="Times New Roman" panose="02020603050405020304" pitchFamily="18" charset="0"/>
              <a:ea typeface="Times New Roman" panose="02020603050405020304" pitchFamily="18" charset="0"/>
            </a:endParaRPr>
          </a:p>
          <a:p>
            <a:pPr>
              <a:lnSpc>
                <a:spcPts val="1500"/>
              </a:lnSpc>
            </a:pPr>
            <a:r>
              <a:rPr lang="en-IN" sz="1800" dirty="0">
                <a:solidFill>
                  <a:srgbClr val="171717"/>
                </a:solidFill>
                <a:effectLst/>
                <a:latin typeface="Segoe UI" panose="020B0502040204020203" pitchFamily="34" charset="0"/>
                <a:ea typeface="Times New Roman" panose="02020603050405020304" pitchFamily="18" charset="0"/>
              </a:rPr>
              <a:t>Try changing </a:t>
            </a:r>
            <a:r>
              <a:rPr lang="en-IN" sz="1800" dirty="0">
                <a:solidFill>
                  <a:srgbClr val="171717"/>
                </a:solidFill>
                <a:effectLst/>
                <a:latin typeface="Source Code Pro" panose="020B0509030403020204" pitchFamily="49" charset="0"/>
                <a:ea typeface="Times New Roman" panose="02020603050405020304" pitchFamily="18" charset="0"/>
              </a:rPr>
              <a:t>basalt = 1</a:t>
            </a:r>
            <a:r>
              <a:rPr lang="en-IN" sz="1800" dirty="0">
                <a:solidFill>
                  <a:srgbClr val="171717"/>
                </a:solidFill>
                <a:effectLst/>
                <a:latin typeface="Segoe UI" panose="020B0502040204020203" pitchFamily="34" charset="0"/>
                <a:ea typeface="Times New Roman" panose="02020603050405020304" pitchFamily="18" charset="0"/>
              </a:rPr>
              <a:t> to other values; for example: </a:t>
            </a:r>
            <a:r>
              <a:rPr lang="en-IN" sz="1800" dirty="0">
                <a:solidFill>
                  <a:srgbClr val="171717"/>
                </a:solidFill>
                <a:effectLst/>
                <a:latin typeface="Source Code Pro" panose="020B0509030403020204" pitchFamily="49" charset="0"/>
                <a:ea typeface="Times New Roman" panose="02020603050405020304" pitchFamily="18" charset="0"/>
              </a:rPr>
              <a:t>basalt = 0</a:t>
            </a:r>
            <a:r>
              <a:rPr lang="en-IN" sz="1800" dirty="0">
                <a:solidFill>
                  <a:srgbClr val="171717"/>
                </a:solidFill>
                <a:effectLst/>
                <a:latin typeface="Segoe UI" panose="020B0502040204020203" pitchFamily="34" charset="0"/>
                <a:ea typeface="Times New Roman" panose="02020603050405020304" pitchFamily="18" charset="0"/>
              </a:rPr>
              <a:t> or </a:t>
            </a:r>
            <a:r>
              <a:rPr lang="en-IN" sz="1800" dirty="0">
                <a:solidFill>
                  <a:srgbClr val="171717"/>
                </a:solidFill>
                <a:effectLst/>
                <a:latin typeface="Source Code Pro" panose="020B0509030403020204" pitchFamily="49" charset="0"/>
                <a:ea typeface="Times New Roman" panose="02020603050405020304" pitchFamily="18" charset="0"/>
              </a:rPr>
              <a:t>basalt = 5</a:t>
            </a:r>
            <a:r>
              <a:rPr lang="en-IN" sz="1800" dirty="0">
                <a:solidFill>
                  <a:srgbClr val="171717"/>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5/23/2021 5:53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83378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5/23/2021 5:52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10823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en-US" b="1" i="0" dirty="0">
                <a:effectLst/>
                <a:latin typeface="Segoe UI" panose="020B0502040204020203" pitchFamily="34" charset="0"/>
              </a:rPr>
              <a:t>Discover the role of Python in space exploration</a:t>
            </a:r>
            <a:br>
              <a:rPr lang="en-US" b="1" i="0" dirty="0">
                <a:effectLst/>
                <a:latin typeface="Segoe UI" panose="020B0502040204020203" pitchFamily="34" charset="0"/>
              </a:rPr>
            </a:br>
            <a:endParaRPr lang="en-US" dirty="0"/>
          </a:p>
        </p:txBody>
      </p:sp>
      <p:sp>
        <p:nvSpPr>
          <p:cNvPr id="5" name="Text Placeholder 4"/>
          <p:cNvSpPr>
            <a:spLocks noGrp="1"/>
          </p:cNvSpPr>
          <p:nvPr>
            <p:ph type="body" sz="quarter" idx="12"/>
          </p:nvPr>
        </p:nvSpPr>
        <p:spPr>
          <a:xfrm>
            <a:off x="584200" y="3543143"/>
            <a:ext cx="6655646" cy="615553"/>
          </a:xfrm>
        </p:spPr>
        <p:txBody>
          <a:bodyPr/>
          <a:lstStyle/>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AB1DC5-6E11-4874-93F5-DB1D9A5D873C}"/>
              </a:ext>
            </a:extLst>
          </p:cNvPr>
          <p:cNvSpPr>
            <a:spLocks noGrp="1"/>
          </p:cNvSpPr>
          <p:nvPr>
            <p:ph type="body" sz="quarter" idx="10"/>
          </p:nvPr>
        </p:nvSpPr>
        <p:spPr>
          <a:xfrm>
            <a:off x="584200" y="2400300"/>
            <a:ext cx="11018520" cy="1625060"/>
          </a:xfrm>
        </p:spPr>
        <p:txBody>
          <a:bodyPr/>
          <a:lstStyle/>
          <a:p>
            <a:pPr algn="ctr"/>
            <a:r>
              <a:rPr lang="en-IN" sz="4800" dirty="0">
                <a:solidFill>
                  <a:schemeClr val="tx1"/>
                </a:solidFill>
                <a:latin typeface="Segoe UI" panose="020B0502040204020203" pitchFamily="34" charset="0"/>
              </a:rPr>
              <a:t>While Loop</a:t>
            </a:r>
          </a:p>
          <a:p>
            <a:pPr algn="ctr"/>
            <a:r>
              <a:rPr lang="en-IN" sz="4800" dirty="0">
                <a:solidFill>
                  <a:schemeClr val="tx1"/>
                </a:solidFill>
                <a:latin typeface="Segoe UI" panose="020B0502040204020203" pitchFamily="34" charset="0"/>
              </a:rPr>
              <a:t>For Loop</a:t>
            </a:r>
            <a:endParaRPr lang="en-IN" sz="4800" dirty="0">
              <a:solidFill>
                <a:schemeClr val="tx1"/>
              </a:solidFill>
            </a:endParaRPr>
          </a:p>
        </p:txBody>
      </p:sp>
    </p:spTree>
    <p:extLst>
      <p:ext uri="{BB962C8B-B14F-4D97-AF65-F5344CB8AC3E}">
        <p14:creationId xmlns:p14="http://schemas.microsoft.com/office/powerpoint/2010/main" val="1628623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Chunk code into functions for easy reusability and readability</a:t>
            </a:r>
          </a:p>
        </p:txBody>
      </p:sp>
    </p:spTree>
    <p:extLst>
      <p:ext uri="{BB962C8B-B14F-4D97-AF65-F5344CB8AC3E}">
        <p14:creationId xmlns:p14="http://schemas.microsoft.com/office/powerpoint/2010/main" val="208841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r>
              <a:rPr lang="en-US" b="1" i="0" cap="all" dirty="0">
                <a:solidFill>
                  <a:schemeClr val="tx1"/>
                </a:solidFill>
                <a:effectLst/>
                <a:latin typeface="Segoe UI" panose="020B0502040204020203" pitchFamily="34" charset="0"/>
              </a:rPr>
              <a:t>Import data from text files with Python</a:t>
            </a:r>
          </a:p>
        </p:txBody>
      </p:sp>
    </p:spTree>
    <p:extLst>
      <p:ext uri="{BB962C8B-B14F-4D97-AF65-F5344CB8AC3E}">
        <p14:creationId xmlns:p14="http://schemas.microsoft.com/office/powerpoint/2010/main" val="148551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r>
              <a:rPr lang="en-US" b="1" i="0" cap="all" dirty="0">
                <a:solidFill>
                  <a:schemeClr val="tx1"/>
                </a:solidFill>
                <a:effectLst/>
                <a:latin typeface="Segoe UI" panose="020B0502040204020203" pitchFamily="34" charset="0"/>
              </a:rPr>
              <a:t>USE PARAMETERS TO SPECIFY VARIABILITY IN FUNCTIONS</a:t>
            </a:r>
          </a:p>
        </p:txBody>
      </p:sp>
    </p:spTree>
    <p:extLst>
      <p:ext uri="{BB962C8B-B14F-4D97-AF65-F5344CB8AC3E}">
        <p14:creationId xmlns:p14="http://schemas.microsoft.com/office/powerpoint/2010/main" val="249874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1114425"/>
            <a:ext cx="9144000" cy="733425"/>
          </a:xfrm>
        </p:spPr>
        <p:txBody>
          <a:bodyPr/>
          <a:lstStyle/>
          <a:p>
            <a:r>
              <a:rPr lang="en-US" dirty="0"/>
              <a:t>Quiz Time</a:t>
            </a:r>
          </a:p>
        </p:txBody>
      </p:sp>
      <p:sp>
        <p:nvSpPr>
          <p:cNvPr id="4" name="Text Placeholder 3"/>
          <p:cNvSpPr>
            <a:spLocks noGrp="1"/>
          </p:cNvSpPr>
          <p:nvPr>
            <p:ph type="body" sz="quarter" idx="12"/>
          </p:nvPr>
        </p:nvSpPr>
        <p:spPr>
          <a:xfrm>
            <a:off x="599505" y="2038350"/>
            <a:ext cx="9144000" cy="307777"/>
          </a:xfrm>
        </p:spPr>
        <p:txBody>
          <a:bodyPr/>
          <a:lstStyle/>
          <a:p>
            <a:r>
              <a:rPr lang="en-US" dirty="0"/>
              <a:t>https://forms.office.com/r/eECF1RHSQ7</a:t>
            </a:r>
          </a:p>
        </p:txBody>
      </p:sp>
      <p:pic>
        <p:nvPicPr>
          <p:cNvPr id="6" name="Picture 5" descr="Qr code&#10;&#10;Description automatically generated">
            <a:extLst>
              <a:ext uri="{FF2B5EF4-FFF2-40B4-BE49-F238E27FC236}">
                <a16:creationId xmlns:a16="http://schemas.microsoft.com/office/drawing/2014/main" id="{23159809-AB18-4A82-8D94-C15A0030FDFF}"/>
              </a:ext>
            </a:extLst>
          </p:cNvPr>
          <p:cNvPicPr>
            <a:picLocks noChangeAspect="1"/>
          </p:cNvPicPr>
          <p:nvPr/>
        </p:nvPicPr>
        <p:blipFill>
          <a:blip r:embed="rId3"/>
          <a:stretch>
            <a:fillRect/>
          </a:stretch>
        </p:blipFill>
        <p:spPr>
          <a:xfrm>
            <a:off x="585216" y="2422327"/>
            <a:ext cx="2949773" cy="2949773"/>
          </a:xfrm>
          <a:prstGeom prst="rect">
            <a:avLst/>
          </a:prstGeom>
        </p:spPr>
      </p:pic>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THANK YOU SO MUCH!!!</a:t>
            </a:r>
          </a:p>
        </p:txBody>
      </p:sp>
    </p:spTree>
    <p:extLst>
      <p:ext uri="{BB962C8B-B14F-4D97-AF65-F5344CB8AC3E}">
        <p14:creationId xmlns:p14="http://schemas.microsoft.com/office/powerpoint/2010/main" val="74944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448276"/>
            <a:ext cx="10960100" cy="1723549"/>
          </a:xfrm>
        </p:spPr>
        <p:txBody>
          <a:bodyPr/>
          <a:lstStyle/>
          <a:p>
            <a:r>
              <a:rPr lang="en-US" b="1" dirty="0"/>
              <a:t>Session 4: </a:t>
            </a:r>
            <a:r>
              <a:rPr lang="en-US" b="0" i="0" dirty="0">
                <a:effectLst/>
                <a:latin typeface="Segoe UI" panose="020B0502040204020203" pitchFamily="34" charset="0"/>
              </a:rPr>
              <a:t> </a:t>
            </a:r>
            <a:br>
              <a:rPr lang="en-US" b="0" i="0" dirty="0">
                <a:effectLst/>
                <a:latin typeface="Segoe UI" panose="020B0502040204020203" pitchFamily="34" charset="0"/>
              </a:rPr>
            </a:br>
            <a:r>
              <a:rPr lang="en-US" b="1" i="0" dirty="0">
                <a:effectLst/>
                <a:latin typeface="Segoe UI" panose="020B0502040204020203" pitchFamily="34" charset="0"/>
              </a:rPr>
              <a:t>Code control statements in Python</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Learn more advanced topics of Python using interactive Notebooks.</a:t>
            </a:r>
            <a:br>
              <a:rPr lang="en-US" sz="1100" dirty="0"/>
            </a:br>
            <a:endParaRPr lang="en-US" sz="2000" b="1" dirty="0"/>
          </a:p>
        </p:txBody>
      </p:sp>
      <p:sp>
        <p:nvSpPr>
          <p:cNvPr id="5" name="Text Placeholder 4"/>
          <p:cNvSpPr>
            <a:spLocks noGrp="1"/>
          </p:cNvSpPr>
          <p:nvPr>
            <p:ph type="body" sz="quarter" idx="12"/>
          </p:nvPr>
        </p:nvSpPr>
        <p:spPr>
          <a:xfrm>
            <a:off x="584200" y="3543143"/>
            <a:ext cx="6655646" cy="92333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407953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769389"/>
            <a:ext cx="11018520" cy="553998"/>
          </a:xfrm>
        </p:spPr>
        <p:txBody>
          <a:bodyPr/>
          <a:lstStyle/>
          <a:p>
            <a:pPr algn="l"/>
            <a:r>
              <a:rPr lang="en-US" b="1" i="0" dirty="0">
                <a:solidFill>
                  <a:schemeClr val="tx1"/>
                </a:solidFill>
                <a:effectLst/>
                <a:latin typeface="Segoe UI" panose="020B0502040204020203" pitchFamily="34" charset="0"/>
              </a:rPr>
              <a:t>Learning objectives</a:t>
            </a:r>
          </a:p>
        </p:txBody>
      </p:sp>
      <p:sp>
        <p:nvSpPr>
          <p:cNvPr id="6" name="Text Placeholder 5"/>
          <p:cNvSpPr>
            <a:spLocks noGrp="1"/>
          </p:cNvSpPr>
          <p:nvPr>
            <p:ph type="body" sz="quarter" idx="10"/>
          </p:nvPr>
        </p:nvSpPr>
        <p:spPr>
          <a:xfrm>
            <a:off x="586390" y="1611244"/>
            <a:ext cx="8786210" cy="3016210"/>
          </a:xfrm>
        </p:spPr>
        <p:txBody>
          <a:bodyPr/>
          <a:lstStyle/>
          <a:p>
            <a:pPr algn="l"/>
            <a:r>
              <a:rPr lang="en-US" b="0" i="0" dirty="0">
                <a:solidFill>
                  <a:schemeClr val="tx1"/>
                </a:solidFill>
                <a:effectLst/>
                <a:latin typeface="Segoe UI" panose="020B0502040204020203" pitchFamily="34" charset="0"/>
              </a:rPr>
              <a:t>In this module, you'll learn:</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write and when to use conditionals</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write and when to use while and for loops</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make your own functions</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call your own functions</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use parameters and global variables</a:t>
            </a:r>
          </a:p>
        </p:txBody>
      </p:sp>
    </p:spTree>
    <p:extLst>
      <p:ext uri="{BB962C8B-B14F-4D97-AF65-F5344CB8AC3E}">
        <p14:creationId xmlns:p14="http://schemas.microsoft.com/office/powerpoint/2010/main" val="49432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F5C32AA2-74EC-4599-8990-2B4707E1DF78}"/>
              </a:ext>
            </a:extLst>
          </p:cNvPr>
          <p:cNvSpPr txBox="1">
            <a:spLocks/>
          </p:cNvSpPr>
          <p:nvPr/>
        </p:nvSpPr>
        <p:spPr>
          <a:xfrm>
            <a:off x="586390" y="58102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IN" b="1" i="0" dirty="0">
                <a:solidFill>
                  <a:schemeClr val="tx1"/>
                </a:solidFill>
                <a:effectLst/>
                <a:latin typeface="Segoe UI" panose="020B0502040204020203" pitchFamily="34" charset="0"/>
              </a:rPr>
              <a:t>Prerequisites</a:t>
            </a:r>
          </a:p>
        </p:txBody>
      </p:sp>
      <p:sp>
        <p:nvSpPr>
          <p:cNvPr id="5" name="Text Placeholder 5">
            <a:extLst>
              <a:ext uri="{FF2B5EF4-FFF2-40B4-BE49-F238E27FC236}">
                <a16:creationId xmlns:a16="http://schemas.microsoft.com/office/drawing/2014/main" id="{8621B79B-4FBA-47EC-823D-E585BCD30A1C}"/>
              </a:ext>
            </a:extLst>
          </p:cNvPr>
          <p:cNvSpPr txBox="1">
            <a:spLocks/>
          </p:cNvSpPr>
          <p:nvPr/>
        </p:nvSpPr>
        <p:spPr>
          <a:xfrm>
            <a:off x="586740" y="1518130"/>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i="0" strike="noStrike" dirty="0">
                <a:solidFill>
                  <a:schemeClr val="tx1"/>
                </a:solidFill>
                <a:effectLst/>
                <a:latin typeface="Segoe UI" panose="020B0502040204020203" pitchFamily="34" charset="0"/>
              </a:rPr>
              <a:t>Visual Studio Code with Python installed</a:t>
            </a:r>
            <a:endParaRPr lang="en-US" b="1" i="0" dirty="0">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Compare values of data with Python code</a:t>
            </a: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59E2-6567-4A91-B5CA-CAABBD7F6C88}"/>
              </a:ext>
            </a:extLst>
          </p:cNvPr>
          <p:cNvSpPr>
            <a:spLocks noGrp="1"/>
          </p:cNvSpPr>
          <p:nvPr>
            <p:ph type="title"/>
          </p:nvPr>
        </p:nvSpPr>
        <p:spPr/>
        <p:txBody>
          <a:bodyPr/>
          <a:lstStyle/>
          <a:p>
            <a:pPr algn="l"/>
            <a:r>
              <a:rPr lang="en-IN" b="1" i="0" dirty="0">
                <a:solidFill>
                  <a:schemeClr val="tx1"/>
                </a:solidFill>
                <a:effectLst/>
                <a:latin typeface="Segoe UI" panose="020B0502040204020203" pitchFamily="34" charset="0"/>
              </a:rPr>
              <a:t>Conditions</a:t>
            </a:r>
            <a:br>
              <a:rPr lang="en-IN" b="1" i="0" dirty="0">
                <a:solidFill>
                  <a:schemeClr val="tx1"/>
                </a:solidFill>
                <a:effectLst/>
                <a:latin typeface="Segoe UI" panose="020B0502040204020203" pitchFamily="34" charset="0"/>
              </a:rPr>
            </a:br>
            <a:br>
              <a:rPr lang="en-IN" b="1" i="0" dirty="0">
                <a:solidFill>
                  <a:schemeClr val="tx1"/>
                </a:solidFill>
                <a:effectLst/>
                <a:latin typeface="Segoe UI" panose="020B0502040204020203" pitchFamily="34" charset="0"/>
              </a:rPr>
            </a:br>
            <a:br>
              <a:rPr lang="en-IN" b="1" i="0" dirty="0">
                <a:solidFill>
                  <a:schemeClr val="tx1"/>
                </a:solidFill>
                <a:effectLst/>
                <a:latin typeface="Segoe UI" panose="020B0502040204020203" pitchFamily="34" charset="0"/>
              </a:rPr>
            </a:br>
            <a:endParaRPr lang="en-IN" b="1" i="0" dirty="0">
              <a:solidFill>
                <a:schemeClr val="tx1"/>
              </a:solidFill>
              <a:effectLst/>
              <a:latin typeface="Segoe UI" panose="020B0502040204020203" pitchFamily="34" charset="0"/>
            </a:endParaRPr>
          </a:p>
        </p:txBody>
      </p:sp>
      <p:sp>
        <p:nvSpPr>
          <p:cNvPr id="6" name="Text Placeholder 5">
            <a:extLst>
              <a:ext uri="{FF2B5EF4-FFF2-40B4-BE49-F238E27FC236}">
                <a16:creationId xmlns:a16="http://schemas.microsoft.com/office/drawing/2014/main" id="{DE7FAE43-6E35-42B3-9DCD-EF7C4334188C}"/>
              </a:ext>
            </a:extLst>
          </p:cNvPr>
          <p:cNvSpPr>
            <a:spLocks noGrp="1"/>
          </p:cNvSpPr>
          <p:nvPr>
            <p:ph type="body" sz="quarter" idx="10"/>
          </p:nvPr>
        </p:nvSpPr>
        <p:spPr>
          <a:xfrm>
            <a:off x="584200" y="1435497"/>
            <a:ext cx="11018520" cy="3016210"/>
          </a:xfrm>
        </p:spPr>
        <p:txBody>
          <a:bodyPr/>
          <a:lstStyle/>
          <a:p>
            <a:pPr>
              <a:buFont typeface="Arial" panose="020B0604020202020204" pitchFamily="34" charset="0"/>
              <a:buChar char="•"/>
            </a:pPr>
            <a:r>
              <a:rPr lang="en-US" dirty="0"/>
              <a:t>Equals: x == y</a:t>
            </a:r>
          </a:p>
          <a:p>
            <a:pPr>
              <a:buFont typeface="Arial" panose="020B0604020202020204" pitchFamily="34" charset="0"/>
              <a:buChar char="•"/>
            </a:pPr>
            <a:r>
              <a:rPr lang="en-US" dirty="0"/>
              <a:t>Not Equals: x != y</a:t>
            </a:r>
          </a:p>
          <a:p>
            <a:pPr>
              <a:buFont typeface="Arial" panose="020B0604020202020204" pitchFamily="34" charset="0"/>
              <a:buChar char="•"/>
            </a:pPr>
            <a:r>
              <a:rPr lang="en-US" dirty="0"/>
              <a:t>Less than: x &lt; y</a:t>
            </a:r>
          </a:p>
          <a:p>
            <a:pPr>
              <a:buFont typeface="Arial" panose="020B0604020202020204" pitchFamily="34" charset="0"/>
              <a:buChar char="•"/>
            </a:pPr>
            <a:r>
              <a:rPr lang="en-US" dirty="0"/>
              <a:t>Less than or equal to x &lt;= y</a:t>
            </a:r>
          </a:p>
          <a:p>
            <a:pPr>
              <a:buFont typeface="Arial" panose="020B0604020202020204" pitchFamily="34" charset="0"/>
              <a:buChar char="•"/>
            </a:pPr>
            <a:r>
              <a:rPr lang="en-US" dirty="0"/>
              <a:t>Greater than: x &gt; y</a:t>
            </a:r>
          </a:p>
          <a:p>
            <a:pPr>
              <a:buFont typeface="Arial" panose="020B0604020202020204" pitchFamily="34" charset="0"/>
              <a:buChar char="•"/>
            </a:pPr>
            <a:r>
              <a:rPr lang="en-US" dirty="0"/>
              <a:t>Greater than or equal: x &gt;= y</a:t>
            </a:r>
            <a:endParaRPr lang="en-IN" dirty="0"/>
          </a:p>
        </p:txBody>
      </p:sp>
    </p:spTree>
    <p:extLst>
      <p:ext uri="{BB962C8B-B14F-4D97-AF65-F5344CB8AC3E}">
        <p14:creationId xmlns:p14="http://schemas.microsoft.com/office/powerpoint/2010/main" val="36178598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Control the flow of code using conditional statements</a:t>
            </a:r>
          </a:p>
        </p:txBody>
      </p:sp>
    </p:spTree>
    <p:extLst>
      <p:ext uri="{BB962C8B-B14F-4D97-AF65-F5344CB8AC3E}">
        <p14:creationId xmlns:p14="http://schemas.microsoft.com/office/powerpoint/2010/main" val="254580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AB1DC5-6E11-4874-93F5-DB1D9A5D873C}"/>
              </a:ext>
            </a:extLst>
          </p:cNvPr>
          <p:cNvSpPr>
            <a:spLocks noGrp="1"/>
          </p:cNvSpPr>
          <p:nvPr>
            <p:ph type="body" sz="quarter" idx="10"/>
          </p:nvPr>
        </p:nvSpPr>
        <p:spPr>
          <a:xfrm>
            <a:off x="584200" y="2400300"/>
            <a:ext cx="11018520" cy="2511457"/>
          </a:xfrm>
        </p:spPr>
        <p:txBody>
          <a:bodyPr/>
          <a:lstStyle/>
          <a:p>
            <a:pPr algn="ctr"/>
            <a:r>
              <a:rPr lang="en-IN" sz="4800" i="0" dirty="0">
                <a:solidFill>
                  <a:schemeClr val="tx1"/>
                </a:solidFill>
                <a:effectLst/>
                <a:latin typeface="Segoe UI" panose="020B0502040204020203" pitchFamily="34" charset="0"/>
              </a:rPr>
              <a:t>If statement</a:t>
            </a:r>
          </a:p>
          <a:p>
            <a:pPr algn="ctr"/>
            <a:r>
              <a:rPr lang="en-IN" sz="4800" dirty="0">
                <a:solidFill>
                  <a:schemeClr val="tx1"/>
                </a:solidFill>
                <a:latin typeface="Segoe UI" panose="020B0502040204020203" pitchFamily="34" charset="0"/>
              </a:rPr>
              <a:t>Else Statement</a:t>
            </a:r>
          </a:p>
          <a:p>
            <a:pPr algn="ctr"/>
            <a:r>
              <a:rPr lang="en-IN" sz="4800" dirty="0">
                <a:solidFill>
                  <a:schemeClr val="tx1"/>
                </a:solidFill>
                <a:latin typeface="Segoe UI" panose="020B0502040204020203" pitchFamily="34" charset="0"/>
              </a:rPr>
              <a:t>Else if Statement</a:t>
            </a:r>
            <a:endParaRPr lang="en-IN" sz="4800" dirty="0">
              <a:solidFill>
                <a:schemeClr val="tx1"/>
              </a:solidFill>
            </a:endParaRPr>
          </a:p>
        </p:txBody>
      </p:sp>
    </p:spTree>
    <p:extLst>
      <p:ext uri="{BB962C8B-B14F-4D97-AF65-F5344CB8AC3E}">
        <p14:creationId xmlns:p14="http://schemas.microsoft.com/office/powerpoint/2010/main" val="30461408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Repeat code with while and for loops</a:t>
            </a:r>
          </a:p>
        </p:txBody>
      </p:sp>
    </p:spTree>
    <p:extLst>
      <p:ext uri="{BB962C8B-B14F-4D97-AF65-F5344CB8AC3E}">
        <p14:creationId xmlns:p14="http://schemas.microsoft.com/office/powerpoint/2010/main" val="244347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1" ma:contentTypeDescription="Create a new document." ma:contentTypeScope="" ma:versionID="3b2d44ca5048579e68def267eed691f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16f60377df13c2fc7fb6cf239c3a9bc5"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366B270-4702-4D75-BCA1-56BFAC466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1469</TotalTime>
  <Words>3568</Words>
  <Application>Microsoft Office PowerPoint</Application>
  <PresentationFormat>Widescreen</PresentationFormat>
  <Paragraphs>179</Paragraphs>
  <Slides>15</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15</vt:i4>
      </vt:variant>
    </vt:vector>
  </HeadingPairs>
  <TitlesOfParts>
    <vt:vector size="29" baseType="lpstr">
      <vt:lpstr>Arial</vt:lpstr>
      <vt:lpstr>Calibri</vt:lpstr>
      <vt:lpstr>Consolas</vt:lpstr>
      <vt:lpstr>FabricMDL2Icons</vt:lpstr>
      <vt:lpstr>Segoe UI</vt:lpstr>
      <vt:lpstr>Segoe UI Light</vt:lpstr>
      <vt:lpstr>Segoe UI Semibold</vt:lpstr>
      <vt:lpstr>Segoe UI Semilight</vt:lpstr>
      <vt:lpstr>Source Code Pro</vt:lpstr>
      <vt:lpstr>Symbol</vt:lpstr>
      <vt:lpstr>Times New Roman</vt:lpstr>
      <vt:lpstr>Wingdings</vt:lpstr>
      <vt:lpstr>WHITE TEMPLATE</vt:lpstr>
      <vt:lpstr>SOFT BLACK TEMPLATE</vt:lpstr>
      <vt:lpstr>Discover the role of Python in space exploration </vt:lpstr>
      <vt:lpstr>Session 4:   Code control statements in Python Learn more advanced topics of Python using interactive Notebooks. </vt:lpstr>
      <vt:lpstr>Learning objectives</vt:lpstr>
      <vt:lpstr>PowerPoint Presentation</vt:lpstr>
      <vt:lpstr>Compare values of data with Python code</vt:lpstr>
      <vt:lpstr>Conditions   </vt:lpstr>
      <vt:lpstr>Control the flow of code using conditional statements</vt:lpstr>
      <vt:lpstr>PowerPoint Presentation</vt:lpstr>
      <vt:lpstr>Repeat code with while and for loops</vt:lpstr>
      <vt:lpstr>PowerPoint Presentation</vt:lpstr>
      <vt:lpstr>Chunk code into functions for easy reusability and readability</vt:lpstr>
      <vt:lpstr>Import data from text files with Python</vt:lpstr>
      <vt:lpstr>USE PARAMETERS TO SPECIFY VARIABILITY IN FUNCTIONS</vt:lpstr>
      <vt:lpstr>Quiz Time</vt:lpstr>
      <vt:lpstr>THANK YOU SO MUCH!!!</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Abhigya Verma</cp:lastModifiedBy>
  <cp:revision>94</cp:revision>
  <dcterms:created xsi:type="dcterms:W3CDTF">2019-03-28T18:40:02Z</dcterms:created>
  <dcterms:modified xsi:type="dcterms:W3CDTF">2021-05-23T12:25:08Z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