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6"/>
  </p:notesMasterIdLst>
  <p:handoutMasterIdLst>
    <p:handoutMasterId r:id="rId27"/>
  </p:handoutMasterIdLst>
  <p:sldIdLst>
    <p:sldId id="1860" r:id="rId6"/>
    <p:sldId id="1876" r:id="rId7"/>
    <p:sldId id="1880" r:id="rId8"/>
    <p:sldId id="1825" r:id="rId9"/>
    <p:sldId id="1826" r:id="rId10"/>
    <p:sldId id="1895" r:id="rId11"/>
    <p:sldId id="1929" r:id="rId12"/>
    <p:sldId id="1899" r:id="rId13"/>
    <p:sldId id="1930" r:id="rId14"/>
    <p:sldId id="1931" r:id="rId15"/>
    <p:sldId id="1932" r:id="rId16"/>
    <p:sldId id="1854" r:id="rId17"/>
    <p:sldId id="1933" r:id="rId18"/>
    <p:sldId id="1935" r:id="rId19"/>
    <p:sldId id="1934" r:id="rId20"/>
    <p:sldId id="1936" r:id="rId21"/>
    <p:sldId id="1937" r:id="rId22"/>
    <p:sldId id="1938" r:id="rId23"/>
    <p:sldId id="1939" r:id="rId24"/>
    <p:sldId id="1875"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84480" autoAdjust="0"/>
  </p:normalViewPr>
  <p:slideViewPr>
    <p:cSldViewPr snapToGrid="0">
      <p:cViewPr varScale="1">
        <p:scale>
          <a:sx n="56" d="100"/>
          <a:sy n="56" d="100"/>
        </p:scale>
        <p:origin x="1008" y="5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5/25/2021 1:00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5/25/2021 12:59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learn/paths/classify-space-rocks-artificial-intelligence-nasa/index"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aka.ms/LearnOnVSCode?azure-portal=true" TargetMode="External"/><Relationship Id="rId4" Type="http://schemas.openxmlformats.org/officeDocument/2006/relationships/hyperlink" Target="https://docs.microsoft.com/en-us/learn/paths/introduction-python-space-exploration-nasa/?azure-portal=tru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learn/modules/resources/rocks.txt?azure-portal=tru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5/25/2021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Let's start by making sure we have the code from the previous units loaded in our notebook. Either run this code cell in the interactive notebook experience on Microsoft Learn, or confirm that you have this in your notebook in Visual Studio Code.</a:t>
            </a:r>
          </a:p>
          <a:p>
            <a:pPr algn="l"/>
            <a:r>
              <a:rPr lang="en-US" b="0" i="0" dirty="0">
                <a:solidFill>
                  <a:srgbClr val="323130"/>
                </a:solidFill>
                <a:effectLst/>
                <a:latin typeface="Segoe UI" panose="020B0502040204020203" pitchFamily="34" charset="0"/>
              </a:rPr>
              <a:t>Now that we have the function made, we'll need to include a call to it so it will be used. We'll create a for loop to go through every value in our rock list and call the function with each rock.</a:t>
            </a:r>
          </a:p>
          <a:p>
            <a:pPr algn="l"/>
            <a:br>
              <a:rPr lang="en-US" dirty="0"/>
            </a:br>
            <a:r>
              <a:rPr lang="en-US" b="0" i="0" dirty="0">
                <a:solidFill>
                  <a:srgbClr val="000000"/>
                </a:solidFill>
                <a:effectLst/>
                <a:latin typeface="Segoe UI" panose="020B0502040204020203" pitchFamily="34" charset="0"/>
              </a:rPr>
              <a:t>This code will call the function that we've created for each line of text (each rock) that was reported by the rover. The function will add to the count for the corresponding type of rock and store this number in the respective variable.</a:t>
            </a:r>
          </a:p>
          <a:p>
            <a:pPr algn="l"/>
            <a:r>
              <a:rPr lang="en-US" b="0" i="0" dirty="0">
                <a:solidFill>
                  <a:srgbClr val="000000"/>
                </a:solidFill>
                <a:effectLst/>
                <a:latin typeface="Segoe UI" panose="020B0502040204020203" pitchFamily="34" charset="0"/>
              </a:rPr>
              <a:t>Now that we have all of the rock counts in their variables, we can use some additional code to write summaries about them.</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5/25/2021 12:59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37060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Let's start by making sure we have the code from the previous units loaded in our notebook. Either run this code cell in the interactive notebook experience on Microsoft Learn, or confirm that you have this in your notebook in Visual Studio Code.</a:t>
            </a:r>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Let's start by printing the number of each type of rock we found. For example, to print the number of basalt rocks, run the following code cell:</a:t>
            </a:r>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As you can see, we first output a string that tells the user what they'll see. Then we concatenate on the variable name that includes the number of basalt rocks we found.</a:t>
            </a:r>
          </a:p>
          <a:p>
            <a:pPr algn="l"/>
            <a:r>
              <a:rPr lang="en-US" b="0" i="0" dirty="0">
                <a:solidFill>
                  <a:srgbClr val="000000"/>
                </a:solidFill>
                <a:effectLst/>
                <a:latin typeface="Segoe UI" panose="020B0502040204020203" pitchFamily="34" charset="0"/>
              </a:rPr>
              <a:t>Do the same thing for the four types of rock variables we created. (Solution code is below if you get stuck).</a:t>
            </a:r>
          </a:p>
          <a:p>
            <a:pPr algn="l"/>
            <a:r>
              <a:rPr lang="en-US" b="0" i="0" dirty="0">
                <a:solidFill>
                  <a:srgbClr val="000000"/>
                </a:solidFill>
                <a:effectLst/>
                <a:latin typeface="Segoe UI" panose="020B0502040204020203" pitchFamily="34" charset="0"/>
              </a:rPr>
              <a:t>Next, let's provide some more general data, such as the type of rock that was the most and least common. In this case, we'll use the max() and min() functions that we learned about before.</a:t>
            </a:r>
          </a:p>
          <a:p>
            <a:pPr algn="l"/>
            <a:r>
              <a:rPr lang="en-US" b="0" i="0" dirty="0">
                <a:solidFill>
                  <a:srgbClr val="000000"/>
                </a:solidFill>
                <a:effectLst/>
                <a:latin typeface="Segoe UI" panose="020B0502040204020203" pitchFamily="34" charset="0"/>
              </a:rPr>
              <a:t>Try to figure out what you need to do, but if you get stuck read below for the answer:</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5/25/2021 12:59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18989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5/25/2021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91807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In this module, you created your own Python program in </a:t>
            </a:r>
            <a:r>
              <a:rPr lang="en-US" b="0" i="0" dirty="0" err="1">
                <a:solidFill>
                  <a:srgbClr val="171717"/>
                </a:solidFill>
                <a:effectLst/>
                <a:latin typeface="Segoe UI" panose="020B0502040204020203" pitchFamily="34" charset="0"/>
              </a:rPr>
              <a:t>Jupyter</a:t>
            </a:r>
            <a:r>
              <a:rPr lang="en-US" b="0" i="0" dirty="0">
                <a:solidFill>
                  <a:srgbClr val="171717"/>
                </a:solidFill>
                <a:effectLst/>
                <a:latin typeface="Segoe UI" panose="020B0502040204020203" pitchFamily="34" charset="0"/>
              </a:rPr>
              <a:t> Notebooks to detect moon rocks and count how many of each type were found. Then you used some pre-built functions to summarize the data about the rocks.</a:t>
            </a:r>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5/25/2021 1:02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48225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Continue with the NASA-inspired series and </a:t>
            </a:r>
            <a:r>
              <a:rPr lang="en-US" b="0" i="0" u="none" strike="noStrike" dirty="0">
                <a:effectLst/>
                <a:latin typeface="Segoe UI" panose="020B0502040204020203" pitchFamily="34" charset="0"/>
                <a:hlinkClick r:id="rId3"/>
              </a:rPr>
              <a:t>Learn how to classify space rocks by using Python and artificial intelligence</a:t>
            </a:r>
            <a:r>
              <a:rPr lang="en-US" b="0" i="0" dirty="0">
                <a:solidFill>
                  <a:srgbClr val="171717"/>
                </a:solidFill>
                <a:effectLst/>
                <a:latin typeface="Segoe UI" panose="020B0502040204020203" pitchFamily="34" charset="0"/>
              </a:rPr>
              <a:t>.</a:t>
            </a:r>
            <a:br>
              <a:rPr lang="en-US" b="0" i="0" dirty="0">
                <a:solidFill>
                  <a:srgbClr val="171717"/>
                </a:solidFill>
                <a:effectLst/>
                <a:latin typeface="Segoe UI" panose="020B0502040204020203" pitchFamily="34" charset="0"/>
              </a:rPr>
            </a:br>
            <a:br>
              <a:rPr lang="en-US" b="0" i="0" dirty="0">
                <a:solidFill>
                  <a:srgbClr val="171717"/>
                </a:solidFill>
                <a:effectLst/>
                <a:latin typeface="Segoe UI" panose="020B0502040204020203" pitchFamily="34" charset="0"/>
              </a:rPr>
            </a:br>
            <a:r>
              <a:rPr lang="en-US" b="0" i="0" dirty="0">
                <a:solidFill>
                  <a:srgbClr val="171717"/>
                </a:solidFill>
                <a:effectLst/>
                <a:latin typeface="Segoe UI" panose="020B0502040204020203" pitchFamily="34" charset="0"/>
              </a:rPr>
              <a:t>This learning path gives you a view into the worlds of AI and space. Learn how to create an AI model that can classify the type of space rock in a random photo.</a:t>
            </a:r>
          </a:p>
          <a:p>
            <a:pPr algn="l"/>
            <a:br>
              <a:rPr lang="en-US" dirty="0"/>
            </a:br>
            <a:r>
              <a:rPr lang="en-US" b="1" i="0" dirty="0">
                <a:solidFill>
                  <a:srgbClr val="171717"/>
                </a:solidFill>
                <a:effectLst/>
                <a:latin typeface="Segoe UI" panose="020B0502040204020203" pitchFamily="34" charset="0"/>
              </a:rPr>
              <a:t>Prerequisites</a:t>
            </a: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0" u="none" strike="noStrike" dirty="0">
                <a:solidFill>
                  <a:srgbClr val="171717"/>
                </a:solidFill>
                <a:effectLst/>
                <a:latin typeface="Segoe UI" panose="020B0502040204020203" pitchFamily="34" charset="0"/>
                <a:hlinkClick r:id="rId4"/>
              </a:rPr>
              <a:t>Role of Python in space exploration</a:t>
            </a:r>
            <a:r>
              <a:rPr lang="en-US" b="0" i="0" dirty="0">
                <a:solidFill>
                  <a:srgbClr val="171717"/>
                </a:solidFill>
                <a:effectLst/>
                <a:latin typeface="Segoe UI" panose="020B0502040204020203" pitchFamily="34" charset="0"/>
              </a:rPr>
              <a:t> learning path</a:t>
            </a: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5"/>
              </a:rPr>
              <a:t>Visual Studio Code, with the Python extension</a:t>
            </a:r>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5/25/2021 1:02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3039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You're a geologist working at NASA. You're responsible for </a:t>
            </a:r>
            <a:r>
              <a:rPr lang="en-IN" sz="1800" dirty="0" err="1">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the different types of rocks found by the Artemis Rover and producing a report. The rover will send a text document of the different types of rocks, which you'll need to parse through. Your friend tells you how the Python programming language can make the task much easier than doing it by hand, and more automated.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In this module, you'll build a simple notebook with Python to complete the task. Along the way, you'll apply a variety of introductory computer science topics. You'll have the option to use Visual Studio Code with the Python extension or the Python notebook integration right here on Learn. Either way you will run the code and use pre-built functions that will help you complete this exercise.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5/25/2021 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20758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You're a geologist working at NASA. You're responsible for </a:t>
            </a:r>
            <a:r>
              <a:rPr lang="en-IN" sz="1800" dirty="0" err="1">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the different types of rocks found by the Artemis Rover and producing a report. The rover will send a text document of the different types of rocks, which you'll need to parse through. Your friend tells you how the Python programming language can make the task much easier than doing it by hand, and more automated.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In this module, you'll build a simple notebook with Python to complete the task. Along the way, you'll apply a variety of introductory computer science topics. You'll have the option to use Visual Studio Code with the Python extension or the Python notebook integration right here on Learn. Either way you will run the code and use pre-built functions that will help you complete this exercise.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5/25/2021 1:10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62255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You're a geologist working at NASA. You're responsible for </a:t>
            </a:r>
            <a:r>
              <a:rPr lang="en-IN" sz="1800" dirty="0" err="1">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the different types of rocks found by the Artemis Rover and producing a report. The rover will send a text document of the different types of rocks, which you'll need to parse through. Your friend tells you how the Python programming language can make the task much easier than doing it by hand, and more automated.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In this module, you'll build a simple notebook with Python to complete the task. Along the way, you'll apply a variety of introductory computer science topics. You'll have the option to use Visual Studio Code with the Python extension or the Python notebook integration right here on Learn. Either way you will run the code and use pre-built functions that will help you complete this exercise.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5/25/2021 1:10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32571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You're a geologist working at NASA. You're responsible for </a:t>
            </a:r>
            <a:r>
              <a:rPr lang="en-IN" sz="1800" dirty="0" err="1">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the different types of rocks found by the Artemis Rover and producing a report. The rover will send a text document of the different types of rocks, which you'll need to parse through. Your friend tells you how the Python programming language can make the task much easier than doing it by hand, and more automated.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In this module, you'll build a simple notebook with Python to complete the task. Along the way, you'll apply a variety of introductory computer science topics. You'll have the option to use Visual Studio Code with the Python extension or the Python notebook integration right here on Learn. Either way you will run the code and use pre-built functions that will help you complete this exercise.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5/25/2021 1:12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13394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5/25/2021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21520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You're a geologist working at NASA. You're responsible for </a:t>
            </a:r>
            <a:r>
              <a:rPr lang="en-IN" sz="1800" dirty="0" err="1">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the different types of rocks found by the Artemis Rover and producing a report. The rover will send a text document of the different types of rocks, which you'll need to parse through. Your friend tells you how the Python programming language can make the task much easier than doing it by hand, and more automated.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In this module, you'll build a simple notebook with Python to complete the task. Along the way, you'll apply a variety of introductory computer science topics. You'll have the option to use Visual Studio Code with the Python extension or the Python notebook integration right here on Learn. Either way you will run the code and use pre-built functions that will help you complete this exercise.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5/25/2021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2057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5/25/2021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8209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5/25/2021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5/25/2021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4400" b="0" i="0" dirty="0">
                <a:solidFill>
                  <a:srgbClr val="000000"/>
                </a:solidFill>
                <a:effectLst/>
                <a:latin typeface="Segoe UI" panose="020B0502040204020203" pitchFamily="34" charset="0"/>
              </a:rPr>
              <a:t>To start our program, we'll want to let the user know that the program is beginning, by using the print command to output a string of text.</a:t>
            </a:r>
          </a:p>
          <a:p>
            <a:pPr algn="l"/>
            <a:r>
              <a:rPr lang="en-US" sz="4400" b="0" i="0" dirty="0">
                <a:solidFill>
                  <a:srgbClr val="000000"/>
                </a:solidFill>
                <a:effectLst/>
                <a:latin typeface="Segoe UI" panose="020B0502040204020203" pitchFamily="34" charset="0"/>
              </a:rPr>
              <a:t>If you are completing this module on your local computer using Visual Studio Code, then you have a few extra steps you need to do before you get started:</a:t>
            </a:r>
          </a:p>
          <a:p>
            <a:pPr algn="l"/>
            <a:r>
              <a:rPr lang="en-US" sz="4400" b="0" i="0" dirty="0">
                <a:solidFill>
                  <a:srgbClr val="000000"/>
                </a:solidFill>
                <a:effectLst/>
                <a:latin typeface="Segoe UI" panose="020B0502040204020203" pitchFamily="34" charset="0"/>
              </a:rPr>
              <a:t>First, make a folder somewhere on your computer that you can access easily. Call the folder something like </a:t>
            </a:r>
            <a:r>
              <a:rPr lang="en-US" sz="4400" b="0" i="0" dirty="0" err="1">
                <a:solidFill>
                  <a:srgbClr val="000000"/>
                </a:solidFill>
                <a:effectLst/>
                <a:latin typeface="Segoe UI" panose="020B0502040204020203" pitchFamily="34" charset="0"/>
              </a:rPr>
              <a:t>SpaceRockProject</a:t>
            </a:r>
            <a:r>
              <a:rPr lang="en-US" sz="4400" b="0" i="0" dirty="0">
                <a:solidFill>
                  <a:srgbClr val="000000"/>
                </a:solidFill>
                <a:effectLst/>
                <a:latin typeface="Segoe UI" panose="020B0502040204020203" pitchFamily="34" charset="0"/>
              </a:rPr>
              <a:t>. Then open the file </a:t>
            </a:r>
            <a:r>
              <a:rPr lang="en-US" sz="4400" b="0" i="0" u="none" strike="noStrike" dirty="0">
                <a:solidFill>
                  <a:srgbClr val="000000"/>
                </a:solidFill>
                <a:effectLst/>
                <a:latin typeface="Segoe UI" panose="020B0502040204020203" pitchFamily="34" charset="0"/>
                <a:hlinkClick r:id="rId3"/>
              </a:rPr>
              <a:t>rocks.txt</a:t>
            </a:r>
            <a:r>
              <a:rPr lang="en-US" sz="4400" b="0" i="0" dirty="0">
                <a:solidFill>
                  <a:srgbClr val="000000"/>
                </a:solidFill>
                <a:effectLst/>
                <a:latin typeface="Segoe UI" panose="020B0502040204020203" pitchFamily="34" charset="0"/>
              </a:rPr>
              <a:t> and use file -&gt; save as to save a copy in your folder. This file contains all of the rocks data that we're going to be reading in Python.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5/25/2021 12:59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19398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Next, open Visual Studio Code and select </a:t>
            </a:r>
            <a:r>
              <a:rPr lang="en-US" b="1" i="0" dirty="0">
                <a:solidFill>
                  <a:srgbClr val="000000"/>
                </a:solidFill>
                <a:effectLst/>
                <a:latin typeface="Segoe UI" panose="020B0502040204020203" pitchFamily="34" charset="0"/>
              </a:rPr>
              <a:t>File</a:t>
            </a:r>
            <a:r>
              <a:rPr lang="en-US" b="0" i="0" dirty="0">
                <a:solidFill>
                  <a:srgbClr val="000000"/>
                </a:solidFill>
                <a:effectLst/>
                <a:latin typeface="Segoe UI" panose="020B0502040204020203" pitchFamily="34" charset="0"/>
              </a:rPr>
              <a:t> then </a:t>
            </a:r>
            <a:r>
              <a:rPr lang="en-US" b="1" i="0" dirty="0">
                <a:solidFill>
                  <a:srgbClr val="000000"/>
                </a:solidFill>
                <a:effectLst/>
                <a:latin typeface="Segoe UI" panose="020B0502040204020203" pitchFamily="34" charset="0"/>
              </a:rPr>
              <a:t>New File</a:t>
            </a:r>
            <a:r>
              <a:rPr lang="en-US" b="0" i="0" dirty="0">
                <a:solidFill>
                  <a:srgbClr val="000000"/>
                </a:solidFill>
                <a:effectLst/>
                <a:latin typeface="Segoe UI" panose="020B0502040204020203" pitchFamily="34" charset="0"/>
              </a:rPr>
              <a:t>. Once the blank file is open, make the keystrokes "</a:t>
            </a:r>
            <a:r>
              <a:rPr lang="en-US" b="0" i="0" dirty="0" err="1">
                <a:solidFill>
                  <a:srgbClr val="000000"/>
                </a:solidFill>
                <a:effectLst/>
                <a:latin typeface="Segoe UI" panose="020B0502040204020203" pitchFamily="34" charset="0"/>
              </a:rPr>
              <a:t>Ctrl+S</a:t>
            </a:r>
            <a:r>
              <a:rPr lang="en-US" b="0" i="0" dirty="0">
                <a:solidFill>
                  <a:srgbClr val="000000"/>
                </a:solidFill>
                <a:effectLst/>
                <a:latin typeface="Segoe UI" panose="020B0502040204020203" pitchFamily="34" charset="0"/>
              </a:rPr>
              <a:t>" to save it. Navigate to the folder you created, name the file something informative such as </a:t>
            </a:r>
            <a:r>
              <a:rPr lang="en-US" b="0" i="0" dirty="0" err="1">
                <a:solidFill>
                  <a:srgbClr val="000000"/>
                </a:solidFill>
                <a:effectLst/>
                <a:latin typeface="Segoe UI" panose="020B0502040204020203" pitchFamily="34" charset="0"/>
              </a:rPr>
              <a:t>ArtemisRockClassifier</a:t>
            </a:r>
            <a:r>
              <a:rPr lang="en-US" b="0" i="0" dirty="0">
                <a:solidFill>
                  <a:srgbClr val="000000"/>
                </a:solidFill>
                <a:effectLst/>
                <a:latin typeface="Segoe UI" panose="020B0502040204020203" pitchFamily="34" charset="0"/>
              </a:rPr>
              <a:t>, and change the file type to </a:t>
            </a:r>
            <a:r>
              <a:rPr lang="en-US" b="0" i="0" dirty="0" err="1">
                <a:solidFill>
                  <a:srgbClr val="000000"/>
                </a:solidFill>
                <a:effectLst/>
                <a:latin typeface="Segoe UI" panose="020B0502040204020203" pitchFamily="34" charset="0"/>
              </a:rPr>
              <a:t>Jupyter</a:t>
            </a:r>
            <a:r>
              <a:rPr lang="en-US" b="0" i="0" dirty="0">
                <a:solidFill>
                  <a:srgbClr val="000000"/>
                </a:solidFill>
                <a:effectLst/>
                <a:latin typeface="Segoe UI" panose="020B0502040204020203" pitchFamily="34" charset="0"/>
              </a:rPr>
              <a:t> from the drop-down menu. Now we have everything created, we can start coding!</a:t>
            </a:r>
          </a:p>
          <a:p>
            <a:endParaRPr lang="en-US" b="0" i="0" dirty="0">
              <a:solidFill>
                <a:srgbClr val="000000"/>
              </a:solidFill>
              <a:effectLst/>
              <a:latin typeface="Segoe UI" panose="020B0502040204020203" pitchFamily="34" charset="0"/>
            </a:endParaRPr>
          </a:p>
          <a:p>
            <a:pPr>
              <a:lnSpc>
                <a:spcPts val="1500"/>
              </a:lnSpc>
              <a:spcAft>
                <a:spcPts val="800"/>
              </a:spcAft>
            </a:pP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Next, we want to create some variables that will represent the count of the different types of rocks that Artemis found on the Moon. The specific rocks that we're looking for are: Basalt: The Mare Rock, Breccia: Shocked Rock, Highland Rock: Anorthosite, and </a:t>
            </a:r>
            <a:r>
              <a:rPr lang="en-IN" sz="1800" dirty="0" err="1">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Regolith</a:t>
            </a: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Soil/Surface Layer. These types are the four main types of rocks found on the Moon.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500"/>
              </a:lnSpc>
              <a:spcBef>
                <a:spcPts val="1200"/>
              </a:spcBef>
              <a:spcAft>
                <a:spcPts val="800"/>
              </a:spcAft>
            </a:pP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Let's make some variables with names of "basalt", "breccia", "highland", and "</a:t>
            </a:r>
            <a:r>
              <a:rPr lang="en-IN" sz="1800" dirty="0" err="1">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regolith</a:t>
            </a: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We can also set these variables to 0 since we've not yet counted any rocks. Finally, make a list called </a:t>
            </a:r>
            <a:r>
              <a:rPr lang="en-IN" sz="1800" dirty="0" err="1">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rockList</a:t>
            </a:r>
            <a:r>
              <a:rPr lang="en-IN"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 that will store the names of every rock the rover found. We can make the list empty, setting it equal to brackets with nothing inside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5/25/2021 12:59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6325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Let's start by making sure we have the code from the previous unit. If you're running this in Visual Studio Code, confirm you have this code in your notebook. If you're running this in Learn, run this code cell to make sure that we have brought this code over to this notebook:</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Let's create a sample file we can use over the course of this module. This will contain a list of rocks.</a:t>
            </a:r>
          </a:p>
          <a:p>
            <a:pPr algn="l"/>
            <a:r>
              <a:rPr lang="en-US" b="0" i="0" dirty="0">
                <a:solidFill>
                  <a:srgbClr val="000000"/>
                </a:solidFill>
                <a:effectLst/>
                <a:latin typeface="Segoe UI" panose="020B0502040204020203" pitchFamily="34" charset="0"/>
              </a:rPr>
              <a:t>Run this code cell to: </a:t>
            </a:r>
          </a:p>
          <a:p>
            <a:pPr marL="228600" indent="-228600" algn="l">
              <a:buAutoNum type="arabicPeriod"/>
            </a:pPr>
            <a:r>
              <a:rPr lang="en-US" b="0" i="0" dirty="0">
                <a:solidFill>
                  <a:srgbClr val="000000"/>
                </a:solidFill>
                <a:effectLst/>
                <a:latin typeface="Segoe UI" panose="020B0502040204020203" pitchFamily="34" charset="0"/>
              </a:rPr>
              <a:t>Specify the text file we will write to </a:t>
            </a:r>
          </a:p>
          <a:p>
            <a:pPr marL="228600" indent="-228600" algn="l">
              <a:buAutoNum type="arabicPeriod"/>
            </a:pPr>
            <a:r>
              <a:rPr lang="en-US" b="0" i="0" dirty="0">
                <a:solidFill>
                  <a:srgbClr val="000000"/>
                </a:solidFill>
                <a:effectLst/>
                <a:latin typeface="Segoe UI" panose="020B0502040204020203" pitchFamily="34" charset="0"/>
              </a:rPr>
              <a:t>Open the file </a:t>
            </a:r>
          </a:p>
          <a:p>
            <a:pPr marL="228600" indent="-228600" algn="l">
              <a:buAutoNum type="arabicPeriod"/>
            </a:pPr>
            <a:r>
              <a:rPr lang="en-US" b="0" i="0" dirty="0">
                <a:solidFill>
                  <a:srgbClr val="000000"/>
                </a:solidFill>
                <a:effectLst/>
                <a:latin typeface="Segoe UI" panose="020B0502040204020203" pitchFamily="34" charset="0"/>
              </a:rPr>
              <a:t>Write text to the file</a:t>
            </a:r>
          </a:p>
          <a:p>
            <a:pPr marL="228600" indent="-228600" algn="l">
              <a:buAutoNum type="arabicPeriod"/>
            </a:pPr>
            <a:r>
              <a:rPr lang="en-US" b="0" i="0" dirty="0">
                <a:solidFill>
                  <a:srgbClr val="000000"/>
                </a:solidFill>
                <a:effectLst/>
                <a:latin typeface="Segoe UI" panose="020B0502040204020203" pitchFamily="34" charset="0"/>
              </a:rPr>
              <a:t>Close the file</a:t>
            </a:r>
          </a:p>
          <a:p>
            <a:pPr algn="l"/>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Now that we have some variables made, we can start giving these variables values. We want to count the number of times we see a certain type of rock in the rocks.txt file and add that number to the corresponding variable. For example, if there are 12 basalt rocks that Artemis saved to the text file, then we'll want the basalt variable to be set to 12.</a:t>
            </a:r>
          </a:p>
          <a:p>
            <a:pPr algn="l"/>
            <a:r>
              <a:rPr lang="en-US" b="0" i="0" dirty="0">
                <a:solidFill>
                  <a:srgbClr val="000000"/>
                </a:solidFill>
                <a:effectLst/>
                <a:latin typeface="Segoe UI" panose="020B0502040204020203" pitchFamily="34" charset="0"/>
              </a:rPr>
              <a:t>Let's start by telling the computer to read in the rocks.txt file. To do this, run the code below. The </a:t>
            </a:r>
            <a:r>
              <a:rPr lang="en-US" b="0" i="0" dirty="0" err="1">
                <a:solidFill>
                  <a:srgbClr val="000000"/>
                </a:solidFill>
                <a:effectLst/>
                <a:latin typeface="Segoe UI" panose="020B0502040204020203" pitchFamily="34" charset="0"/>
              </a:rPr>
              <a:t>readline</a:t>
            </a:r>
            <a:r>
              <a:rPr lang="en-US" b="0" i="0" dirty="0">
                <a:solidFill>
                  <a:srgbClr val="000000"/>
                </a:solidFill>
                <a:effectLst/>
                <a:latin typeface="Segoe UI" panose="020B0502040204020203" pitchFamily="34" charset="0"/>
              </a:rPr>
              <a:t> function will read the first line, which is just telling us that we are starting to read the rocks that are written in the file.</a:t>
            </a:r>
          </a:p>
          <a:p>
            <a:pPr algn="l"/>
            <a:br>
              <a:rPr lang="en-US" b="0" i="0" dirty="0">
                <a:solidFill>
                  <a:srgbClr val="000000"/>
                </a:solidFill>
                <a:effectLst/>
                <a:latin typeface="Segoe UI" panose="020B0502040204020203" pitchFamily="34" charset="0"/>
              </a:rPr>
            </a:br>
            <a:r>
              <a:rPr lang="en-US" b="0" i="0" dirty="0">
                <a:solidFill>
                  <a:srgbClr val="323130"/>
                </a:solidFill>
                <a:effectLst/>
                <a:latin typeface="Segoe UI" panose="020B0502040204020203" pitchFamily="34" charset="0"/>
              </a:rPr>
              <a:t>Now, we can call the </a:t>
            </a:r>
            <a:r>
              <a:rPr lang="en-US" b="0" i="0" dirty="0" err="1">
                <a:solidFill>
                  <a:srgbClr val="323130"/>
                </a:solidFill>
                <a:effectLst/>
                <a:latin typeface="Segoe UI" panose="020B0502040204020203" pitchFamily="34" charset="0"/>
              </a:rPr>
              <a:t>readlines</a:t>
            </a:r>
            <a:r>
              <a:rPr lang="en-US" b="0" i="0" dirty="0">
                <a:solidFill>
                  <a:srgbClr val="323130"/>
                </a:solidFill>
                <a:effectLst/>
                <a:latin typeface="Segoe UI" panose="020B0502040204020203" pitchFamily="34" charset="0"/>
              </a:rPr>
              <a:t>() function to put all of the lines into our </a:t>
            </a:r>
            <a:r>
              <a:rPr lang="en-US" b="0" i="0" dirty="0" err="1">
                <a:solidFill>
                  <a:srgbClr val="323130"/>
                </a:solidFill>
                <a:effectLst/>
                <a:latin typeface="Segoe UI" panose="020B0502040204020203" pitchFamily="34" charset="0"/>
              </a:rPr>
              <a:t>rockList</a:t>
            </a:r>
            <a:r>
              <a:rPr lang="en-US" b="0" i="0" dirty="0">
                <a:solidFill>
                  <a:srgbClr val="323130"/>
                </a:solidFill>
                <a:effectLst/>
                <a:latin typeface="Segoe UI" panose="020B0502040204020203" pitchFamily="34" charset="0"/>
              </a:rPr>
              <a:t> variable. We'll also print all of the rocks that are in the </a:t>
            </a:r>
            <a:r>
              <a:rPr lang="en-US" b="0" i="0" dirty="0" err="1">
                <a:solidFill>
                  <a:srgbClr val="323130"/>
                </a:solidFill>
                <a:effectLst/>
                <a:latin typeface="Segoe UI" panose="020B0502040204020203" pitchFamily="34" charset="0"/>
              </a:rPr>
              <a:t>rockList</a:t>
            </a:r>
            <a:r>
              <a:rPr lang="en-US" b="0" i="0" dirty="0">
                <a:solidFill>
                  <a:srgbClr val="323130"/>
                </a:solidFill>
                <a:effectLst/>
                <a:latin typeface="Segoe UI" panose="020B0502040204020203" pitchFamily="34" charset="0"/>
              </a:rPr>
              <a:t> and close the </a:t>
            </a:r>
            <a:r>
              <a:rPr lang="en-US" b="0" i="0" dirty="0" err="1">
                <a:solidFill>
                  <a:srgbClr val="323130"/>
                </a:solidFill>
                <a:effectLst/>
                <a:latin typeface="Segoe UI" panose="020B0502040204020203" pitchFamily="34" charset="0"/>
              </a:rPr>
              <a:t>fileObject</a:t>
            </a:r>
            <a:r>
              <a:rPr lang="en-US" b="0" i="0" dirty="0">
                <a:solidFill>
                  <a:srgbClr val="323130"/>
                </a:solidFill>
                <a:effectLst/>
                <a:latin typeface="Segoe UI" panose="020B0502040204020203" pitchFamily="34" charset="0"/>
              </a:rPr>
              <a:t>.</a:t>
            </a:r>
          </a:p>
          <a:p>
            <a:br>
              <a:rPr lang="en-US" dirty="0"/>
            </a:br>
            <a:r>
              <a:rPr lang="en-US" b="0" i="0" dirty="0">
                <a:solidFill>
                  <a:srgbClr val="000000"/>
                </a:solidFill>
                <a:effectLst/>
                <a:latin typeface="Segoe UI" panose="020B0502040204020203" pitchFamily="34" charset="0"/>
              </a:rPr>
              <a:t>Although we're only printing out each rock that we see in a file at this stage, this exercise will set us up perfectly to call a function. This function will look at each rock and add to the corresponding variable if it sees a rock of the correct type.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5/25/2021 12:59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030643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Let's start by making sure we have the code from the previous units loaded in our notebooks. Either run this code cell in the interactive notebook experience on Microsoft Learn, or confirm that you have this in your notebook in Visual Studio Code.</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The next step in our application is to add a function that will look at a line of text, tell us which type of rock it is, and increment the corresponding variable. To start, run this code cell:</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As you recall, these lines will create a function that has a parameter of a string variable </a:t>
            </a:r>
            <a:r>
              <a:rPr lang="en-US" b="0" i="0" dirty="0" err="1">
                <a:solidFill>
                  <a:srgbClr val="000000"/>
                </a:solidFill>
                <a:effectLst/>
                <a:latin typeface="Segoe UI" panose="020B0502040204020203" pitchFamily="34" charset="0"/>
              </a:rPr>
              <a:t>rockToID</a:t>
            </a:r>
            <a:r>
              <a:rPr lang="en-US" b="0" i="0" dirty="0">
                <a:solidFill>
                  <a:srgbClr val="000000"/>
                </a:solidFill>
                <a:effectLst/>
                <a:latin typeface="Segoe UI" panose="020B0502040204020203" pitchFamily="34" charset="0"/>
              </a:rPr>
              <a:t> and returns nothing. We'll be calling the function and passing in one of four rock names: Basalt, Breccia, Highland, or Regolith. We'll need to make each rock type a global variable, to ensure that the variables will remember how many rocks they've counted. To increment the correct variable based on the types of rocks that Artemis found, we'll use if statements.</a:t>
            </a:r>
          </a:p>
          <a:p>
            <a:pPr algn="l"/>
            <a:r>
              <a:rPr lang="en-US" b="0" i="0" dirty="0">
                <a:solidFill>
                  <a:srgbClr val="000000"/>
                </a:solidFill>
                <a:effectLst/>
                <a:latin typeface="Segoe UI" panose="020B0502040204020203" pitchFamily="34" charset="0"/>
              </a:rPr>
              <a:t>The code above checks if the string we've passed through to the function has the text "basalt". If it does, we'll go into the if statement and print out that we have found a Basalt rock and then increment the variable for Basalt by one.</a:t>
            </a:r>
          </a:p>
          <a:p>
            <a:r>
              <a:rPr lang="en-US" b="1" dirty="0">
                <a:effectLst/>
              </a:rPr>
              <a:t>Note:</a:t>
            </a:r>
            <a:r>
              <a:rPr lang="en-US" dirty="0">
                <a:effectLst/>
              </a:rPr>
              <a:t> if the line of text had "basalt" in it, with other text, it would still be counted. For example, "No basalt here" would be counted as one for Basalt. This shouldn't be a problem in this case because we know where the data is coming from and what it will look like.</a:t>
            </a:r>
          </a:p>
          <a:p>
            <a:pPr algn="l"/>
            <a:r>
              <a:rPr lang="en-US" b="0" i="0" dirty="0">
                <a:solidFill>
                  <a:srgbClr val="000000"/>
                </a:solidFill>
                <a:effectLst/>
                <a:latin typeface="Segoe UI" panose="020B0502040204020203" pitchFamily="34" charset="0"/>
              </a:rPr>
              <a:t>Before jumping into the solution code, try to add the else if statements to practice your new skills of conditional statements. Then, compare to the solution code here:</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5/25/2021 12:59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21767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en-US" b="1" i="0" dirty="0">
                <a:effectLst/>
                <a:latin typeface="Segoe UI" panose="020B0502040204020203" pitchFamily="34" charset="0"/>
              </a:rPr>
              <a:t>Discover the role of Python in space exploration</a:t>
            </a:r>
            <a:br>
              <a:rPr lang="en-US" b="1" i="0" dirty="0">
                <a:effectLst/>
                <a:latin typeface="Segoe UI" panose="020B0502040204020203" pitchFamily="34" charset="0"/>
              </a:rPr>
            </a:br>
            <a:endParaRPr lang="en-US" dirty="0"/>
          </a:p>
        </p:txBody>
      </p:sp>
      <p:sp>
        <p:nvSpPr>
          <p:cNvPr id="5" name="Text Placeholder 4"/>
          <p:cNvSpPr>
            <a:spLocks noGrp="1"/>
          </p:cNvSpPr>
          <p:nvPr>
            <p:ph type="body" sz="quarter" idx="12"/>
          </p:nvPr>
        </p:nvSpPr>
        <p:spPr>
          <a:xfrm>
            <a:off x="584200" y="3543143"/>
            <a:ext cx="6655646" cy="615553"/>
          </a:xfrm>
        </p:spPr>
        <p:txBody>
          <a:bodyPr/>
          <a:lstStyle/>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85BD-1511-43BA-BCD0-7489B3848D70}"/>
              </a:ext>
            </a:extLst>
          </p:cNvPr>
          <p:cNvSpPr>
            <a:spLocks noGrp="1"/>
          </p:cNvSpPr>
          <p:nvPr>
            <p:ph type="title"/>
          </p:nvPr>
        </p:nvSpPr>
        <p:spPr>
          <a:xfrm>
            <a:off x="585216" y="2537210"/>
            <a:ext cx="9144000" cy="997196"/>
          </a:xfrm>
        </p:spPr>
        <p:txBody>
          <a:bodyPr/>
          <a:lstStyle/>
          <a:p>
            <a:r>
              <a:rPr lang="en-US" b="1" i="0" cap="all" dirty="0">
                <a:solidFill>
                  <a:schemeClr val="tx1"/>
                </a:solidFill>
                <a:effectLst/>
                <a:latin typeface="Segoe UI" panose="020B0502040204020203" pitchFamily="34" charset="0"/>
              </a:rPr>
              <a:t>Count the number of Moon rocks by calling a Python function</a:t>
            </a:r>
            <a:endParaRPr lang="en-IN" cap="all" dirty="0">
              <a:solidFill>
                <a:schemeClr val="tx1"/>
              </a:solidFill>
            </a:endParaRPr>
          </a:p>
        </p:txBody>
      </p:sp>
    </p:spTree>
    <p:extLst>
      <p:ext uri="{BB962C8B-B14F-4D97-AF65-F5344CB8AC3E}">
        <p14:creationId xmlns:p14="http://schemas.microsoft.com/office/powerpoint/2010/main" val="426619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85BD-1511-43BA-BCD0-7489B3848D70}"/>
              </a:ext>
            </a:extLst>
          </p:cNvPr>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Analyze and summarize data in Python</a:t>
            </a:r>
          </a:p>
        </p:txBody>
      </p:sp>
    </p:spTree>
    <p:extLst>
      <p:ext uri="{BB962C8B-B14F-4D97-AF65-F5344CB8AC3E}">
        <p14:creationId xmlns:p14="http://schemas.microsoft.com/office/powerpoint/2010/main" val="343443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505" y="784324"/>
            <a:ext cx="9144000" cy="733425"/>
          </a:xfrm>
        </p:spPr>
        <p:txBody>
          <a:bodyPr/>
          <a:lstStyle/>
          <a:p>
            <a:r>
              <a:rPr lang="en-US" dirty="0"/>
              <a:t>Quiz Time</a:t>
            </a:r>
          </a:p>
        </p:txBody>
      </p:sp>
      <p:sp>
        <p:nvSpPr>
          <p:cNvPr id="4" name="Text Placeholder 3"/>
          <p:cNvSpPr>
            <a:spLocks noGrp="1"/>
          </p:cNvSpPr>
          <p:nvPr>
            <p:ph type="body" sz="quarter" idx="12"/>
          </p:nvPr>
        </p:nvSpPr>
        <p:spPr>
          <a:xfrm>
            <a:off x="599505" y="1778049"/>
            <a:ext cx="9144000" cy="307777"/>
          </a:xfrm>
        </p:spPr>
        <p:txBody>
          <a:bodyPr/>
          <a:lstStyle/>
          <a:p>
            <a:r>
              <a:rPr lang="en-US" dirty="0"/>
              <a:t>https://forms.office.com/r/bsnFqeTGP0</a:t>
            </a:r>
          </a:p>
        </p:txBody>
      </p:sp>
      <p:pic>
        <p:nvPicPr>
          <p:cNvPr id="5" name="Picture 4" descr="Qr code&#10;&#10;Description automatically generated">
            <a:extLst>
              <a:ext uri="{FF2B5EF4-FFF2-40B4-BE49-F238E27FC236}">
                <a16:creationId xmlns:a16="http://schemas.microsoft.com/office/drawing/2014/main" id="{2A4186B9-E590-4146-9ACA-ED4483D1C84D}"/>
              </a:ext>
            </a:extLst>
          </p:cNvPr>
          <p:cNvPicPr>
            <a:picLocks noChangeAspect="1"/>
          </p:cNvPicPr>
          <p:nvPr/>
        </p:nvPicPr>
        <p:blipFill>
          <a:blip r:embed="rId3"/>
          <a:stretch>
            <a:fillRect/>
          </a:stretch>
        </p:blipFill>
        <p:spPr>
          <a:xfrm>
            <a:off x="599505" y="2243257"/>
            <a:ext cx="3082290" cy="3082290"/>
          </a:xfrm>
          <a:prstGeom prst="rect">
            <a:avLst/>
          </a:prstGeom>
        </p:spPr>
      </p:pic>
    </p:spTree>
    <p:extLst>
      <p:ext uri="{BB962C8B-B14F-4D97-AF65-F5344CB8AC3E}">
        <p14:creationId xmlns:p14="http://schemas.microsoft.com/office/powerpoint/2010/main" val="72695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84797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15CE-5586-4212-B926-FBB442BFD68F}"/>
              </a:ext>
            </a:extLst>
          </p:cNvPr>
          <p:cNvSpPr>
            <a:spLocks noGrp="1"/>
          </p:cNvSpPr>
          <p:nvPr>
            <p:ph type="title"/>
          </p:nvPr>
        </p:nvSpPr>
        <p:spPr/>
        <p:txBody>
          <a:bodyPr/>
          <a:lstStyle/>
          <a:p>
            <a:r>
              <a:rPr lang="en-IN" dirty="0"/>
              <a:t>WHAT NEXT!!!</a:t>
            </a:r>
          </a:p>
        </p:txBody>
      </p:sp>
    </p:spTree>
    <p:extLst>
      <p:ext uri="{BB962C8B-B14F-4D97-AF65-F5344CB8AC3E}">
        <p14:creationId xmlns:p14="http://schemas.microsoft.com/office/powerpoint/2010/main" val="194115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332667"/>
            <a:ext cx="7062470" cy="1661993"/>
          </a:xfrm>
        </p:spPr>
        <p:txBody>
          <a:bodyPr/>
          <a:lstStyle/>
          <a:p>
            <a:pPr algn="l"/>
            <a:r>
              <a:rPr lang="en-US" b="1" i="0" dirty="0">
                <a:effectLst/>
                <a:latin typeface="Segoe UI" panose="020B0502040204020203" pitchFamily="34" charset="0"/>
              </a:rPr>
              <a:t>Classify space rocks by using Python and artificial intelligence</a:t>
            </a:r>
          </a:p>
        </p:txBody>
      </p:sp>
      <p:sp>
        <p:nvSpPr>
          <p:cNvPr id="5" name="Text Placeholder 4"/>
          <p:cNvSpPr>
            <a:spLocks noGrp="1"/>
          </p:cNvSpPr>
          <p:nvPr>
            <p:ph type="body" sz="quarter" idx="12"/>
          </p:nvPr>
        </p:nvSpPr>
        <p:spPr>
          <a:xfrm>
            <a:off x="584200" y="3543143"/>
            <a:ext cx="6655646" cy="615553"/>
          </a:xfrm>
        </p:spPr>
        <p:txBody>
          <a:bodyPr/>
          <a:lstStyle/>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335792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216231"/>
            <a:ext cx="10960100" cy="1723549"/>
          </a:xfrm>
        </p:spPr>
        <p:txBody>
          <a:bodyPr/>
          <a:lstStyle/>
          <a:p>
            <a:r>
              <a:rPr lang="en-US" b="1" dirty="0"/>
              <a:t>Session 1: </a:t>
            </a:r>
            <a:r>
              <a:rPr lang="en-US" b="0" i="0" dirty="0">
                <a:effectLst/>
                <a:latin typeface="Segoe UI" panose="020B0502040204020203" pitchFamily="34" charset="0"/>
              </a:rPr>
              <a:t> </a:t>
            </a:r>
            <a:br>
              <a:rPr lang="en-US" b="0" i="0" dirty="0">
                <a:effectLst/>
                <a:latin typeface="Segoe UI" panose="020B0502040204020203" pitchFamily="34" charset="0"/>
              </a:rPr>
            </a:br>
            <a:r>
              <a:rPr lang="en-US" b="1" i="0" dirty="0">
                <a:effectLst/>
                <a:latin typeface="Segoe UI" panose="020B0502040204020203" pitchFamily="34" charset="0"/>
              </a:rPr>
              <a:t>Learn about space rocks and how to classify them</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Learn about space rocks, where they're found, and why they're valuable for scientific research.</a:t>
            </a:r>
            <a:br>
              <a:rPr lang="en-US" sz="1100" dirty="0"/>
            </a:br>
            <a:endParaRPr lang="en-US" sz="2000" b="1" dirty="0"/>
          </a:p>
        </p:txBody>
      </p:sp>
      <p:sp>
        <p:nvSpPr>
          <p:cNvPr id="5" name="Text Placeholder 4"/>
          <p:cNvSpPr>
            <a:spLocks noGrp="1"/>
          </p:cNvSpPr>
          <p:nvPr>
            <p:ph type="body" sz="quarter" idx="12"/>
          </p:nvPr>
        </p:nvSpPr>
        <p:spPr>
          <a:xfrm>
            <a:off x="584200" y="4056993"/>
            <a:ext cx="6655646" cy="40948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258874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970010"/>
            <a:ext cx="10960100" cy="1969770"/>
          </a:xfrm>
        </p:spPr>
        <p:txBody>
          <a:bodyPr/>
          <a:lstStyle/>
          <a:p>
            <a:r>
              <a:rPr lang="en-US" b="1" dirty="0"/>
              <a:t>Session 2: </a:t>
            </a:r>
            <a:r>
              <a:rPr lang="en-US" b="0" i="0" dirty="0">
                <a:effectLst/>
                <a:latin typeface="Segoe UI" panose="020B0502040204020203" pitchFamily="34" charset="0"/>
              </a:rPr>
              <a:t> </a:t>
            </a:r>
            <a:br>
              <a:rPr lang="en-US" b="0" i="0" dirty="0">
                <a:effectLst/>
                <a:latin typeface="Segoe UI" panose="020B0502040204020203" pitchFamily="34" charset="0"/>
              </a:rPr>
            </a:br>
            <a:r>
              <a:rPr lang="en-US" b="1" i="0" dirty="0">
                <a:effectLst/>
                <a:latin typeface="Segoe UI" panose="020B0502040204020203" pitchFamily="34" charset="0"/>
              </a:rPr>
              <a:t>Prepare to research space rocks by using artificial intelligence</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Learn about the scientific research of space rocks and how artificial intelligence can enhance this study.</a:t>
            </a:r>
            <a:endParaRPr lang="en-US" sz="2000" b="1" dirty="0"/>
          </a:p>
        </p:txBody>
      </p:sp>
      <p:sp>
        <p:nvSpPr>
          <p:cNvPr id="5" name="Text Placeholder 4"/>
          <p:cNvSpPr>
            <a:spLocks noGrp="1"/>
          </p:cNvSpPr>
          <p:nvPr>
            <p:ph type="body" sz="quarter" idx="12"/>
          </p:nvPr>
        </p:nvSpPr>
        <p:spPr>
          <a:xfrm>
            <a:off x="584200" y="4056993"/>
            <a:ext cx="6655646" cy="40948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118604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662233"/>
            <a:ext cx="10960100" cy="2277547"/>
          </a:xfrm>
        </p:spPr>
        <p:txBody>
          <a:bodyPr/>
          <a:lstStyle/>
          <a:p>
            <a:r>
              <a:rPr lang="en-US" b="1" dirty="0"/>
              <a:t>Session 3: </a:t>
            </a:r>
            <a:r>
              <a:rPr lang="en-US" b="0" i="0" dirty="0">
                <a:effectLst/>
                <a:latin typeface="Segoe UI" panose="020B0502040204020203" pitchFamily="34" charset="0"/>
              </a:rPr>
              <a:t> </a:t>
            </a:r>
            <a:br>
              <a:rPr lang="en-US" b="0" i="0" dirty="0">
                <a:effectLst/>
                <a:latin typeface="Segoe UI" panose="020B0502040204020203" pitchFamily="34" charset="0"/>
              </a:rPr>
            </a:br>
            <a:r>
              <a:rPr lang="en-US" b="1" i="0" dirty="0">
                <a:effectLst/>
                <a:latin typeface="Segoe UI" panose="020B0502040204020203" pitchFamily="34" charset="0"/>
              </a:rPr>
              <a:t>Analyze images of rocks by using artificial intelligence</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Identify data to add to an artificial intelligence model that classifies space rocks in random photos.</a:t>
            </a:r>
            <a:br>
              <a:rPr lang="en-US" sz="1100" dirty="0"/>
            </a:br>
            <a:endParaRPr lang="en-US" sz="2000" b="1" dirty="0"/>
          </a:p>
        </p:txBody>
      </p:sp>
      <p:sp>
        <p:nvSpPr>
          <p:cNvPr id="5" name="Text Placeholder 4"/>
          <p:cNvSpPr>
            <a:spLocks noGrp="1"/>
          </p:cNvSpPr>
          <p:nvPr>
            <p:ph type="body" sz="quarter" idx="12"/>
          </p:nvPr>
        </p:nvSpPr>
        <p:spPr>
          <a:xfrm>
            <a:off x="584200" y="4056993"/>
            <a:ext cx="6655646" cy="40948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327312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354457"/>
            <a:ext cx="10960100" cy="2585323"/>
          </a:xfrm>
        </p:spPr>
        <p:txBody>
          <a:bodyPr/>
          <a:lstStyle/>
          <a:p>
            <a:r>
              <a:rPr lang="en-US" b="1" dirty="0"/>
              <a:t>Session 4: </a:t>
            </a:r>
            <a:r>
              <a:rPr lang="en-US" b="0" i="0" dirty="0">
                <a:effectLst/>
                <a:latin typeface="Segoe UI" panose="020B0502040204020203" pitchFamily="34" charset="0"/>
              </a:rPr>
              <a:t> </a:t>
            </a:r>
            <a:br>
              <a:rPr lang="en-US" b="0" i="0" dirty="0">
                <a:effectLst/>
                <a:latin typeface="Segoe UI" panose="020B0502040204020203" pitchFamily="34" charset="0"/>
              </a:rPr>
            </a:br>
            <a:r>
              <a:rPr lang="en-US" b="1" i="0" dirty="0">
                <a:effectLst/>
                <a:latin typeface="Segoe UI" panose="020B0502040204020203" pitchFamily="34" charset="0"/>
              </a:rPr>
              <a:t>Classify types of space rocks in random photos by using artificial intelligence</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Learn how to build an artificial intelligence model to predict types of space rocks in images. Train and test your model by using random photos.</a:t>
            </a:r>
            <a:br>
              <a:rPr lang="en-US" sz="1100" dirty="0"/>
            </a:br>
            <a:endParaRPr lang="en-US" sz="2000" b="1" dirty="0"/>
          </a:p>
        </p:txBody>
      </p:sp>
      <p:sp>
        <p:nvSpPr>
          <p:cNvPr id="5" name="Text Placeholder 4"/>
          <p:cNvSpPr>
            <a:spLocks noGrp="1"/>
          </p:cNvSpPr>
          <p:nvPr>
            <p:ph type="body" sz="quarter" idx="12"/>
          </p:nvPr>
        </p:nvSpPr>
        <p:spPr>
          <a:xfrm>
            <a:off x="584200" y="4056993"/>
            <a:ext cx="6655646" cy="40948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410588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662233"/>
            <a:ext cx="10960100" cy="2277547"/>
          </a:xfrm>
        </p:spPr>
        <p:txBody>
          <a:bodyPr/>
          <a:lstStyle/>
          <a:p>
            <a:r>
              <a:rPr lang="en-US" b="1" dirty="0"/>
              <a:t>Session 5: </a:t>
            </a:r>
            <a:r>
              <a:rPr lang="en-US" b="0" i="0" dirty="0">
                <a:effectLst/>
                <a:latin typeface="Segoe UI" panose="020B0502040204020203" pitchFamily="34" charset="0"/>
              </a:rPr>
              <a:t> </a:t>
            </a:r>
            <a:br>
              <a:rPr lang="en-US" b="0" i="0" dirty="0">
                <a:effectLst/>
                <a:latin typeface="Segoe UI" panose="020B0502040204020203" pitchFamily="34" charset="0"/>
              </a:rPr>
            </a:br>
            <a:r>
              <a:rPr lang="en-US" b="1" i="0" dirty="0">
                <a:effectLst/>
                <a:latin typeface="Segoe UI" panose="020B0502040204020203" pitchFamily="34" charset="0"/>
              </a:rPr>
              <a:t>Count the number of Moon rocks by type using Python</a:t>
            </a:r>
            <a:br>
              <a:rPr lang="en-US" b="1" i="0" u="none" strike="noStrike" dirty="0">
                <a:effectLst/>
                <a:latin typeface="Segoe UI" panose="020B0502040204020203" pitchFamily="34" charset="0"/>
              </a:rPr>
            </a:br>
            <a:r>
              <a:rPr lang="en-US" sz="2000" b="0" i="0" dirty="0">
                <a:effectLst/>
                <a:latin typeface="Segoe UI" panose="020B0502040204020203" pitchFamily="34" charset="0"/>
              </a:rPr>
              <a:t>Use Python to make a simple program to count the number of each type of space rock.</a:t>
            </a:r>
            <a:br>
              <a:rPr lang="en-US" sz="1100" dirty="0"/>
            </a:br>
            <a:endParaRPr lang="en-US" sz="2000" b="1" dirty="0"/>
          </a:p>
        </p:txBody>
      </p:sp>
      <p:sp>
        <p:nvSpPr>
          <p:cNvPr id="5" name="Text Placeholder 4"/>
          <p:cNvSpPr>
            <a:spLocks noGrp="1"/>
          </p:cNvSpPr>
          <p:nvPr>
            <p:ph type="body" sz="quarter" idx="12"/>
          </p:nvPr>
        </p:nvSpPr>
        <p:spPr>
          <a:xfrm>
            <a:off x="584200" y="4056993"/>
            <a:ext cx="6655646" cy="409480"/>
          </a:xfrm>
        </p:spPr>
        <p:txBody>
          <a:bodyPr/>
          <a:lstStyle/>
          <a:p>
            <a:endParaRPr lang="en-US" dirty="0"/>
          </a:p>
          <a:p>
            <a:r>
              <a:rPr lang="en-US" dirty="0"/>
              <a:t>Abhigya Verma</a:t>
            </a:r>
            <a:br>
              <a:rPr lang="en-US" dirty="0"/>
            </a:br>
            <a:r>
              <a:rPr lang="en-US" dirty="0"/>
              <a:t>Microsoft Learn Student Ambassador Alpha</a:t>
            </a:r>
          </a:p>
        </p:txBody>
      </p:sp>
    </p:spTree>
    <p:extLst>
      <p:ext uri="{BB962C8B-B14F-4D97-AF65-F5344CB8AC3E}">
        <p14:creationId xmlns:p14="http://schemas.microsoft.com/office/powerpoint/2010/main" val="407953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2971677"/>
            <a:ext cx="9144000" cy="498598"/>
          </a:xfrm>
        </p:spPr>
        <p:txBody>
          <a:bodyPr/>
          <a:lstStyle/>
          <a:p>
            <a:r>
              <a:rPr lang="en-US" dirty="0"/>
              <a:t>THANK YOU SO MUCH!!!</a:t>
            </a:r>
          </a:p>
        </p:txBody>
      </p:sp>
    </p:spTree>
    <p:extLst>
      <p:ext uri="{BB962C8B-B14F-4D97-AF65-F5344CB8AC3E}">
        <p14:creationId xmlns:p14="http://schemas.microsoft.com/office/powerpoint/2010/main" val="74944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390" y="769389"/>
            <a:ext cx="11018520" cy="553998"/>
          </a:xfrm>
        </p:spPr>
        <p:txBody>
          <a:bodyPr/>
          <a:lstStyle/>
          <a:p>
            <a:pPr algn="l"/>
            <a:r>
              <a:rPr lang="en-US" b="1" i="0" dirty="0">
                <a:solidFill>
                  <a:schemeClr val="tx1"/>
                </a:solidFill>
                <a:effectLst/>
                <a:latin typeface="Segoe UI" panose="020B0502040204020203" pitchFamily="34" charset="0"/>
              </a:rPr>
              <a:t>Learning objectives</a:t>
            </a:r>
          </a:p>
        </p:txBody>
      </p:sp>
      <p:sp>
        <p:nvSpPr>
          <p:cNvPr id="6" name="Text Placeholder 5"/>
          <p:cNvSpPr>
            <a:spLocks noGrp="1"/>
          </p:cNvSpPr>
          <p:nvPr>
            <p:ph type="body" sz="quarter" idx="10"/>
          </p:nvPr>
        </p:nvSpPr>
        <p:spPr>
          <a:xfrm>
            <a:off x="586390" y="1611244"/>
            <a:ext cx="8786210" cy="3791807"/>
          </a:xfrm>
        </p:spPr>
        <p:txBody>
          <a:bodyPr/>
          <a:lstStyle/>
          <a:p>
            <a:pPr algn="l"/>
            <a:r>
              <a:rPr lang="en-US" b="0" i="0" dirty="0">
                <a:solidFill>
                  <a:schemeClr val="tx1"/>
                </a:solidFill>
                <a:effectLst/>
                <a:latin typeface="Segoe UI" panose="020B0502040204020203" pitchFamily="34" charset="0"/>
              </a:rPr>
              <a:t>In this module, you'll learn:</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write variables in the context of a program</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use prebuilt functions to read data from a text file</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create a function and call it in the context of a program</a:t>
            </a:r>
          </a:p>
          <a:p>
            <a:pPr marL="457200" indent="-457200" algn="l">
              <a:buFont typeface="Arial" panose="020B0604020202020204" pitchFamily="34" charset="0"/>
              <a:buChar char="•"/>
            </a:pPr>
            <a:r>
              <a:rPr lang="en-US" b="0" i="0" dirty="0">
                <a:solidFill>
                  <a:schemeClr val="tx1"/>
                </a:solidFill>
                <a:effectLst/>
                <a:latin typeface="Segoe UI" panose="020B0502040204020203" pitchFamily="34" charset="0"/>
              </a:rPr>
              <a:t>How to write conditionals and loops in the context of a program</a:t>
            </a:r>
          </a:p>
        </p:txBody>
      </p:sp>
    </p:spTree>
    <p:extLst>
      <p:ext uri="{BB962C8B-B14F-4D97-AF65-F5344CB8AC3E}">
        <p14:creationId xmlns:p14="http://schemas.microsoft.com/office/powerpoint/2010/main" val="49432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a:extLst>
              <a:ext uri="{FF2B5EF4-FFF2-40B4-BE49-F238E27FC236}">
                <a16:creationId xmlns:a16="http://schemas.microsoft.com/office/drawing/2014/main" id="{F5C32AA2-74EC-4599-8990-2B4707E1DF78}"/>
              </a:ext>
            </a:extLst>
          </p:cNvPr>
          <p:cNvSpPr txBox="1">
            <a:spLocks/>
          </p:cNvSpPr>
          <p:nvPr/>
        </p:nvSpPr>
        <p:spPr>
          <a:xfrm>
            <a:off x="586390" y="58102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IN" b="1" i="0" dirty="0">
                <a:solidFill>
                  <a:schemeClr val="tx1"/>
                </a:solidFill>
                <a:effectLst/>
                <a:latin typeface="Segoe UI" panose="020B0502040204020203" pitchFamily="34" charset="0"/>
              </a:rPr>
              <a:t>Prerequisites</a:t>
            </a:r>
          </a:p>
        </p:txBody>
      </p:sp>
      <p:sp>
        <p:nvSpPr>
          <p:cNvPr id="5" name="Text Placeholder 5">
            <a:extLst>
              <a:ext uri="{FF2B5EF4-FFF2-40B4-BE49-F238E27FC236}">
                <a16:creationId xmlns:a16="http://schemas.microsoft.com/office/drawing/2014/main" id="{8621B79B-4FBA-47EC-823D-E585BCD30A1C}"/>
              </a:ext>
            </a:extLst>
          </p:cNvPr>
          <p:cNvSpPr txBox="1">
            <a:spLocks/>
          </p:cNvSpPr>
          <p:nvPr/>
        </p:nvSpPr>
        <p:spPr>
          <a:xfrm>
            <a:off x="586740" y="1518130"/>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i="0" strike="noStrike" dirty="0">
                <a:solidFill>
                  <a:schemeClr val="tx1"/>
                </a:solidFill>
                <a:effectLst/>
                <a:latin typeface="Segoe UI" panose="020B0502040204020203" pitchFamily="34" charset="0"/>
              </a:rPr>
              <a:t>Visual Studio Code with Python installed</a:t>
            </a:r>
            <a:endParaRPr lang="en-US" b="1" i="0" dirty="0">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Create a </a:t>
            </a:r>
            <a:r>
              <a:rPr lang="en-US" b="1" i="0" cap="all" dirty="0" err="1">
                <a:solidFill>
                  <a:schemeClr val="tx1"/>
                </a:solidFill>
                <a:effectLst/>
                <a:latin typeface="Segoe UI" panose="020B0502040204020203" pitchFamily="34" charset="0"/>
              </a:rPr>
              <a:t>Jupyter</a:t>
            </a:r>
            <a:r>
              <a:rPr lang="en-US" b="1" i="0" cap="all" dirty="0">
                <a:solidFill>
                  <a:schemeClr val="tx1"/>
                </a:solidFill>
                <a:effectLst/>
                <a:latin typeface="Segoe UI" panose="020B0502040204020203" pitchFamily="34" charset="0"/>
              </a:rPr>
              <a:t> Notebook to explore data about Moon rocks</a:t>
            </a: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shot showing how to save the rock text file.">
            <a:extLst>
              <a:ext uri="{FF2B5EF4-FFF2-40B4-BE49-F238E27FC236}">
                <a16:creationId xmlns:a16="http://schemas.microsoft.com/office/drawing/2014/main" id="{B7565B7E-F9A5-4EAE-99F1-38F3B4694B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508081"/>
            <a:ext cx="9353550" cy="584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8598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reenshot showing how to create the final project Jupyter Notebook.">
            <a:extLst>
              <a:ext uri="{FF2B5EF4-FFF2-40B4-BE49-F238E27FC236}">
                <a16:creationId xmlns:a16="http://schemas.microsoft.com/office/drawing/2014/main" id="{984835DC-5B9B-4891-B79C-CF7F3221C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033" y="462735"/>
            <a:ext cx="9523933" cy="593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2306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6" y="2537210"/>
            <a:ext cx="9144000" cy="997196"/>
          </a:xfrm>
        </p:spPr>
        <p:txBody>
          <a:bodyPr/>
          <a:lstStyle/>
          <a:p>
            <a:pPr algn="l"/>
            <a:r>
              <a:rPr lang="en-US" b="1" i="0" cap="all" dirty="0">
                <a:solidFill>
                  <a:schemeClr val="tx1"/>
                </a:solidFill>
                <a:effectLst/>
                <a:latin typeface="Segoe UI" panose="020B0502040204020203" pitchFamily="34" charset="0"/>
              </a:rPr>
              <a:t>Read in Moon rock data from a text file for exploration</a:t>
            </a:r>
          </a:p>
        </p:txBody>
      </p:sp>
    </p:spTree>
    <p:extLst>
      <p:ext uri="{BB962C8B-B14F-4D97-AF65-F5344CB8AC3E}">
        <p14:creationId xmlns:p14="http://schemas.microsoft.com/office/powerpoint/2010/main" val="254580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3236-9B5C-41FD-9F4E-B78BF1AFEBDD}"/>
              </a:ext>
            </a:extLst>
          </p:cNvPr>
          <p:cNvSpPr>
            <a:spLocks noGrp="1"/>
          </p:cNvSpPr>
          <p:nvPr>
            <p:ph type="title"/>
          </p:nvPr>
        </p:nvSpPr>
        <p:spPr>
          <a:xfrm>
            <a:off x="585216" y="2038611"/>
            <a:ext cx="9144000" cy="2086821"/>
          </a:xfrm>
        </p:spPr>
        <p:txBody>
          <a:bodyPr/>
          <a:lstStyle/>
          <a:p>
            <a:r>
              <a:rPr lang="en-US" b="1" i="0" cap="all" dirty="0">
                <a:solidFill>
                  <a:schemeClr val="tx1"/>
                </a:solidFill>
                <a:effectLst/>
                <a:latin typeface="Segoe UI" panose="020B0502040204020203" pitchFamily="34" charset="0"/>
              </a:rPr>
              <a:t>Create a function to count types of Moon rocks found</a:t>
            </a:r>
            <a:br>
              <a:rPr lang="en-US" b="1" i="0" cap="all" dirty="0">
                <a:solidFill>
                  <a:schemeClr val="tx1"/>
                </a:solidFill>
                <a:effectLst/>
                <a:latin typeface="Segoe UI" panose="020B0502040204020203" pitchFamily="34" charset="0"/>
              </a:rPr>
            </a:br>
            <a:endParaRPr lang="en-IN" cap="all" dirty="0">
              <a:solidFill>
                <a:schemeClr val="tx1"/>
              </a:solidFill>
            </a:endParaRPr>
          </a:p>
        </p:txBody>
      </p:sp>
    </p:spTree>
    <p:extLst>
      <p:ext uri="{BB962C8B-B14F-4D97-AF65-F5344CB8AC3E}">
        <p14:creationId xmlns:p14="http://schemas.microsoft.com/office/powerpoint/2010/main" val="104344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1" ma:contentTypeDescription="Create a new document." ma:contentTypeScope="" ma:versionID="3b2d44ca5048579e68def267eed691f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16f60377df13c2fc7fb6cf239c3a9bc5"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366B270-4702-4D75-BCA1-56BFAC466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emplate>WHITE TEMPLATE</Template>
  <TotalTime>1529</TotalTime>
  <Words>3122</Words>
  <Application>Microsoft Office PowerPoint</Application>
  <PresentationFormat>Widescreen</PresentationFormat>
  <Paragraphs>137</Paragraphs>
  <Slides>20</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Discover the role of Python in space exploration </vt:lpstr>
      <vt:lpstr>Session 5:   Count the number of Moon rocks by type using Python Use Python to make a simple program to count the number of each type of space rock. </vt:lpstr>
      <vt:lpstr>Learning objectives</vt:lpstr>
      <vt:lpstr>PowerPoint Presentation</vt:lpstr>
      <vt:lpstr>Create a Jupyter Notebook to explore data about Moon rocks</vt:lpstr>
      <vt:lpstr>PowerPoint Presentation</vt:lpstr>
      <vt:lpstr>PowerPoint Presentation</vt:lpstr>
      <vt:lpstr>Read in Moon rock data from a text file for exploration</vt:lpstr>
      <vt:lpstr>Create a function to count types of Moon rocks found </vt:lpstr>
      <vt:lpstr>Count the number of Moon rocks by calling a Python function</vt:lpstr>
      <vt:lpstr>Analyze and summarize data in Python</vt:lpstr>
      <vt:lpstr>Quiz Time</vt:lpstr>
      <vt:lpstr>PowerPoint Presentation</vt:lpstr>
      <vt:lpstr>WHAT NEXT!!!</vt:lpstr>
      <vt:lpstr>Classify space rocks by using Python and artificial intelligence</vt:lpstr>
      <vt:lpstr>Session 1:   Learn about space rocks and how to classify them Learn about space rocks, where they're found, and why they're valuable for scientific research. </vt:lpstr>
      <vt:lpstr>Session 2:   Prepare to research space rocks by using artificial intelligence Learn about the scientific research of space rocks and how artificial intelligence can enhance this study.</vt:lpstr>
      <vt:lpstr>Session 3:   Analyze images of rocks by using artificial intelligence Identify data to add to an artificial intelligence model that classifies space rocks in random photos. </vt:lpstr>
      <vt:lpstr>Session 4:   Classify types of space rocks in random photos by using artificial intelligence Learn how to build an artificial intelligence model to predict types of space rocks in images. Train and test your model by using random photos. </vt:lpstr>
      <vt:lpstr>THANK YOU SO MUCH!!!</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Abhigya Verma</cp:lastModifiedBy>
  <cp:revision>101</cp:revision>
  <dcterms:created xsi:type="dcterms:W3CDTF">2019-03-28T18:40:02Z</dcterms:created>
  <dcterms:modified xsi:type="dcterms:W3CDTF">2021-05-24T19:44:42Z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