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5"/>
  </p:notesMasterIdLst>
  <p:handoutMasterIdLst>
    <p:handoutMasterId r:id="rId26"/>
  </p:handoutMasterIdLst>
  <p:sldIdLst>
    <p:sldId id="1860" r:id="rId6"/>
    <p:sldId id="1876" r:id="rId7"/>
    <p:sldId id="1880" r:id="rId8"/>
    <p:sldId id="1825" r:id="rId9"/>
    <p:sldId id="1826" r:id="rId10"/>
    <p:sldId id="1971" r:id="rId11"/>
    <p:sldId id="1970" r:id="rId12"/>
    <p:sldId id="1940" r:id="rId13"/>
    <p:sldId id="1972" r:id="rId14"/>
    <p:sldId id="1973" r:id="rId15"/>
    <p:sldId id="1974" r:id="rId16"/>
    <p:sldId id="1975" r:id="rId17"/>
    <p:sldId id="1976" r:id="rId18"/>
    <p:sldId id="1941" r:id="rId19"/>
    <p:sldId id="1977" r:id="rId20"/>
    <p:sldId id="1978" r:id="rId21"/>
    <p:sldId id="1979" r:id="rId22"/>
    <p:sldId id="1956" r:id="rId23"/>
    <p:sldId id="1875"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3792" autoAdjust="0"/>
  </p:normalViewPr>
  <p:slideViewPr>
    <p:cSldViewPr snapToGrid="0">
      <p:cViewPr varScale="1">
        <p:scale>
          <a:sx n="62" d="100"/>
          <a:sy n="62" d="100"/>
        </p:scale>
        <p:origin x="776" y="5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9/7/2021 11:42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9/7/2021 11:42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nasadata.blob.core.windows.net/nasarocks/Data.zip"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9/7/2021 11:42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Now that we know about cleaning and separating the data, we can apply these principles to our rock classification project.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40709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We need to create two datasets from the NASA photos for our classification project. One dataset is for training and the other is for testing. The images need to be cleaned and separated before we load them into datasets for processing. The data should be processed in a random manner, and not in the exact order it was provided by NASA.</a:t>
            </a:r>
          </a:p>
          <a:p>
            <a:pPr algn="l"/>
            <a:r>
              <a:rPr lang="en-US" b="0" i="0" dirty="0">
                <a:solidFill>
                  <a:srgbClr val="171717"/>
                </a:solidFill>
                <a:effectLst/>
                <a:latin typeface="Segoe UI" panose="020B0502040204020203" pitchFamily="34" charset="0"/>
              </a:rPr>
              <a:t>We'll use code to accomplish these four steps to prepare our data:</a:t>
            </a:r>
          </a:p>
          <a:p>
            <a:pPr algn="l">
              <a:buFont typeface="Arial" panose="020B0604020202020204" pitchFamily="34" charset="0"/>
              <a:buChar char="•"/>
            </a:pPr>
            <a:r>
              <a:rPr lang="en-US" b="0" i="0" dirty="0">
                <a:solidFill>
                  <a:srgbClr val="171717"/>
                </a:solidFill>
                <a:effectLst/>
                <a:latin typeface="Segoe UI" panose="020B0502040204020203" pitchFamily="34" charset="0"/>
              </a:rPr>
              <a:t>Step 1. </a:t>
            </a:r>
            <a:r>
              <a:rPr lang="en-US" b="1" i="0" dirty="0">
                <a:solidFill>
                  <a:srgbClr val="171717"/>
                </a:solidFill>
                <a:effectLst/>
                <a:latin typeface="Segoe UI" panose="020B0502040204020203" pitchFamily="34" charset="0"/>
              </a:rPr>
              <a:t>Get the data</a:t>
            </a:r>
            <a:r>
              <a:rPr lang="en-US" b="0" i="0" dirty="0">
                <a:solidFill>
                  <a:srgbClr val="171717"/>
                </a:solidFill>
                <a:effectLst/>
                <a:latin typeface="Segoe UI" panose="020B0502040204020203" pitchFamily="34" charset="0"/>
              </a:rPr>
              <a:t>: Tell the computer where to get the image data.</a:t>
            </a:r>
          </a:p>
          <a:p>
            <a:pPr algn="l">
              <a:buFont typeface="Arial" panose="020B0604020202020204" pitchFamily="34" charset="0"/>
              <a:buChar char="•"/>
            </a:pPr>
            <a:r>
              <a:rPr lang="en-US" b="0" i="0" dirty="0">
                <a:solidFill>
                  <a:srgbClr val="171717"/>
                </a:solidFill>
                <a:effectLst/>
                <a:latin typeface="Segoe UI" panose="020B0502040204020203" pitchFamily="34" charset="0"/>
              </a:rPr>
              <a:t>Step 2. </a:t>
            </a:r>
            <a:r>
              <a:rPr lang="en-US" b="1" i="0" dirty="0">
                <a:solidFill>
                  <a:srgbClr val="171717"/>
                </a:solidFill>
                <a:effectLst/>
                <a:latin typeface="Segoe UI" panose="020B0502040204020203" pitchFamily="34" charset="0"/>
              </a:rPr>
              <a:t>Clean the data</a:t>
            </a:r>
            <a:r>
              <a:rPr lang="en-US" b="0" i="0" dirty="0">
                <a:solidFill>
                  <a:srgbClr val="171717"/>
                </a:solidFill>
                <a:effectLst/>
                <a:latin typeface="Segoe UI" panose="020B0502040204020203" pitchFamily="34" charset="0"/>
              </a:rPr>
              <a:t>: Crop the images to the same size.</a:t>
            </a:r>
          </a:p>
          <a:p>
            <a:pPr algn="l">
              <a:buFont typeface="Arial" panose="020B0604020202020204" pitchFamily="34" charset="0"/>
              <a:buChar char="•"/>
            </a:pPr>
            <a:r>
              <a:rPr lang="en-US" b="0" i="0" dirty="0">
                <a:solidFill>
                  <a:srgbClr val="171717"/>
                </a:solidFill>
                <a:effectLst/>
                <a:latin typeface="Segoe UI" panose="020B0502040204020203" pitchFamily="34" charset="0"/>
              </a:rPr>
              <a:t>Step 3. </a:t>
            </a:r>
            <a:r>
              <a:rPr lang="en-US" b="1" i="0" dirty="0">
                <a:solidFill>
                  <a:srgbClr val="171717"/>
                </a:solidFill>
                <a:effectLst/>
                <a:latin typeface="Segoe UI" panose="020B0502040204020203" pitchFamily="34" charset="0"/>
              </a:rPr>
              <a:t>Separate the data</a:t>
            </a:r>
            <a:r>
              <a:rPr lang="en-US" b="0" i="0" dirty="0">
                <a:solidFill>
                  <a:srgbClr val="171717"/>
                </a:solidFill>
                <a:effectLst/>
                <a:latin typeface="Segoe UI" panose="020B0502040204020203" pitchFamily="34" charset="0"/>
              </a:rPr>
              <a:t>: Separate the data by shuffling and random selection.</a:t>
            </a:r>
          </a:p>
          <a:p>
            <a:pPr algn="l"/>
            <a:r>
              <a:rPr lang="en-US" b="0" i="0" dirty="0">
                <a:solidFill>
                  <a:srgbClr val="171717"/>
                </a:solidFill>
                <a:effectLst/>
                <a:latin typeface="Segoe UI" panose="020B0502040204020203" pitchFamily="34" charset="0"/>
              </a:rPr>
              <a:t>Step 4. </a:t>
            </a:r>
            <a:r>
              <a:rPr lang="en-US" b="1" i="0" dirty="0">
                <a:solidFill>
                  <a:srgbClr val="171717"/>
                </a:solidFill>
                <a:effectLst/>
                <a:latin typeface="Segoe UI" panose="020B0502040204020203" pitchFamily="34" charset="0"/>
              </a:rPr>
              <a:t>Load random datasets</a:t>
            </a:r>
            <a:r>
              <a:rPr lang="en-US" b="0" i="0" dirty="0">
                <a:solidFill>
                  <a:srgbClr val="171717"/>
                </a:solidFill>
                <a:effectLst/>
                <a:latin typeface="Segoe UI" panose="020B0502040204020203" pitchFamily="34" charset="0"/>
              </a:rPr>
              <a:t>: Prepare random samples for training and testing datasets.</a:t>
            </a:r>
            <a:br>
              <a:rPr lang="en-US" b="0" i="0" dirty="0">
                <a:solidFill>
                  <a:srgbClr val="171717"/>
                </a:solidFill>
                <a:effectLst/>
                <a:latin typeface="Segoe UI" panose="020B0502040204020203" pitchFamily="34" charset="0"/>
              </a:rPr>
            </a:br>
            <a:br>
              <a:rPr lang="en-US" b="0"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Step 1. Get the data</a:t>
            </a:r>
          </a:p>
          <a:p>
            <a:pPr algn="l"/>
            <a:r>
              <a:rPr lang="en-US" b="0" i="0" dirty="0">
                <a:solidFill>
                  <a:srgbClr val="171717"/>
                </a:solidFill>
                <a:effectLst/>
                <a:latin typeface="Segoe UI" panose="020B0502040204020203" pitchFamily="34" charset="0"/>
              </a:rPr>
              <a:t>We need to let the computer know where it can find the data. In our example, we use the rock images provided by NASA. We already downloaded and stored the photos into the </a:t>
            </a:r>
            <a:r>
              <a:rPr lang="en-US" b="0" i="1" dirty="0">
                <a:solidFill>
                  <a:srgbClr val="171717"/>
                </a:solidFill>
                <a:effectLst/>
                <a:latin typeface="Segoe UI" panose="020B0502040204020203" pitchFamily="34" charset="0"/>
              </a:rPr>
              <a:t>Data</a:t>
            </a:r>
            <a:r>
              <a:rPr lang="en-US" b="0" i="0" dirty="0">
                <a:solidFill>
                  <a:srgbClr val="171717"/>
                </a:solidFill>
                <a:effectLst/>
                <a:latin typeface="Segoe UI" panose="020B0502040204020203" pitchFamily="34" charset="0"/>
              </a:rPr>
              <a:t> folder that's in the same project folder as our </a:t>
            </a:r>
            <a:r>
              <a:rPr lang="en-US" b="0" i="0" dirty="0" err="1">
                <a:solidFill>
                  <a:srgbClr val="171717"/>
                </a:solidFill>
                <a:effectLst/>
                <a:latin typeface="Segoe UI" panose="020B0502040204020203" pitchFamily="34" charset="0"/>
              </a:rPr>
              <a:t>Jupyter</a:t>
            </a:r>
            <a:r>
              <a:rPr lang="en-US" b="0" i="0" dirty="0">
                <a:solidFill>
                  <a:srgbClr val="171717"/>
                </a:solidFill>
                <a:effectLst/>
                <a:latin typeface="Segoe UI" panose="020B0502040204020203" pitchFamily="34" charset="0"/>
              </a:rPr>
              <a:t> Notebook file. We'll tell the computer to load the image data from the </a:t>
            </a:r>
            <a:r>
              <a:rPr lang="en-US" b="0" i="1" dirty="0">
                <a:solidFill>
                  <a:srgbClr val="171717"/>
                </a:solidFill>
                <a:effectLst/>
                <a:latin typeface="Segoe UI" panose="020B0502040204020203" pitchFamily="34" charset="0"/>
              </a:rPr>
              <a:t>Data</a:t>
            </a:r>
            <a:r>
              <a:rPr lang="en-US" b="0" i="0" dirty="0">
                <a:solidFill>
                  <a:srgbClr val="171717"/>
                </a:solidFill>
                <a:effectLst/>
                <a:latin typeface="Segoe UI" panose="020B0502040204020203" pitchFamily="34" charset="0"/>
              </a:rPr>
              <a:t> folder.</a:t>
            </a:r>
          </a:p>
          <a:p>
            <a:pPr algn="l"/>
            <a:r>
              <a:rPr lang="en-US" b="1" i="0" dirty="0">
                <a:solidFill>
                  <a:srgbClr val="171717"/>
                </a:solidFill>
                <a:effectLst/>
                <a:latin typeface="Segoe UI" panose="020B0502040204020203" pitchFamily="34" charset="0"/>
              </a:rPr>
              <a:t>Step 2. Clean the data</a:t>
            </a:r>
          </a:p>
          <a:p>
            <a:pPr algn="l"/>
            <a:r>
              <a:rPr lang="en-US" b="0" i="0" dirty="0">
                <a:solidFill>
                  <a:srgbClr val="171717"/>
                </a:solidFill>
                <a:effectLst/>
                <a:latin typeface="Segoe UI" panose="020B0502040204020203" pitchFamily="34" charset="0"/>
              </a:rPr>
              <a:t>The rock photos from NASA come in different sizes: small, medium, and large. We'll crop the images so they're the same size (224 × 224 pixels). We resize the images because computers expect images to be the same size. If images vary in size, they're not as easy for the computer to process. We use the </a:t>
            </a:r>
            <a:r>
              <a:rPr lang="en-US" b="0" i="0" dirty="0" err="1">
                <a:solidFill>
                  <a:srgbClr val="171717"/>
                </a:solidFill>
                <a:effectLst/>
                <a:latin typeface="Segoe UI" panose="020B0502040204020203" pitchFamily="34" charset="0"/>
              </a:rPr>
              <a:t>torchvision</a:t>
            </a:r>
            <a:r>
              <a:rPr lang="en-US" b="0" i="0" dirty="0">
                <a:solidFill>
                  <a:srgbClr val="171717"/>
                </a:solidFill>
                <a:effectLst/>
                <a:latin typeface="Segoe UI" panose="020B0502040204020203" pitchFamily="34" charset="0"/>
              </a:rPr>
              <a:t> </a:t>
            </a:r>
            <a:r>
              <a:rPr lang="en-US" b="0" i="0" dirty="0" err="1">
                <a:solidFill>
                  <a:srgbClr val="171717"/>
                </a:solidFill>
                <a:effectLst/>
                <a:latin typeface="Segoe UI" panose="020B0502040204020203" pitchFamily="34" charset="0"/>
              </a:rPr>
              <a:t>transforms.Compose</a:t>
            </a:r>
            <a:r>
              <a:rPr lang="en-US" b="0" i="0" dirty="0">
                <a:solidFill>
                  <a:srgbClr val="171717"/>
                </a:solidFill>
                <a:effectLst/>
                <a:latin typeface="Segoe UI" panose="020B0502040204020203" pitchFamily="34" charset="0"/>
              </a:rPr>
              <a:t> class to resize the images to our preferred dimensions and store the modified images in local variables.</a:t>
            </a:r>
          </a:p>
          <a:p>
            <a:pPr algn="l"/>
            <a:r>
              <a:rPr lang="en-US" b="1" i="0" dirty="0">
                <a:solidFill>
                  <a:srgbClr val="171717"/>
                </a:solidFill>
                <a:effectLst/>
                <a:latin typeface="Segoe UI" panose="020B0502040204020203" pitchFamily="34" charset="0"/>
              </a:rPr>
              <a:t>Step 3. Separate the data</a:t>
            </a:r>
          </a:p>
          <a:p>
            <a:pPr algn="l"/>
            <a:r>
              <a:rPr lang="en-US" b="0" i="0" dirty="0">
                <a:solidFill>
                  <a:srgbClr val="171717"/>
                </a:solidFill>
                <a:effectLst/>
                <a:latin typeface="Segoe UI" panose="020B0502040204020203" pitchFamily="34" charset="0"/>
              </a:rPr>
              <a:t>20% of the cleaned images are for training and the other 80% is for testing. The computer should pick images by random, and not use them in the exact order they were provided by NASA. We use two techniques to do the separation: shuffling and random selection.</a:t>
            </a:r>
          </a:p>
          <a:p>
            <a:pPr algn="l"/>
            <a:r>
              <a:rPr lang="en-US" b="0" i="0" dirty="0">
                <a:solidFill>
                  <a:srgbClr val="171717"/>
                </a:solidFill>
                <a:effectLst/>
                <a:latin typeface="Segoe UI" panose="020B0502040204020203" pitchFamily="34" charset="0"/>
              </a:rPr>
              <a:t>We create an index list that corresponds to the number of images. We use this list to find the index of the image that represents 20% of the data. We store this location in a variable named split. We shuffle the index list, and by using the image location at split, we create our two datasets for training and testing. The resulting sets consist of images that are cleaned and are selected at random.</a:t>
            </a:r>
          </a:p>
          <a:p>
            <a:pPr algn="l"/>
            <a:r>
              <a:rPr lang="en-US" b="0" i="0" dirty="0">
                <a:solidFill>
                  <a:srgbClr val="171717"/>
                </a:solidFill>
                <a:effectLst/>
                <a:latin typeface="Segoe UI" panose="020B0502040204020203" pitchFamily="34" charset="0"/>
              </a:rPr>
              <a:t>We use the </a:t>
            </a:r>
            <a:r>
              <a:rPr lang="en-US" b="0" i="0" dirty="0" err="1">
                <a:solidFill>
                  <a:srgbClr val="171717"/>
                </a:solidFill>
                <a:effectLst/>
                <a:latin typeface="Segoe UI" panose="020B0502040204020203" pitchFamily="34" charset="0"/>
              </a:rPr>
              <a:t>load_split_train_test</a:t>
            </a:r>
            <a:r>
              <a:rPr lang="en-US" b="0" i="0" dirty="0">
                <a:solidFill>
                  <a:srgbClr val="171717"/>
                </a:solidFill>
                <a:effectLst/>
                <a:latin typeface="Segoe UI" panose="020B0502040204020203" pitchFamily="34" charset="0"/>
              </a:rPr>
              <a:t> function to get the shuffled data for training and testing.</a:t>
            </a:r>
          </a:p>
          <a:p>
            <a:pPr algn="l"/>
            <a:r>
              <a:rPr lang="en-US" b="1" i="0" dirty="0">
                <a:solidFill>
                  <a:srgbClr val="171717"/>
                </a:solidFill>
                <a:effectLst/>
                <a:latin typeface="Segoe UI" panose="020B0502040204020203" pitchFamily="34" charset="0"/>
              </a:rPr>
              <a:t>Step 4. Load random datasets</a:t>
            </a:r>
          </a:p>
          <a:p>
            <a:pPr algn="l"/>
            <a:r>
              <a:rPr lang="en-US" b="0" i="0" dirty="0">
                <a:solidFill>
                  <a:srgbClr val="171717"/>
                </a:solidFill>
                <a:effectLst/>
                <a:latin typeface="Segoe UI" panose="020B0502040204020203" pitchFamily="34" charset="0"/>
              </a:rPr>
              <a:t>To load random images from our two datasets, we call the </a:t>
            </a:r>
            <a:r>
              <a:rPr lang="en-US" b="0" i="0" dirty="0" err="1">
                <a:solidFill>
                  <a:srgbClr val="171717"/>
                </a:solidFill>
                <a:effectLst/>
                <a:latin typeface="Segoe UI" panose="020B0502040204020203" pitchFamily="34" charset="0"/>
              </a:rPr>
              <a:t>SubsetRandomSampler</a:t>
            </a:r>
            <a:r>
              <a:rPr lang="en-US" b="0" i="0" dirty="0">
                <a:solidFill>
                  <a:srgbClr val="171717"/>
                </a:solidFill>
                <a:effectLst/>
                <a:latin typeface="Segoe UI" panose="020B0502040204020203" pitchFamily="34" charset="0"/>
              </a:rPr>
              <a:t> function from the </a:t>
            </a:r>
            <a:r>
              <a:rPr lang="en-US" b="0" i="0" dirty="0" err="1">
                <a:solidFill>
                  <a:srgbClr val="171717"/>
                </a:solidFill>
                <a:effectLst/>
                <a:latin typeface="Segoe UI" panose="020B0502040204020203" pitchFamily="34" charset="0"/>
              </a:rPr>
              <a:t>torch.utils.data.sampler</a:t>
            </a:r>
            <a:r>
              <a:rPr lang="en-US" b="0" i="0" dirty="0">
                <a:solidFill>
                  <a:srgbClr val="171717"/>
                </a:solidFill>
                <a:effectLst/>
                <a:latin typeface="Segoe UI" panose="020B0502040204020203" pitchFamily="34" charset="0"/>
              </a:rPr>
              <a:t> library. We'll load random samples of 16 images each.</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007327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We're ready to add the code to clean and separate the data.</a:t>
            </a:r>
          </a:p>
          <a:p>
            <a:pPr algn="l">
              <a:buFont typeface="+mj-lt"/>
              <a:buAutoNum type="arabicPeriod"/>
            </a:pPr>
            <a:r>
              <a:rPr lang="en-US" b="0" i="0" dirty="0">
                <a:solidFill>
                  <a:srgbClr val="171717"/>
                </a:solidFill>
                <a:effectLst/>
                <a:latin typeface="Segoe UI" panose="020B0502040204020203" pitchFamily="34" charset="0"/>
              </a:rPr>
              <a:t>Go to </a:t>
            </a:r>
            <a:r>
              <a:rPr lang="en-US" b="0" i="0" u="none" strike="noStrike" dirty="0">
                <a:solidFill>
                  <a:srgbClr val="171717"/>
                </a:solidFill>
                <a:effectLst/>
                <a:latin typeface="Segoe UI" panose="020B0502040204020203" pitchFamily="34" charset="0"/>
                <a:hlinkClick r:id="rId3"/>
              </a:rPr>
              <a:t>this Azure Blob storage</a:t>
            </a:r>
            <a:r>
              <a:rPr lang="en-US" b="0" i="0" dirty="0">
                <a:solidFill>
                  <a:srgbClr val="171717"/>
                </a:solidFill>
                <a:effectLst/>
                <a:latin typeface="Segoe UI" panose="020B0502040204020203" pitchFamily="34" charset="0"/>
              </a:rPr>
              <a:t> and download the </a:t>
            </a:r>
            <a:r>
              <a:rPr lang="en-US" b="0" i="1" dirty="0">
                <a:solidFill>
                  <a:srgbClr val="171717"/>
                </a:solidFill>
                <a:effectLst/>
                <a:latin typeface="Segoe UI" panose="020B0502040204020203" pitchFamily="34" charset="0"/>
              </a:rPr>
              <a:t>Data.zip</a:t>
            </a:r>
            <a:r>
              <a:rPr lang="en-US" b="0" i="0" dirty="0">
                <a:solidFill>
                  <a:srgbClr val="171717"/>
                </a:solidFill>
                <a:effectLst/>
                <a:latin typeface="Segoe UI" panose="020B0502040204020203" pitchFamily="34" charset="0"/>
              </a:rPr>
              <a:t> folder.</a:t>
            </a:r>
          </a:p>
          <a:p>
            <a:pPr algn="l">
              <a:buFont typeface="+mj-lt"/>
              <a:buAutoNum type="arabicPeriod"/>
            </a:pPr>
            <a:r>
              <a:rPr lang="en-US" b="0" i="0" dirty="0">
                <a:solidFill>
                  <a:srgbClr val="171717"/>
                </a:solidFill>
                <a:effectLst/>
                <a:latin typeface="Segoe UI" panose="020B0502040204020203" pitchFamily="34" charset="0"/>
              </a:rPr>
              <a:t>Unzip the </a:t>
            </a:r>
            <a:r>
              <a:rPr lang="en-US" b="0" i="1" dirty="0">
                <a:solidFill>
                  <a:srgbClr val="171717"/>
                </a:solidFill>
                <a:effectLst/>
                <a:latin typeface="Segoe UI" panose="020B0502040204020203" pitchFamily="34" charset="0"/>
              </a:rPr>
              <a:t>Data</a:t>
            </a:r>
            <a:r>
              <a:rPr lang="en-US" b="0" i="0" dirty="0">
                <a:solidFill>
                  <a:srgbClr val="171717"/>
                </a:solidFill>
                <a:effectLst/>
                <a:latin typeface="Segoe UI" panose="020B0502040204020203" pitchFamily="34" charset="0"/>
              </a:rPr>
              <a:t> folder and put it in the same folder as your </a:t>
            </a:r>
            <a:r>
              <a:rPr lang="en-US" b="0" i="0" dirty="0" err="1">
                <a:solidFill>
                  <a:srgbClr val="171717"/>
                </a:solidFill>
                <a:effectLst/>
                <a:latin typeface="Segoe UI" panose="020B0502040204020203" pitchFamily="34" charset="0"/>
              </a:rPr>
              <a:t>Jupyter</a:t>
            </a:r>
            <a:r>
              <a:rPr lang="en-US" b="0" i="0" dirty="0">
                <a:solidFill>
                  <a:srgbClr val="171717"/>
                </a:solidFill>
                <a:effectLst/>
                <a:latin typeface="Segoe UI" panose="020B0502040204020203" pitchFamily="34" charset="0"/>
              </a:rPr>
              <a:t> Notebook file.</a:t>
            </a:r>
          </a:p>
          <a:p>
            <a:pPr algn="l">
              <a:buFont typeface="+mj-lt"/>
              <a:buAutoNum type="arabicPeriod"/>
            </a:pPr>
            <a:r>
              <a:rPr lang="en-US" b="0" i="0" dirty="0">
                <a:solidFill>
                  <a:srgbClr val="171717"/>
                </a:solidFill>
                <a:effectLst/>
                <a:latin typeface="Segoe UI" panose="020B0502040204020203" pitchFamily="34" charset="0"/>
              </a:rPr>
              <a:t>In Visual Studio Code, return to your </a:t>
            </a:r>
            <a:r>
              <a:rPr lang="en-US" b="0" i="0" dirty="0" err="1">
                <a:solidFill>
                  <a:srgbClr val="171717"/>
                </a:solidFill>
                <a:effectLst/>
                <a:latin typeface="Segoe UI" panose="020B0502040204020203" pitchFamily="34" charset="0"/>
              </a:rPr>
              <a:t>Jupyter</a:t>
            </a:r>
            <a:r>
              <a:rPr lang="en-US" b="0" i="0" dirty="0">
                <a:solidFill>
                  <a:srgbClr val="171717"/>
                </a:solidFill>
                <a:effectLst/>
                <a:latin typeface="Segoe UI" panose="020B0502040204020203" pitchFamily="34" charset="0"/>
              </a:rPr>
              <a:t> Notebook file.</a:t>
            </a:r>
          </a:p>
          <a:p>
            <a:pPr algn="l">
              <a:buFont typeface="+mj-lt"/>
              <a:buAutoNum type="arabicPeriod"/>
            </a:pPr>
            <a:r>
              <a:rPr lang="en-US" b="0" i="0" dirty="0">
                <a:solidFill>
                  <a:srgbClr val="171717"/>
                </a:solidFill>
                <a:effectLst/>
                <a:latin typeface="Segoe UI" panose="020B0502040204020203" pitchFamily="34" charset="0"/>
              </a:rPr>
              <a:t>Add the following code in a new cell to import the </a:t>
            </a:r>
            <a:r>
              <a:rPr lang="en-US" b="1" i="0" dirty="0">
                <a:solidFill>
                  <a:srgbClr val="171717"/>
                </a:solidFill>
                <a:effectLst/>
                <a:latin typeface="Segoe UI" panose="020B0502040204020203" pitchFamily="34" charset="0"/>
              </a:rPr>
              <a:t>Python Imaging Library</a:t>
            </a:r>
            <a:r>
              <a:rPr lang="en-US" b="0" i="0" dirty="0">
                <a:solidFill>
                  <a:srgbClr val="171717"/>
                </a:solidFill>
                <a:effectLst/>
                <a:latin typeface="Segoe UI" panose="020B0502040204020203" pitchFamily="34" charset="0"/>
              </a:rPr>
              <a:t> (PIL). We'll use this library to visualize the images. After you add the new code, run the cell.</a:t>
            </a:r>
          </a:p>
          <a:p>
            <a:pPr algn="l">
              <a:buFont typeface="+mj-lt"/>
              <a:buAutoNum type="arabicPeriod"/>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After you run the cell, you should see the two rock classification types in the output: ['Basalt', 'Highland'].</a:t>
            </a:r>
          </a:p>
          <a:p>
            <a:pPr algn="l"/>
            <a:r>
              <a:rPr lang="en-US" b="0" i="0" dirty="0">
                <a:solidFill>
                  <a:srgbClr val="171717"/>
                </a:solidFill>
                <a:effectLst/>
                <a:latin typeface="Segoe UI" panose="020B0502040204020203" pitchFamily="34" charset="0"/>
              </a:rPr>
              <a:t>The space rock data is now imported, cleaned, and separated. We're ready to train our model with 80% of the data and run tests with the remaining 20%.</a:t>
            </a:r>
          </a:p>
          <a:p>
            <a:br>
              <a:rPr lang="en-US" b="0" i="0" dirty="0">
                <a:solidFill>
                  <a:srgbClr val="171717"/>
                </a:solidFill>
                <a:effectLst/>
                <a:latin typeface="Segoe UI" panose="020B0502040204020203" pitchFamily="34" charset="0"/>
              </a:rPr>
            </a:b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90566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Now that we have our data cleaned and separated, you might wonder how the computer reads these images.</a:t>
            </a:r>
          </a:p>
          <a:p>
            <a:r>
              <a:rPr lang="en-US" i="1" dirty="0">
                <a:effectLst/>
              </a:rPr>
              <a:t>Hint:  Computers can't read images the same way humans do</a:t>
            </a:r>
            <a:r>
              <a:rPr lang="en-US" dirty="0">
                <a:effectLst/>
              </a:rPr>
              <a:t>.</a:t>
            </a:r>
          </a:p>
          <a:p>
            <a:pPr algn="l"/>
            <a:r>
              <a:rPr lang="en-US" b="0" i="0" dirty="0">
                <a:solidFill>
                  <a:srgbClr val="171717"/>
                </a:solidFill>
                <a:effectLst/>
                <a:latin typeface="Segoe UI" panose="020B0502040204020203" pitchFamily="34" charset="0"/>
              </a:rPr>
              <a:t>If you know something about developing for computers, you probably know computers read data in </a:t>
            </a:r>
            <a:r>
              <a:rPr lang="en-US" b="0" i="1" dirty="0">
                <a:solidFill>
                  <a:srgbClr val="171717"/>
                </a:solidFill>
                <a:effectLst/>
                <a:latin typeface="Segoe UI" panose="020B0502040204020203" pitchFamily="34" charset="0"/>
              </a:rPr>
              <a:t>binary</a:t>
            </a:r>
            <a:r>
              <a:rPr lang="en-US" b="0" i="0" dirty="0">
                <a:solidFill>
                  <a:srgbClr val="171717"/>
                </a:solidFill>
                <a:effectLst/>
                <a:latin typeface="Segoe UI" panose="020B0502040204020203" pitchFamily="34" charset="0"/>
              </a:rPr>
              <a:t> format.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01694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data is represented as a long series of ones and zeroes like 101011001110001010111, and so on.</a:t>
            </a:r>
          </a:p>
          <a:p>
            <a:pPr algn="l"/>
            <a:r>
              <a:rPr lang="en-US" b="0" i="0" dirty="0">
                <a:solidFill>
                  <a:srgbClr val="171717"/>
                </a:solidFill>
                <a:effectLst/>
                <a:latin typeface="Segoe UI" panose="020B0502040204020203" pitchFamily="34" charset="0"/>
              </a:rPr>
              <a:t>So, how can a computer read a complex image as only a series of ones and zeroes?</a:t>
            </a:r>
          </a:p>
          <a:p>
            <a:pPr algn="l"/>
            <a:r>
              <a:rPr lang="en-US" b="0" i="0" dirty="0">
                <a:solidFill>
                  <a:srgbClr val="171717"/>
                </a:solidFill>
                <a:effectLst/>
                <a:latin typeface="Segoe UI" panose="020B0502040204020203" pitchFamily="34" charset="0"/>
              </a:rPr>
              <a:t>If you zoom in on the data in an image, you'll discover the picture in the photo is represented in the image file as </a:t>
            </a:r>
            <a:r>
              <a:rPr lang="en-US" b="0" i="1" dirty="0">
                <a:solidFill>
                  <a:srgbClr val="171717"/>
                </a:solidFill>
                <a:effectLst/>
                <a:latin typeface="Segoe UI" panose="020B0502040204020203" pitchFamily="34" charset="0"/>
              </a:rPr>
              <a:t>pixels</a:t>
            </a:r>
            <a:r>
              <a:rPr lang="en-US" b="0" i="0" dirty="0">
                <a:solidFill>
                  <a:srgbClr val="171717"/>
                </a:solidFill>
                <a:effectLst/>
                <a:latin typeface="Segoe UI" panose="020B0502040204020203" pitchFamily="34" charset="0"/>
              </a:rPr>
              <a:t>. Each pixel is a specific color that has a unique code. After the computer converts a photo into an image with these codes, it can read and decipher the binary pixel data.</a:t>
            </a:r>
          </a:p>
          <a:p>
            <a:pPr algn="l"/>
            <a:r>
              <a:rPr lang="en-US" b="0" i="0" dirty="0">
                <a:solidFill>
                  <a:srgbClr val="171717"/>
                </a:solidFill>
                <a:effectLst/>
                <a:latin typeface="Segoe UI" panose="020B0502040204020203" pitchFamily="34" charset="0"/>
              </a:rPr>
              <a:t>Here's an example that shows how a computer transforms a photo into a series of numbers in an image file:</a:t>
            </a:r>
          </a:p>
          <a:p>
            <a:pPr algn="l"/>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28138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In this section, we'll add code to match each rock image with a rock type, based on the image folder. We call the </a:t>
            </a:r>
            <a:r>
              <a:rPr lang="en-US" b="0" i="0" dirty="0" err="1">
                <a:solidFill>
                  <a:srgbClr val="171717"/>
                </a:solidFill>
                <a:effectLst/>
                <a:latin typeface="Segoe UI" panose="020B0502040204020203" pitchFamily="34" charset="0"/>
              </a:rPr>
              <a:t>transforms.Compose</a:t>
            </a:r>
            <a:r>
              <a:rPr lang="en-US" b="0" i="0" dirty="0">
                <a:solidFill>
                  <a:srgbClr val="171717"/>
                </a:solidFill>
                <a:effectLst/>
                <a:latin typeface="Segoe UI" panose="020B0502040204020203" pitchFamily="34" charset="0"/>
              </a:rPr>
              <a:t> class again to transform each image into pixels and resize it to our preferred dimensions.</a:t>
            </a:r>
          </a:p>
          <a:p>
            <a:pPr algn="l"/>
            <a:r>
              <a:rPr lang="en-US" b="0" i="0" dirty="0">
                <a:solidFill>
                  <a:srgbClr val="171717"/>
                </a:solidFill>
                <a:effectLst/>
                <a:latin typeface="Segoe UI" panose="020B0502040204020203" pitchFamily="34" charset="0"/>
              </a:rPr>
              <a:t>We select a set of images by random in a manner similar to how we used the </a:t>
            </a:r>
            <a:r>
              <a:rPr lang="en-US" b="0" i="0" dirty="0" err="1">
                <a:solidFill>
                  <a:srgbClr val="171717"/>
                </a:solidFill>
                <a:effectLst/>
                <a:latin typeface="Segoe UI" panose="020B0502040204020203" pitchFamily="34" charset="0"/>
              </a:rPr>
              <a:t>load_split_train_test</a:t>
            </a:r>
            <a:r>
              <a:rPr lang="en-US" b="0" i="0" dirty="0">
                <a:solidFill>
                  <a:srgbClr val="171717"/>
                </a:solidFill>
                <a:effectLst/>
                <a:latin typeface="Segoe UI" panose="020B0502040204020203" pitchFamily="34" charset="0"/>
              </a:rPr>
              <a:t> and </a:t>
            </a:r>
            <a:r>
              <a:rPr lang="en-US" b="0" i="0" dirty="0" err="1">
                <a:solidFill>
                  <a:srgbClr val="171717"/>
                </a:solidFill>
                <a:effectLst/>
                <a:latin typeface="Segoe UI" panose="020B0502040204020203" pitchFamily="34" charset="0"/>
              </a:rPr>
              <a:t>SubsetRandomSampler</a:t>
            </a:r>
            <a:r>
              <a:rPr lang="en-US" b="0" i="0" dirty="0">
                <a:solidFill>
                  <a:srgbClr val="171717"/>
                </a:solidFill>
                <a:effectLst/>
                <a:latin typeface="Segoe UI" panose="020B0502040204020203" pitchFamily="34" charset="0"/>
              </a:rPr>
              <a:t> functions in the last exercise. The code iterates over the shuffled images in the testing dataset.</a:t>
            </a:r>
          </a:p>
          <a:p>
            <a:pPr algn="l"/>
            <a:r>
              <a:rPr lang="en-US" b="0" i="0" dirty="0">
                <a:solidFill>
                  <a:srgbClr val="171717"/>
                </a:solidFill>
                <a:effectLst/>
                <a:latin typeface="Segoe UI" panose="020B0502040204020203" pitchFamily="34" charset="0"/>
              </a:rPr>
              <a:t>The last section of code displays the images that are loaded into the program. We use functions from the PIL library to manipulate the images, and the </a:t>
            </a:r>
            <a:r>
              <a:rPr lang="en-US" b="0" i="0" dirty="0" err="1">
                <a:solidFill>
                  <a:srgbClr val="171717"/>
                </a:solidFill>
                <a:effectLst/>
                <a:latin typeface="Segoe UI" panose="020B0502040204020203" pitchFamily="34" charset="0"/>
              </a:rPr>
              <a:t>plt.show</a:t>
            </a:r>
            <a:r>
              <a:rPr lang="en-US" b="0" i="0" dirty="0">
                <a:solidFill>
                  <a:srgbClr val="171717"/>
                </a:solidFill>
                <a:effectLst/>
                <a:latin typeface="Segoe UI" panose="020B0502040204020203" pitchFamily="34" charset="0"/>
              </a:rPr>
              <a:t> command to print them.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12:07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7771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In this section, we'll add code to match each rock image with a rock type, based on the image folder. We call the </a:t>
            </a:r>
            <a:r>
              <a:rPr lang="en-US" b="0" i="0" dirty="0" err="1">
                <a:solidFill>
                  <a:srgbClr val="171717"/>
                </a:solidFill>
                <a:effectLst/>
                <a:latin typeface="Segoe UI" panose="020B0502040204020203" pitchFamily="34" charset="0"/>
              </a:rPr>
              <a:t>transforms.Compose</a:t>
            </a:r>
            <a:r>
              <a:rPr lang="en-US" b="0" i="0" dirty="0">
                <a:solidFill>
                  <a:srgbClr val="171717"/>
                </a:solidFill>
                <a:effectLst/>
                <a:latin typeface="Segoe UI" panose="020B0502040204020203" pitchFamily="34" charset="0"/>
              </a:rPr>
              <a:t> class again to transform each image into pixels and resize it to our preferred dimensions.</a:t>
            </a:r>
          </a:p>
          <a:p>
            <a:pPr algn="l"/>
            <a:r>
              <a:rPr lang="en-US" b="0" i="0" dirty="0">
                <a:solidFill>
                  <a:srgbClr val="171717"/>
                </a:solidFill>
                <a:effectLst/>
                <a:latin typeface="Segoe UI" panose="020B0502040204020203" pitchFamily="34" charset="0"/>
              </a:rPr>
              <a:t>We select a set of images by random in a manner similar to how we used the </a:t>
            </a:r>
            <a:r>
              <a:rPr lang="en-US" b="0" i="0" dirty="0" err="1">
                <a:solidFill>
                  <a:srgbClr val="171717"/>
                </a:solidFill>
                <a:effectLst/>
                <a:latin typeface="Segoe UI" panose="020B0502040204020203" pitchFamily="34" charset="0"/>
              </a:rPr>
              <a:t>load_split_train_test</a:t>
            </a:r>
            <a:r>
              <a:rPr lang="en-US" b="0" i="0" dirty="0">
                <a:solidFill>
                  <a:srgbClr val="171717"/>
                </a:solidFill>
                <a:effectLst/>
                <a:latin typeface="Segoe UI" panose="020B0502040204020203" pitchFamily="34" charset="0"/>
              </a:rPr>
              <a:t> and </a:t>
            </a:r>
            <a:r>
              <a:rPr lang="en-US" b="0" i="0" dirty="0" err="1">
                <a:solidFill>
                  <a:srgbClr val="171717"/>
                </a:solidFill>
                <a:effectLst/>
                <a:latin typeface="Segoe UI" panose="020B0502040204020203" pitchFamily="34" charset="0"/>
              </a:rPr>
              <a:t>SubsetRandomSampler</a:t>
            </a:r>
            <a:r>
              <a:rPr lang="en-US" b="0" i="0" dirty="0">
                <a:solidFill>
                  <a:srgbClr val="171717"/>
                </a:solidFill>
                <a:effectLst/>
                <a:latin typeface="Segoe UI" panose="020B0502040204020203" pitchFamily="34" charset="0"/>
              </a:rPr>
              <a:t> functions in the last exercise. The code iterates over the shuffled images in the testing dataset.</a:t>
            </a:r>
          </a:p>
          <a:p>
            <a:pPr algn="l"/>
            <a:r>
              <a:rPr lang="en-US" b="0" i="0" dirty="0">
                <a:solidFill>
                  <a:srgbClr val="171717"/>
                </a:solidFill>
                <a:effectLst/>
                <a:latin typeface="Segoe UI" panose="020B0502040204020203" pitchFamily="34" charset="0"/>
              </a:rPr>
              <a:t>The last section of code displays the images that are loaded into the program. We use functions from the PIL library to manipulate the images, and the </a:t>
            </a:r>
            <a:r>
              <a:rPr lang="en-US" b="0" i="0" dirty="0" err="1">
                <a:solidFill>
                  <a:srgbClr val="171717"/>
                </a:solidFill>
                <a:effectLst/>
                <a:latin typeface="Segoe UI" panose="020B0502040204020203" pitchFamily="34" charset="0"/>
              </a:rPr>
              <a:t>plt.show</a:t>
            </a:r>
            <a:r>
              <a:rPr lang="en-US" b="0" i="0" dirty="0">
                <a:solidFill>
                  <a:srgbClr val="171717"/>
                </a:solidFill>
                <a:effectLst/>
                <a:latin typeface="Segoe UI" panose="020B0502040204020203" pitchFamily="34" charset="0"/>
              </a:rPr>
              <a:t> command to print them.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12227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After you run this new code, you should see five cleaned images in the output. The code is set to show five images, but you can change the number.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111888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In this lesson, you learned more about space rocks and AI.</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studied the differences between </a:t>
            </a:r>
            <a:r>
              <a:rPr lang="en-US" b="0" i="1" dirty="0">
                <a:solidFill>
                  <a:srgbClr val="171717"/>
                </a:solidFill>
                <a:effectLst/>
                <a:latin typeface="Segoe UI" panose="020B0502040204020203" pitchFamily="34" charset="0"/>
              </a:rPr>
              <a:t>basalt</a:t>
            </a:r>
            <a:r>
              <a:rPr lang="en-US" b="0" i="0" dirty="0">
                <a:solidFill>
                  <a:srgbClr val="171717"/>
                </a:solidFill>
                <a:effectLst/>
                <a:latin typeface="Segoe UI" panose="020B0502040204020203" pitchFamily="34" charset="0"/>
              </a:rPr>
              <a:t> and </a:t>
            </a:r>
            <a:r>
              <a:rPr lang="en-US" b="0" i="1" dirty="0">
                <a:solidFill>
                  <a:srgbClr val="171717"/>
                </a:solidFill>
                <a:effectLst/>
                <a:latin typeface="Segoe UI" panose="020B0502040204020203" pitchFamily="34" charset="0"/>
              </a:rPr>
              <a:t>highland</a:t>
            </a:r>
            <a:r>
              <a:rPr lang="en-US" b="0" i="0" dirty="0">
                <a:solidFill>
                  <a:srgbClr val="171717"/>
                </a:solidFill>
                <a:effectLst/>
                <a:latin typeface="Segoe UI" panose="020B0502040204020203" pitchFamily="34" charset="0"/>
              </a:rPr>
              <a:t> rock, and learned how distinguishing characteristics, or </a:t>
            </a:r>
            <a:r>
              <a:rPr lang="en-US" b="0" i="1" dirty="0">
                <a:solidFill>
                  <a:srgbClr val="171717"/>
                </a:solidFill>
                <a:effectLst/>
                <a:latin typeface="Segoe UI" panose="020B0502040204020203" pitchFamily="34" charset="0"/>
              </a:rPr>
              <a:t>features</a:t>
            </a:r>
            <a:r>
              <a:rPr lang="en-US" b="0" i="0" dirty="0">
                <a:solidFill>
                  <a:srgbClr val="171717"/>
                </a:solidFill>
                <a:effectLst/>
                <a:latin typeface="Segoe UI" panose="020B0502040204020203" pitchFamily="34" charset="0"/>
              </a:rPr>
              <a:t>, help to form classifications.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considered the steps humans follow to examine and classify objects, and then reviewed how we can teach machines to classify objects by following a similar process.</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learned about different Python libraries for AI, including Matplotlib, NumPy, and </a:t>
            </a:r>
            <a:r>
              <a:rPr lang="en-US" b="0" i="0" dirty="0" err="1">
                <a:solidFill>
                  <a:srgbClr val="171717"/>
                </a:solidFill>
                <a:effectLst/>
                <a:latin typeface="Segoe UI" panose="020B0502040204020203" pitchFamily="34" charset="0"/>
              </a:rPr>
              <a:t>PyTorch</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used Anaconda to download the Python libraries to your computer and installed them in preparation for building an AI model.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75480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In this lesson, you learned how to analyze images of rocks by using artificial intelligence.</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imported AI libraries to use with a </a:t>
            </a:r>
            <a:r>
              <a:rPr lang="en-US" b="0" i="0" dirty="0" err="1">
                <a:solidFill>
                  <a:srgbClr val="171717"/>
                </a:solidFill>
                <a:effectLst/>
                <a:latin typeface="Segoe UI" panose="020B0502040204020203" pitchFamily="34" charset="0"/>
              </a:rPr>
              <a:t>Jupyter</a:t>
            </a:r>
            <a:r>
              <a:rPr lang="en-US" b="0" i="0" dirty="0">
                <a:solidFill>
                  <a:srgbClr val="171717"/>
                </a:solidFill>
                <a:effectLst/>
                <a:latin typeface="Segoe UI" panose="020B0502040204020203" pitchFamily="34" charset="0"/>
              </a:rPr>
              <a:t> Notebook file.</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discovered why it's important to prepare data for AI projects before you test the model.</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learned how to get a set of data ready to train an AI model. You added code to clean and separate the data into training and testing groups.</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studied how computers read photos as images by converting into pixels with color codes in binary format.</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added code to read an image and assign the correct rock type.</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learned how to display an image with commands from the PIL library.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9/7/2021 11:42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1520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600" b="0" i="0" dirty="0">
                <a:solidFill>
                  <a:srgbClr val="171717"/>
                </a:solidFill>
                <a:effectLst/>
                <a:latin typeface="Segoe UI" panose="020B0502040204020203" pitchFamily="34" charset="0"/>
              </a:rPr>
              <a:t>In the first two modules, you learned about artificial intelligence (AI) and how the technology can be used to enhance a project. Now you can start to create your own program that uses AI.</a:t>
            </a:r>
          </a:p>
          <a:p>
            <a:pPr algn="l"/>
            <a:r>
              <a:rPr lang="en-US" sz="9600" b="0" i="0" dirty="0">
                <a:solidFill>
                  <a:srgbClr val="171717"/>
                </a:solidFill>
                <a:effectLst/>
                <a:latin typeface="Segoe UI" panose="020B0502040204020203" pitchFamily="34" charset="0"/>
              </a:rPr>
              <a:t>Installing Python AI libraries is a great first step in creating a rock classification program. The libraries give you a base model that you can train to complete the task at hand.</a:t>
            </a:r>
          </a:p>
          <a:p>
            <a:pPr algn="l"/>
            <a:r>
              <a:rPr lang="en-US" sz="9600" b="0" i="0" dirty="0">
                <a:solidFill>
                  <a:srgbClr val="171717"/>
                </a:solidFill>
                <a:effectLst/>
                <a:latin typeface="Segoe UI" panose="020B0502040204020203" pitchFamily="34" charset="0"/>
              </a:rPr>
              <a:t>In this Microsoft Learn module, we'll use Visual Studio Code, Python, and </a:t>
            </a:r>
            <a:r>
              <a:rPr lang="en-US" sz="9600" b="0" i="0" dirty="0" err="1">
                <a:solidFill>
                  <a:srgbClr val="171717"/>
                </a:solidFill>
                <a:effectLst/>
                <a:latin typeface="Segoe UI" panose="020B0502040204020203" pitchFamily="34" charset="0"/>
              </a:rPr>
              <a:t>Jupyter</a:t>
            </a:r>
            <a:r>
              <a:rPr lang="en-US" sz="9600" b="0" i="0" dirty="0">
                <a:solidFill>
                  <a:srgbClr val="171717"/>
                </a:solidFill>
                <a:effectLst/>
                <a:latin typeface="Segoe UI" panose="020B0502040204020203" pitchFamily="34" charset="0"/>
              </a:rPr>
              <a:t> Notebook. You'll review code to clean rock images to prepare data for the program. Then we'll look at the code to create and train the AI model.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9/7/2021 11:42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2057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9/7/2021 11:42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8209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9/7/2021 11:42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Now that you have the libraries downloaded, you can begin to import them into a </a:t>
            </a:r>
            <a:r>
              <a:rPr lang="en-US" b="0" i="0" dirty="0" err="1">
                <a:solidFill>
                  <a:srgbClr val="171717"/>
                </a:solidFill>
                <a:effectLst/>
                <a:latin typeface="Segoe UI" panose="020B0502040204020203" pitchFamily="34" charset="0"/>
              </a:rPr>
              <a:t>Jupyter</a:t>
            </a:r>
            <a:r>
              <a:rPr lang="en-US" b="0" i="0" dirty="0">
                <a:solidFill>
                  <a:srgbClr val="171717"/>
                </a:solidFill>
                <a:effectLst/>
                <a:latin typeface="Segoe UI" panose="020B0502040204020203" pitchFamily="34" charset="0"/>
              </a:rPr>
              <a:t> Notebook file.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Follow these steps to add code to import the AI libraries. Insert each new section of code into an empty cell in your </a:t>
            </a:r>
            <a:r>
              <a:rPr lang="en-US" b="0" i="0" dirty="0" err="1">
                <a:solidFill>
                  <a:srgbClr val="171717"/>
                </a:solidFill>
                <a:effectLst/>
                <a:latin typeface="Segoe UI" panose="020B0502040204020203" pitchFamily="34" charset="0"/>
              </a:rPr>
              <a:t>Jupyter</a:t>
            </a:r>
            <a:r>
              <a:rPr lang="en-US" b="0" i="0" dirty="0">
                <a:solidFill>
                  <a:srgbClr val="171717"/>
                </a:solidFill>
                <a:effectLst/>
                <a:latin typeface="Segoe UI" panose="020B0502040204020203" pitchFamily="34" charset="0"/>
              </a:rPr>
              <a:t> Notebook file. Select the green arrow at the top of the cell to run the new code.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11:45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31071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next step is to import the data of existing rock images that we'll use to teach our computer to recognize different types of rocks.</a:t>
            </a:r>
          </a:p>
          <a:p>
            <a:pPr algn="l"/>
            <a:r>
              <a:rPr lang="en-US" b="0" i="0" dirty="0">
                <a:solidFill>
                  <a:srgbClr val="171717"/>
                </a:solidFill>
                <a:effectLst/>
                <a:latin typeface="Segoe UI" panose="020B0502040204020203" pitchFamily="34" charset="0"/>
              </a:rPr>
              <a:t>Before we import images, we need to review two critical steps in the AI process: cleaning and separating data. It's important to complete these steps to ensure the computer can accurately classify the rock images.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1849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To clean our data, we need to make sure it's complete and uniform. In our rock example, many image files have different sizes. For a clean set, we need to resize every image file so they're all same size. We might have to fill in cells where data is missing, and delete rows with incorrect data.</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68240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To program AI, first we give the computer lots of data and tell it what the data represents. This process is called </a:t>
            </a:r>
            <a:r>
              <a:rPr lang="en-US" b="0" i="1" dirty="0">
                <a:solidFill>
                  <a:srgbClr val="171717"/>
                </a:solidFill>
                <a:effectLst/>
                <a:latin typeface="Segoe UI" panose="020B0502040204020203" pitchFamily="34" charset="0"/>
              </a:rPr>
              <a:t>training</a:t>
            </a:r>
            <a:r>
              <a:rPr lang="en-US" b="0" i="0" dirty="0">
                <a:solidFill>
                  <a:srgbClr val="171717"/>
                </a:solidFill>
                <a:effectLst/>
                <a:latin typeface="Segoe UI" panose="020B0502040204020203" pitchFamily="34" charset="0"/>
              </a:rPr>
              <a:t>. After we train the computer, we </a:t>
            </a:r>
            <a:r>
              <a:rPr lang="en-US" b="0" i="1" dirty="0">
                <a:solidFill>
                  <a:srgbClr val="171717"/>
                </a:solidFill>
                <a:effectLst/>
                <a:latin typeface="Segoe UI" panose="020B0502040204020203" pitchFamily="34" charset="0"/>
              </a:rPr>
              <a:t>test</a:t>
            </a:r>
            <a:r>
              <a:rPr lang="en-US" b="0" i="0" dirty="0">
                <a:solidFill>
                  <a:srgbClr val="171717"/>
                </a:solidFill>
                <a:effectLst/>
                <a:latin typeface="Segoe UI" panose="020B0502040204020203" pitchFamily="34" charset="0"/>
              </a:rPr>
              <a:t> the computer to see if it can classify new data we input.</a:t>
            </a:r>
          </a:p>
          <a:p>
            <a:pPr algn="l"/>
            <a:r>
              <a:rPr lang="en-US" b="0" i="0" dirty="0">
                <a:solidFill>
                  <a:srgbClr val="171717"/>
                </a:solidFill>
                <a:effectLst/>
                <a:latin typeface="Segoe UI" panose="020B0502040204020203" pitchFamily="34" charset="0"/>
              </a:rPr>
              <a:t>NASA provided a large amount of data about different rock types. We need to tell the computer which data to use for training and which to use for testing. To do the separation, we randomly distribute the data into these two groups. The ratio of how much data goes into each group can vary. In our example, we'll train with 80% of the data and test with 20% of the data.</a:t>
            </a:r>
          </a:p>
          <a:p>
            <a:br>
              <a:rPr lang="en-US" b="0" i="0" dirty="0">
                <a:solidFill>
                  <a:srgbClr val="171717"/>
                </a:solidFill>
                <a:effectLst/>
                <a:latin typeface="Segoe UI" panose="020B0502040204020203" pitchFamily="34"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9/7/2021 11:59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90614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hyperlink" Target="https://aka.ms/LearnOnVSCode?azure-portal=true"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hyperlink" Target="https://docs.microsoft.com/en-us/learn/modules/introduction-artificial-intelligence-nasa/7-install-ai-libraries?azure-portal=tru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089" y="1652864"/>
            <a:ext cx="6637867" cy="1661993"/>
          </a:xfrm>
        </p:spPr>
        <p:txBody>
          <a:bodyPr/>
          <a:lstStyle/>
          <a:p>
            <a:r>
              <a:rPr lang="en-US" b="1" i="0" dirty="0">
                <a:effectLst/>
                <a:latin typeface="Segoe UI" panose="020B0502040204020203" pitchFamily="34" charset="0"/>
              </a:rPr>
              <a:t>Classify space rocks by using Python and artificial intelligence</a:t>
            </a:r>
            <a:endParaRPr lang="en-US" dirty="0"/>
          </a:p>
        </p:txBody>
      </p:sp>
      <p:sp>
        <p:nvSpPr>
          <p:cNvPr id="5" name="Text Placeholder 4"/>
          <p:cNvSpPr>
            <a:spLocks noGrp="1"/>
          </p:cNvSpPr>
          <p:nvPr>
            <p:ph type="body" sz="quarter" idx="12"/>
          </p:nvPr>
        </p:nvSpPr>
        <p:spPr>
          <a:xfrm>
            <a:off x="584200" y="3543143"/>
            <a:ext cx="6655646" cy="615553"/>
          </a:xfrm>
        </p:spPr>
        <p:txBody>
          <a:bodyPr/>
          <a:lstStyle/>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Exercise - Import and clean data from photos</a:t>
            </a:r>
          </a:p>
        </p:txBody>
      </p:sp>
    </p:spTree>
    <p:extLst>
      <p:ext uri="{BB962C8B-B14F-4D97-AF65-F5344CB8AC3E}">
        <p14:creationId xmlns:p14="http://schemas.microsoft.com/office/powerpoint/2010/main" val="385089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79526" y="1024128"/>
            <a:ext cx="9144000" cy="498598"/>
          </a:xfrm>
        </p:spPr>
        <p:txBody>
          <a:bodyPr/>
          <a:lstStyle/>
          <a:p>
            <a:pPr algn="l"/>
            <a:r>
              <a:rPr lang="en-IN" b="1" i="0" dirty="0">
                <a:solidFill>
                  <a:schemeClr val="tx1"/>
                </a:solidFill>
                <a:effectLst/>
                <a:latin typeface="Segoe UI" panose="020B0502040204020203" pitchFamily="34" charset="0"/>
              </a:rPr>
              <a:t>Prepare the data</a:t>
            </a:r>
          </a:p>
        </p:txBody>
      </p:sp>
      <p:sp>
        <p:nvSpPr>
          <p:cNvPr id="3" name="Title 16">
            <a:extLst>
              <a:ext uri="{FF2B5EF4-FFF2-40B4-BE49-F238E27FC236}">
                <a16:creationId xmlns:a16="http://schemas.microsoft.com/office/drawing/2014/main" id="{3184CDA9-B48C-458B-BCBD-5F152F007B77}"/>
              </a:ext>
            </a:extLst>
          </p:cNvPr>
          <p:cNvSpPr txBox="1">
            <a:spLocks/>
          </p:cNvSpPr>
          <p:nvPr/>
        </p:nvSpPr>
        <p:spPr>
          <a:xfrm>
            <a:off x="779526" y="2333470"/>
            <a:ext cx="9144000" cy="1551194"/>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pPr algn="l">
              <a:buFont typeface="Arial" panose="020B0604020202020204" pitchFamily="34" charset="0"/>
              <a:buChar char="•"/>
            </a:pPr>
            <a:r>
              <a:rPr lang="en-US" sz="2800" b="0" i="0" dirty="0">
                <a:solidFill>
                  <a:schemeClr val="tx1"/>
                </a:solidFill>
                <a:effectLst/>
                <a:latin typeface="Segoe UI" panose="020B0502040204020203" pitchFamily="34" charset="0"/>
              </a:rPr>
              <a:t>Step 1. </a:t>
            </a:r>
            <a:r>
              <a:rPr lang="en-US" sz="2800" b="1" i="0" dirty="0">
                <a:solidFill>
                  <a:schemeClr val="tx1"/>
                </a:solidFill>
                <a:effectLst/>
                <a:latin typeface="Segoe UI" panose="020B0502040204020203" pitchFamily="34" charset="0"/>
              </a:rPr>
              <a:t>Get the data</a:t>
            </a:r>
            <a:endParaRPr lang="en-US" sz="2800" b="0" i="0" dirty="0">
              <a:solidFill>
                <a:schemeClr val="tx1"/>
              </a:solidFill>
              <a:effectLst/>
              <a:latin typeface="Segoe UI" panose="020B0502040204020203" pitchFamily="34" charset="0"/>
            </a:endParaRPr>
          </a:p>
          <a:p>
            <a:pPr algn="l">
              <a:buFont typeface="Arial" panose="020B0604020202020204" pitchFamily="34" charset="0"/>
              <a:buChar char="•"/>
            </a:pPr>
            <a:r>
              <a:rPr lang="en-US" sz="2800" b="0" i="0" dirty="0">
                <a:solidFill>
                  <a:schemeClr val="tx1"/>
                </a:solidFill>
                <a:effectLst/>
                <a:latin typeface="Segoe UI" panose="020B0502040204020203" pitchFamily="34" charset="0"/>
              </a:rPr>
              <a:t>Step 2. </a:t>
            </a:r>
            <a:r>
              <a:rPr lang="en-US" sz="2800" b="1" i="0" dirty="0">
                <a:solidFill>
                  <a:schemeClr val="tx1"/>
                </a:solidFill>
                <a:effectLst/>
                <a:latin typeface="Segoe UI" panose="020B0502040204020203" pitchFamily="34" charset="0"/>
              </a:rPr>
              <a:t>Clean the data</a:t>
            </a:r>
            <a:endParaRPr lang="en-US" sz="2800" b="0" i="0" dirty="0">
              <a:solidFill>
                <a:schemeClr val="tx1"/>
              </a:solidFill>
              <a:effectLst/>
              <a:latin typeface="Segoe UI" panose="020B0502040204020203" pitchFamily="34" charset="0"/>
            </a:endParaRPr>
          </a:p>
          <a:p>
            <a:pPr algn="l">
              <a:buFont typeface="Arial" panose="020B0604020202020204" pitchFamily="34" charset="0"/>
              <a:buChar char="•"/>
            </a:pPr>
            <a:r>
              <a:rPr lang="en-US" sz="2800" b="0" i="0" dirty="0">
                <a:solidFill>
                  <a:schemeClr val="tx1"/>
                </a:solidFill>
                <a:effectLst/>
                <a:latin typeface="Segoe UI" panose="020B0502040204020203" pitchFamily="34" charset="0"/>
              </a:rPr>
              <a:t>Step 3. </a:t>
            </a:r>
            <a:r>
              <a:rPr lang="en-US" sz="2800" b="1" i="0" dirty="0">
                <a:solidFill>
                  <a:schemeClr val="tx1"/>
                </a:solidFill>
                <a:effectLst/>
                <a:latin typeface="Segoe UI" panose="020B0502040204020203" pitchFamily="34" charset="0"/>
              </a:rPr>
              <a:t>Separate the data</a:t>
            </a:r>
            <a:endParaRPr lang="en-US" sz="2800" b="0" i="0" dirty="0">
              <a:solidFill>
                <a:schemeClr val="tx1"/>
              </a:solidFill>
              <a:effectLst/>
              <a:latin typeface="Segoe UI" panose="020B0502040204020203" pitchFamily="34" charset="0"/>
            </a:endParaRPr>
          </a:p>
          <a:p>
            <a:pPr algn="l">
              <a:buFont typeface="Arial" panose="020B0604020202020204" pitchFamily="34" charset="0"/>
              <a:buChar char="•"/>
            </a:pPr>
            <a:r>
              <a:rPr lang="en-US" sz="2800" b="0" i="0" dirty="0">
                <a:solidFill>
                  <a:schemeClr val="tx1"/>
                </a:solidFill>
                <a:effectLst/>
                <a:latin typeface="Segoe UI" panose="020B0502040204020203" pitchFamily="34" charset="0"/>
              </a:rPr>
              <a:t>Step 4. </a:t>
            </a:r>
            <a:r>
              <a:rPr lang="en-US" sz="2800" b="1" i="0" dirty="0">
                <a:solidFill>
                  <a:schemeClr val="tx1"/>
                </a:solidFill>
                <a:effectLst/>
                <a:latin typeface="Segoe UI" panose="020B0502040204020203" pitchFamily="34" charset="0"/>
              </a:rPr>
              <a:t>Load random datasets</a:t>
            </a:r>
            <a:endParaRPr lang="en-US" sz="2800" b="0" i="0" dirty="0">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352079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Add code to clean and separate the data</a:t>
            </a:r>
          </a:p>
        </p:txBody>
      </p:sp>
    </p:spTree>
    <p:extLst>
      <p:ext uri="{BB962C8B-B14F-4D97-AF65-F5344CB8AC3E}">
        <p14:creationId xmlns:p14="http://schemas.microsoft.com/office/powerpoint/2010/main" val="184783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l"/>
            <a:r>
              <a:rPr lang="en-US" b="1" i="0" cap="all" dirty="0">
                <a:solidFill>
                  <a:schemeClr val="tx1"/>
                </a:solidFill>
                <a:effectLst/>
                <a:latin typeface="Segoe UI" panose="020B0502040204020203" pitchFamily="34" charset="0"/>
              </a:rPr>
              <a:t>How a computer reads a photo as an image file</a:t>
            </a:r>
          </a:p>
        </p:txBody>
      </p:sp>
      <p:pic>
        <p:nvPicPr>
          <p:cNvPr id="4" name="Picture Placeholder 3" descr="A person with a beard&#10;&#10;Description automatically generated with medium confidence">
            <a:extLst>
              <a:ext uri="{FF2B5EF4-FFF2-40B4-BE49-F238E27FC236}">
                <a16:creationId xmlns:a16="http://schemas.microsoft.com/office/drawing/2014/main" id="{3D6D63F5-1891-4AB9-A9BB-FDDDCC7F5E37}"/>
              </a:ext>
            </a:extLst>
          </p:cNvPr>
          <p:cNvPicPr>
            <a:picLocks noGrp="1" noChangeAspect="1"/>
          </p:cNvPicPr>
          <p:nvPr>
            <p:ph type="pic" sz="quarter" idx="11"/>
          </p:nvPr>
        </p:nvPicPr>
        <p:blipFill>
          <a:blip r:embed="rId3"/>
          <a:srcRect l="12500" r="12500"/>
          <a:stretch>
            <a:fillRect/>
          </a:stretch>
        </p:blipFill>
        <p:spPr/>
      </p:pic>
    </p:spTree>
    <p:extLst>
      <p:ext uri="{BB962C8B-B14F-4D97-AF65-F5344CB8AC3E}">
        <p14:creationId xmlns:p14="http://schemas.microsoft.com/office/powerpoint/2010/main" val="23130992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1A8938-D0CF-43E9-B575-E8A72AB06463}"/>
              </a:ext>
            </a:extLst>
          </p:cNvPr>
          <p:cNvSpPr>
            <a:spLocks noGrp="1"/>
          </p:cNvSpPr>
          <p:nvPr>
            <p:ph type="title"/>
          </p:nvPr>
        </p:nvSpPr>
        <p:spPr/>
        <p:txBody>
          <a:bodyPr/>
          <a:lstStyle/>
          <a:p>
            <a:endParaRPr lang="en-IN" dirty="0"/>
          </a:p>
        </p:txBody>
      </p:sp>
      <p:pic>
        <p:nvPicPr>
          <p:cNvPr id="5" name="Picture 4" descr="A picture containing text, indoor, tiled, crossword puzzle&#10;&#10;Description automatically generated">
            <a:extLst>
              <a:ext uri="{FF2B5EF4-FFF2-40B4-BE49-F238E27FC236}">
                <a16:creationId xmlns:a16="http://schemas.microsoft.com/office/drawing/2014/main" id="{59328D94-67CE-40F3-9EC0-B754AA929B33}"/>
              </a:ext>
            </a:extLst>
          </p:cNvPr>
          <p:cNvPicPr>
            <a:picLocks noChangeAspect="1"/>
          </p:cNvPicPr>
          <p:nvPr/>
        </p:nvPicPr>
        <p:blipFill>
          <a:blip r:embed="rId3"/>
          <a:stretch>
            <a:fillRect/>
          </a:stretch>
        </p:blipFill>
        <p:spPr>
          <a:xfrm>
            <a:off x="491044" y="1120140"/>
            <a:ext cx="11116931" cy="4579418"/>
          </a:xfrm>
          <a:prstGeom prst="rect">
            <a:avLst/>
          </a:prstGeom>
        </p:spPr>
      </p:pic>
    </p:spTree>
    <p:extLst>
      <p:ext uri="{BB962C8B-B14F-4D97-AF65-F5344CB8AC3E}">
        <p14:creationId xmlns:p14="http://schemas.microsoft.com/office/powerpoint/2010/main" val="26318372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3035808"/>
            <a:ext cx="9144000" cy="498598"/>
          </a:xfrm>
        </p:spPr>
        <p:txBody>
          <a:bodyPr/>
          <a:lstStyle/>
          <a:p>
            <a:pPr algn="l"/>
            <a:r>
              <a:rPr lang="en-US" b="1" i="0" dirty="0">
                <a:solidFill>
                  <a:schemeClr val="tx1"/>
                </a:solidFill>
                <a:effectLst/>
                <a:latin typeface="Segoe UI" panose="020B0502040204020203" pitchFamily="34" charset="0"/>
              </a:rPr>
              <a:t>Transform and display the images</a:t>
            </a:r>
          </a:p>
        </p:txBody>
      </p:sp>
    </p:spTree>
    <p:extLst>
      <p:ext uri="{BB962C8B-B14F-4D97-AF65-F5344CB8AC3E}">
        <p14:creationId xmlns:p14="http://schemas.microsoft.com/office/powerpoint/2010/main" val="242265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dirty="0">
                <a:solidFill>
                  <a:schemeClr val="tx1"/>
                </a:solidFill>
                <a:effectLst/>
                <a:latin typeface="Segoe UI" panose="020B0502040204020203" pitchFamily="34" charset="0"/>
              </a:rPr>
              <a:t>Add code to transform and select random images</a:t>
            </a:r>
          </a:p>
        </p:txBody>
      </p:sp>
    </p:spTree>
    <p:extLst>
      <p:ext uri="{BB962C8B-B14F-4D97-AF65-F5344CB8AC3E}">
        <p14:creationId xmlns:p14="http://schemas.microsoft.com/office/powerpoint/2010/main" val="411960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dirty="0">
                <a:solidFill>
                  <a:schemeClr val="tx1"/>
                </a:solidFill>
                <a:effectLst/>
                <a:latin typeface="Segoe UI" panose="020B0502040204020203" pitchFamily="34" charset="0"/>
              </a:rPr>
              <a:t>Add code to show randomly selected images</a:t>
            </a:r>
          </a:p>
        </p:txBody>
      </p:sp>
    </p:spTree>
    <p:extLst>
      <p:ext uri="{BB962C8B-B14F-4D97-AF65-F5344CB8AC3E}">
        <p14:creationId xmlns:p14="http://schemas.microsoft.com/office/powerpoint/2010/main" val="58010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53796" y="749808"/>
            <a:ext cx="9144000" cy="498598"/>
          </a:xfrm>
        </p:spPr>
        <p:txBody>
          <a:bodyPr/>
          <a:lstStyle/>
          <a:p>
            <a:pPr algn="l"/>
            <a:r>
              <a:rPr lang="en-US" b="1" i="0" cap="all" dirty="0">
                <a:solidFill>
                  <a:schemeClr val="tx1"/>
                </a:solidFill>
                <a:effectLst/>
                <a:latin typeface="Segoe UI" panose="020B0502040204020203" pitchFamily="34" charset="0"/>
              </a:rPr>
              <a:t>QUIZ TIME!!!</a:t>
            </a:r>
          </a:p>
        </p:txBody>
      </p:sp>
      <p:sp>
        <p:nvSpPr>
          <p:cNvPr id="3" name="Title 16">
            <a:extLst>
              <a:ext uri="{FF2B5EF4-FFF2-40B4-BE49-F238E27FC236}">
                <a16:creationId xmlns:a16="http://schemas.microsoft.com/office/drawing/2014/main" id="{08F20170-C984-4140-B354-AF3581D8E7DC}"/>
              </a:ext>
            </a:extLst>
          </p:cNvPr>
          <p:cNvSpPr txBox="1">
            <a:spLocks/>
          </p:cNvSpPr>
          <p:nvPr/>
        </p:nvSpPr>
        <p:spPr>
          <a:xfrm>
            <a:off x="653796" y="1359206"/>
            <a:ext cx="9144000" cy="3877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IN" sz="2800" dirty="0">
                <a:solidFill>
                  <a:schemeClr val="tx1"/>
                </a:solidFill>
                <a:latin typeface="Segoe UI" panose="020B0502040204020203" pitchFamily="34" charset="0"/>
              </a:rPr>
              <a:t>https://forms.office.com/r/h7e9TfFdD1</a:t>
            </a:r>
          </a:p>
        </p:txBody>
      </p:sp>
      <p:pic>
        <p:nvPicPr>
          <p:cNvPr id="5" name="Picture 4">
            <a:extLst>
              <a:ext uri="{FF2B5EF4-FFF2-40B4-BE49-F238E27FC236}">
                <a16:creationId xmlns:a16="http://schemas.microsoft.com/office/drawing/2014/main" id="{8A1109F2-951E-4E9E-B282-5F3EFEF179F2}"/>
              </a:ext>
            </a:extLst>
          </p:cNvPr>
          <p:cNvPicPr>
            <a:picLocks noChangeAspect="1"/>
          </p:cNvPicPr>
          <p:nvPr/>
        </p:nvPicPr>
        <p:blipFill>
          <a:blip r:embed="rId3"/>
          <a:stretch>
            <a:fillRect/>
          </a:stretch>
        </p:blipFill>
        <p:spPr>
          <a:xfrm>
            <a:off x="653797" y="1939270"/>
            <a:ext cx="3419440" cy="3419440"/>
          </a:xfrm>
          <a:prstGeom prst="rect">
            <a:avLst/>
          </a:prstGeom>
        </p:spPr>
      </p:pic>
    </p:spTree>
    <p:extLst>
      <p:ext uri="{BB962C8B-B14F-4D97-AF65-F5344CB8AC3E}">
        <p14:creationId xmlns:p14="http://schemas.microsoft.com/office/powerpoint/2010/main" val="78921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THANK YOU SO MUCH!!!</a:t>
            </a:r>
          </a:p>
        </p:txBody>
      </p:sp>
    </p:spTree>
    <p:extLst>
      <p:ext uri="{BB962C8B-B14F-4D97-AF65-F5344CB8AC3E}">
        <p14:creationId xmlns:p14="http://schemas.microsoft.com/office/powerpoint/2010/main" val="74944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662233"/>
            <a:ext cx="10960100" cy="2277547"/>
          </a:xfrm>
        </p:spPr>
        <p:txBody>
          <a:bodyPr/>
          <a:lstStyle/>
          <a:p>
            <a:r>
              <a:rPr lang="en-US" b="1" dirty="0"/>
              <a:t>Module 3: </a:t>
            </a:r>
            <a:r>
              <a:rPr lang="en-US" b="0" i="0" dirty="0">
                <a:effectLst/>
                <a:latin typeface="Segoe UI" panose="020B0502040204020203" pitchFamily="34" charset="0"/>
              </a:rPr>
              <a:t> </a:t>
            </a:r>
            <a:br>
              <a:rPr lang="en-US" b="0" i="0" dirty="0">
                <a:effectLst/>
                <a:latin typeface="Segoe UI" panose="020B0502040204020203" pitchFamily="34" charset="0"/>
              </a:rPr>
            </a:br>
            <a:r>
              <a:rPr lang="en-US" b="1" i="0" dirty="0">
                <a:effectLst/>
                <a:latin typeface="Segoe UI" panose="020B0502040204020203" pitchFamily="34" charset="0"/>
              </a:rPr>
              <a:t>Analyze images of rocks by using artificial intelligence</a:t>
            </a:r>
            <a:br>
              <a:rPr lang="en-US" b="1" i="0" dirty="0">
                <a:solidFill>
                  <a:srgbClr val="171717"/>
                </a:solidFill>
                <a:effectLst/>
                <a:latin typeface="Segoe UI" panose="020B0502040204020203" pitchFamily="34" charset="0"/>
              </a:rPr>
            </a:br>
            <a:r>
              <a:rPr lang="en-US" sz="2000" b="0" i="0" dirty="0">
                <a:effectLst/>
                <a:latin typeface="Segoe UI" panose="020B0502040204020203" pitchFamily="34" charset="0"/>
              </a:rPr>
              <a:t>Identify data to add to an artificial intelligence model that classifies space rocks in random photos.</a:t>
            </a:r>
            <a:br>
              <a:rPr lang="en-US" sz="1100" dirty="0"/>
            </a:br>
            <a:endParaRPr lang="en-US" sz="2000" b="1" dirty="0"/>
          </a:p>
        </p:txBody>
      </p:sp>
      <p:sp>
        <p:nvSpPr>
          <p:cNvPr id="5" name="Text Placeholder 4"/>
          <p:cNvSpPr>
            <a:spLocks noGrp="1"/>
          </p:cNvSpPr>
          <p:nvPr>
            <p:ph type="body" sz="quarter" idx="12"/>
          </p:nvPr>
        </p:nvSpPr>
        <p:spPr>
          <a:xfrm>
            <a:off x="584200" y="4056993"/>
            <a:ext cx="6655646" cy="40948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407953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769389"/>
            <a:ext cx="11018520" cy="553998"/>
          </a:xfrm>
        </p:spPr>
        <p:txBody>
          <a:bodyPr/>
          <a:lstStyle/>
          <a:p>
            <a:pPr algn="l"/>
            <a:r>
              <a:rPr lang="en-US" b="1" i="0" dirty="0">
                <a:solidFill>
                  <a:schemeClr val="tx1"/>
                </a:solidFill>
                <a:effectLst/>
                <a:latin typeface="Segoe UI" panose="020B0502040204020203" pitchFamily="34" charset="0"/>
              </a:rPr>
              <a:t>Learning objectives</a:t>
            </a:r>
          </a:p>
        </p:txBody>
      </p:sp>
      <p:sp>
        <p:nvSpPr>
          <p:cNvPr id="6" name="Text Placeholder 5"/>
          <p:cNvSpPr>
            <a:spLocks noGrp="1"/>
          </p:cNvSpPr>
          <p:nvPr>
            <p:ph type="body" sz="quarter" idx="10"/>
          </p:nvPr>
        </p:nvSpPr>
        <p:spPr>
          <a:xfrm>
            <a:off x="586390" y="1896994"/>
            <a:ext cx="10729310" cy="3447098"/>
          </a:xfrm>
        </p:spPr>
        <p:txBody>
          <a:bodyPr/>
          <a:lstStyle/>
          <a:p>
            <a:pPr algn="l"/>
            <a:r>
              <a:rPr lang="en-US" b="1" i="0" dirty="0">
                <a:solidFill>
                  <a:schemeClr val="tx1"/>
                </a:solidFill>
                <a:effectLst/>
                <a:latin typeface="Segoe UI" panose="020B0502040204020203" pitchFamily="34" charset="0"/>
              </a:rPr>
              <a:t>In this module, you will:</a:t>
            </a:r>
          </a:p>
          <a:p>
            <a:pPr algn="l">
              <a:buFont typeface="Arial" panose="020B0604020202020204" pitchFamily="34" charset="0"/>
              <a:buChar char="•"/>
            </a:pPr>
            <a:r>
              <a:rPr lang="en-US" b="0" i="0" dirty="0">
                <a:solidFill>
                  <a:schemeClr val="tx1"/>
                </a:solidFill>
                <a:effectLst/>
                <a:latin typeface="Segoe UI" panose="020B0502040204020203" pitchFamily="34" charset="0"/>
              </a:rPr>
              <a:t>Import AI libraries</a:t>
            </a:r>
          </a:p>
          <a:p>
            <a:pPr algn="l">
              <a:buFont typeface="Arial" panose="020B0604020202020204" pitchFamily="34" charset="0"/>
              <a:buChar char="•"/>
            </a:pPr>
            <a:r>
              <a:rPr lang="en-US" b="0" i="0" dirty="0">
                <a:solidFill>
                  <a:schemeClr val="tx1"/>
                </a:solidFill>
                <a:effectLst/>
                <a:latin typeface="Segoe UI" panose="020B0502040204020203" pitchFamily="34" charset="0"/>
              </a:rPr>
              <a:t>Download and import data to use with an AI program</a:t>
            </a:r>
          </a:p>
          <a:p>
            <a:pPr algn="l">
              <a:buFont typeface="Arial" panose="020B0604020202020204" pitchFamily="34" charset="0"/>
              <a:buChar char="•"/>
            </a:pPr>
            <a:r>
              <a:rPr lang="en-US" b="0" i="0" dirty="0">
                <a:solidFill>
                  <a:schemeClr val="tx1"/>
                </a:solidFill>
                <a:effectLst/>
                <a:latin typeface="Segoe UI" panose="020B0502040204020203" pitchFamily="34" charset="0"/>
              </a:rPr>
              <a:t>Learn how to clean and separate data</a:t>
            </a:r>
          </a:p>
          <a:p>
            <a:pPr algn="l">
              <a:buFont typeface="Arial" panose="020B0604020202020204" pitchFamily="34" charset="0"/>
              <a:buChar char="•"/>
            </a:pPr>
            <a:r>
              <a:rPr lang="en-US" b="0" i="0" dirty="0">
                <a:solidFill>
                  <a:schemeClr val="tx1"/>
                </a:solidFill>
                <a:effectLst/>
                <a:latin typeface="Segoe UI" panose="020B0502040204020203" pitchFamily="34" charset="0"/>
              </a:rPr>
              <a:t>Discover how computers read photos as images by using binary format</a:t>
            </a:r>
          </a:p>
          <a:p>
            <a:pPr algn="l">
              <a:buFont typeface="Arial" panose="020B0604020202020204" pitchFamily="34" charset="0"/>
              <a:buChar char="•"/>
            </a:pPr>
            <a:r>
              <a:rPr lang="en-US" b="0" i="0" dirty="0">
                <a:solidFill>
                  <a:schemeClr val="tx1"/>
                </a:solidFill>
                <a:effectLst/>
                <a:latin typeface="Segoe UI" panose="020B0502040204020203" pitchFamily="34" charset="0"/>
              </a:rPr>
              <a:t>Use code to read an image and assign the correct rock type</a:t>
            </a:r>
          </a:p>
        </p:txBody>
      </p:sp>
    </p:spTree>
    <p:extLst>
      <p:ext uri="{BB962C8B-B14F-4D97-AF65-F5344CB8AC3E}">
        <p14:creationId xmlns:p14="http://schemas.microsoft.com/office/powerpoint/2010/main" val="49432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F5C32AA2-74EC-4599-8990-2B4707E1DF78}"/>
              </a:ext>
            </a:extLst>
          </p:cNvPr>
          <p:cNvSpPr txBox="1">
            <a:spLocks/>
          </p:cNvSpPr>
          <p:nvPr/>
        </p:nvSpPr>
        <p:spPr>
          <a:xfrm>
            <a:off x="586390" y="58102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IN" b="1" i="0" dirty="0">
                <a:solidFill>
                  <a:schemeClr val="tx1"/>
                </a:solidFill>
                <a:effectLst/>
                <a:latin typeface="Segoe UI" panose="020B0502040204020203" pitchFamily="34" charset="0"/>
              </a:rPr>
              <a:t>Prerequisites</a:t>
            </a:r>
          </a:p>
        </p:txBody>
      </p:sp>
      <p:sp>
        <p:nvSpPr>
          <p:cNvPr id="5" name="Text Placeholder 5">
            <a:extLst>
              <a:ext uri="{FF2B5EF4-FFF2-40B4-BE49-F238E27FC236}">
                <a16:creationId xmlns:a16="http://schemas.microsoft.com/office/drawing/2014/main" id="{8621B79B-4FBA-47EC-823D-E585BCD30A1C}"/>
              </a:ext>
            </a:extLst>
          </p:cNvPr>
          <p:cNvSpPr txBox="1">
            <a:spLocks/>
          </p:cNvSpPr>
          <p:nvPr/>
        </p:nvSpPr>
        <p:spPr>
          <a:xfrm>
            <a:off x="586740" y="1518130"/>
            <a:ext cx="11018520" cy="146501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buFont typeface="Arial" panose="020B0604020202020204" pitchFamily="34" charset="0"/>
              <a:buChar char="•"/>
            </a:pPr>
            <a:r>
              <a:rPr lang="en-US" b="0" i="0" dirty="0">
                <a:solidFill>
                  <a:schemeClr val="tx1"/>
                </a:solidFill>
                <a:effectLst/>
                <a:latin typeface="Segoe UI" panose="020B0502040204020203" pitchFamily="34" charset="0"/>
              </a:rPr>
              <a:t>Ability to write and run introductory Python programs</a:t>
            </a:r>
          </a:p>
          <a:p>
            <a:pPr algn="l">
              <a:buFont typeface="Arial" panose="020B0604020202020204" pitchFamily="34" charset="0"/>
              <a:buChar char="•"/>
            </a:pPr>
            <a:r>
              <a:rPr lang="en-US"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Visual Studio Code, with the Python extension installed</a:t>
            </a:r>
            <a:endParaRPr lang="en-US" b="0" i="0" dirty="0">
              <a:solidFill>
                <a:schemeClr val="tx1"/>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Artificial intelligence libraries</a:t>
            </a:r>
            <a:r>
              <a:rPr lang="en-US" b="0" i="0" dirty="0">
                <a:solidFill>
                  <a:schemeClr val="tx1"/>
                </a:solidFill>
                <a:effectLst/>
                <a:latin typeface="Segoe UI" panose="020B0502040204020203" pitchFamily="34" charset="0"/>
              </a:rPr>
              <a:t> installed</a:t>
            </a: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Exercise - Import Python libraries into </a:t>
            </a:r>
            <a:r>
              <a:rPr lang="en-US" b="1" i="0" cap="all" dirty="0" err="1">
                <a:solidFill>
                  <a:schemeClr val="tx1"/>
                </a:solidFill>
                <a:effectLst/>
                <a:latin typeface="Segoe UI" panose="020B0502040204020203" pitchFamily="34" charset="0"/>
              </a:rPr>
              <a:t>Jupyter</a:t>
            </a:r>
            <a:r>
              <a:rPr lang="en-US" b="1" i="0" cap="all" dirty="0">
                <a:solidFill>
                  <a:schemeClr val="tx1"/>
                </a:solidFill>
                <a:effectLst/>
                <a:latin typeface="Segoe UI" panose="020B0502040204020203" pitchFamily="34" charset="0"/>
              </a:rPr>
              <a:t> Notebook</a:t>
            </a: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3035808"/>
            <a:ext cx="9144000" cy="498598"/>
          </a:xfrm>
        </p:spPr>
        <p:txBody>
          <a:bodyPr/>
          <a:lstStyle/>
          <a:p>
            <a:pPr algn="l"/>
            <a:r>
              <a:rPr lang="en-US" b="1" i="0" dirty="0">
                <a:solidFill>
                  <a:schemeClr val="tx1"/>
                </a:solidFill>
                <a:effectLst/>
                <a:latin typeface="Segoe UI" panose="020B0502040204020203" pitchFamily="34" charset="0"/>
              </a:rPr>
              <a:t>Add import statements for the libraries</a:t>
            </a:r>
          </a:p>
        </p:txBody>
      </p:sp>
    </p:spTree>
    <p:extLst>
      <p:ext uri="{BB962C8B-B14F-4D97-AF65-F5344CB8AC3E}">
        <p14:creationId xmlns:p14="http://schemas.microsoft.com/office/powerpoint/2010/main" val="360261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How to clean and separate data for AI projects</a:t>
            </a:r>
          </a:p>
        </p:txBody>
      </p:sp>
    </p:spTree>
    <p:extLst>
      <p:ext uri="{BB962C8B-B14F-4D97-AF65-F5344CB8AC3E}">
        <p14:creationId xmlns:p14="http://schemas.microsoft.com/office/powerpoint/2010/main" val="238472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3035808"/>
            <a:ext cx="9144000" cy="498598"/>
          </a:xfrm>
        </p:spPr>
        <p:txBody>
          <a:bodyPr/>
          <a:lstStyle/>
          <a:p>
            <a:pPr algn="l"/>
            <a:r>
              <a:rPr lang="en-IN" b="1" i="0" dirty="0">
                <a:solidFill>
                  <a:schemeClr val="tx1"/>
                </a:solidFill>
                <a:effectLst/>
                <a:latin typeface="Segoe UI" panose="020B0502040204020203" pitchFamily="34" charset="0"/>
              </a:rPr>
              <a:t>Clean data</a:t>
            </a:r>
          </a:p>
        </p:txBody>
      </p:sp>
    </p:spTree>
    <p:extLst>
      <p:ext uri="{BB962C8B-B14F-4D97-AF65-F5344CB8AC3E}">
        <p14:creationId xmlns:p14="http://schemas.microsoft.com/office/powerpoint/2010/main" val="7183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3035808"/>
            <a:ext cx="9144000" cy="498598"/>
          </a:xfrm>
        </p:spPr>
        <p:txBody>
          <a:bodyPr/>
          <a:lstStyle/>
          <a:p>
            <a:pPr algn="l"/>
            <a:r>
              <a:rPr lang="en-IN" b="1" i="0" dirty="0">
                <a:solidFill>
                  <a:schemeClr val="tx1"/>
                </a:solidFill>
                <a:effectLst/>
                <a:latin typeface="Segoe UI" panose="020B0502040204020203" pitchFamily="34" charset="0"/>
              </a:rPr>
              <a:t>Separate data</a:t>
            </a:r>
          </a:p>
        </p:txBody>
      </p:sp>
    </p:spTree>
    <p:extLst>
      <p:ext uri="{BB962C8B-B14F-4D97-AF65-F5344CB8AC3E}">
        <p14:creationId xmlns:p14="http://schemas.microsoft.com/office/powerpoint/2010/main" val="2485228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1" ma:contentTypeDescription="Create a new document." ma:contentTypeScope="" ma:versionID="3b2d44ca5048579e68def267eed691f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16f60377df13c2fc7fb6cf239c3a9bc5"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66B270-4702-4D75-BCA1-56BFAC466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1752</TotalTime>
  <Words>2609</Words>
  <Application>Microsoft Office PowerPoint</Application>
  <PresentationFormat>Widescreen</PresentationFormat>
  <Paragraphs>154</Paragraphs>
  <Slides>19</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Consolas</vt:lpstr>
      <vt:lpstr>Segoe UI</vt:lpstr>
      <vt:lpstr>Segoe UI Light</vt:lpstr>
      <vt:lpstr>Segoe UI Semibold</vt:lpstr>
      <vt:lpstr>Segoe UI Semilight</vt:lpstr>
      <vt:lpstr>Wingdings</vt:lpstr>
      <vt:lpstr>WHITE TEMPLATE</vt:lpstr>
      <vt:lpstr>SOFT BLACK TEMPLATE</vt:lpstr>
      <vt:lpstr>Classify space rocks by using Python and artificial intelligence</vt:lpstr>
      <vt:lpstr>Module 3:   Analyze images of rocks by using artificial intelligence Identify data to add to an artificial intelligence model that classifies space rocks in random photos. </vt:lpstr>
      <vt:lpstr>Learning objectives</vt:lpstr>
      <vt:lpstr>PowerPoint Presentation</vt:lpstr>
      <vt:lpstr>Exercise - Import Python libraries into Jupyter Notebook</vt:lpstr>
      <vt:lpstr>Add import statements for the libraries</vt:lpstr>
      <vt:lpstr>How to clean and separate data for AI projects</vt:lpstr>
      <vt:lpstr>Clean data</vt:lpstr>
      <vt:lpstr>Separate data</vt:lpstr>
      <vt:lpstr>Exercise - Import and clean data from photos</vt:lpstr>
      <vt:lpstr>Prepare the data</vt:lpstr>
      <vt:lpstr>Add code to clean and separate the data</vt:lpstr>
      <vt:lpstr>How a computer reads a photo as an image file</vt:lpstr>
      <vt:lpstr>PowerPoint Presentation</vt:lpstr>
      <vt:lpstr>Transform and display the images</vt:lpstr>
      <vt:lpstr>Add code to transform and select random images</vt:lpstr>
      <vt:lpstr>Add code to show randomly selected images</vt:lpstr>
      <vt:lpstr>QUIZ TIME!!!</vt:lpstr>
      <vt:lpstr>THANK YOU SO MUCH!!!</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Abhigya Verma</cp:lastModifiedBy>
  <cp:revision>122</cp:revision>
  <dcterms:created xsi:type="dcterms:W3CDTF">2019-03-28T18:40:02Z</dcterms:created>
  <dcterms:modified xsi:type="dcterms:W3CDTF">2021-09-07T06:55:46Z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