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8"/>
  </p:notesMasterIdLst>
  <p:handoutMasterIdLst>
    <p:handoutMasterId r:id="rId49"/>
  </p:handoutMasterIdLst>
  <p:sldIdLst>
    <p:sldId id="1910" r:id="rId6"/>
    <p:sldId id="1857" r:id="rId7"/>
    <p:sldId id="1864" r:id="rId8"/>
    <p:sldId id="1870" r:id="rId9"/>
    <p:sldId id="1872" r:id="rId10"/>
    <p:sldId id="1873" r:id="rId11"/>
    <p:sldId id="1863" r:id="rId12"/>
    <p:sldId id="1874" r:id="rId13"/>
    <p:sldId id="1875" r:id="rId14"/>
    <p:sldId id="1876" r:id="rId15"/>
    <p:sldId id="1877" r:id="rId16"/>
    <p:sldId id="1878" r:id="rId17"/>
    <p:sldId id="1879" r:id="rId18"/>
    <p:sldId id="1880" r:id="rId19"/>
    <p:sldId id="1881" r:id="rId20"/>
    <p:sldId id="1883" r:id="rId21"/>
    <p:sldId id="1884" r:id="rId22"/>
    <p:sldId id="1885" r:id="rId23"/>
    <p:sldId id="1886" r:id="rId24"/>
    <p:sldId id="1887" r:id="rId25"/>
    <p:sldId id="1888" r:id="rId26"/>
    <p:sldId id="1889" r:id="rId27"/>
    <p:sldId id="1890" r:id="rId28"/>
    <p:sldId id="1891" r:id="rId29"/>
    <p:sldId id="1892" r:id="rId30"/>
    <p:sldId id="1893" r:id="rId31"/>
    <p:sldId id="1894" r:id="rId32"/>
    <p:sldId id="1895" r:id="rId33"/>
    <p:sldId id="1896" r:id="rId34"/>
    <p:sldId id="1897" r:id="rId35"/>
    <p:sldId id="1898" r:id="rId36"/>
    <p:sldId id="1899" r:id="rId37"/>
    <p:sldId id="1900" r:id="rId38"/>
    <p:sldId id="1901" r:id="rId39"/>
    <p:sldId id="1902" r:id="rId40"/>
    <p:sldId id="1903" r:id="rId41"/>
    <p:sldId id="1904" r:id="rId42"/>
    <p:sldId id="1905" r:id="rId43"/>
    <p:sldId id="1906" r:id="rId44"/>
    <p:sldId id="1907" r:id="rId45"/>
    <p:sldId id="1908" r:id="rId46"/>
    <p:sldId id="1909" r:id="rId4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8" autoAdjust="0"/>
    <p:restoredTop sz="60729" autoAdjust="0"/>
  </p:normalViewPr>
  <p:slideViewPr>
    <p:cSldViewPr snapToGrid="0">
      <p:cViewPr varScale="1">
        <p:scale>
          <a:sx n="40" d="100"/>
          <a:sy n="40" d="100"/>
        </p:scale>
        <p:origin x="1708" y="44"/>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9/15/2021 7:18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9/15/2021 7:17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eetup.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learn/modules/career-get-noticed/4-resume-writin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templates.office.com/en-gb/premium-templates/resumes-and-cover-letter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templates.office.com/en-gb/premium-templates/resumes-and-cover-letter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careers.microsoft.co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tudentambassadors.microsof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great way to start in tech is by landing a position as an intern. But how do you that? To get there, you need to consider things like, crafting a resume and passing an intern interview. Once an intern, you want to make sure that position turns into a full-time position in tech.</a:t>
            </a:r>
          </a:p>
          <a:p>
            <a:pPr algn="l"/>
            <a:r>
              <a:rPr lang="en-US" b="0" i="0" dirty="0">
                <a:solidFill>
                  <a:srgbClr val="171717"/>
                </a:solidFill>
                <a:effectLst/>
                <a:latin typeface="Segoe UI" panose="020B0502040204020203" pitchFamily="34" charset="0"/>
              </a:rPr>
              <a:t>In this Learning path you'll learn how to:</a:t>
            </a:r>
          </a:p>
          <a:p>
            <a:pPr algn="l">
              <a:buFont typeface="Arial" panose="020B0604020202020204" pitchFamily="34" charset="0"/>
              <a:buChar char="•"/>
            </a:pPr>
            <a:r>
              <a:rPr lang="en-US" b="0" i="0" dirty="0">
                <a:solidFill>
                  <a:srgbClr val="171717"/>
                </a:solidFill>
                <a:effectLst/>
                <a:latin typeface="Segoe UI" panose="020B0502040204020203" pitchFamily="34" charset="0"/>
              </a:rPr>
              <a:t>Build your resume.</a:t>
            </a:r>
          </a:p>
          <a:p>
            <a:pPr algn="l">
              <a:buFont typeface="Arial" panose="020B0604020202020204" pitchFamily="34" charset="0"/>
              <a:buChar char="•"/>
            </a:pPr>
            <a:r>
              <a:rPr lang="en-US" b="0" i="0" dirty="0">
                <a:solidFill>
                  <a:srgbClr val="171717"/>
                </a:solidFill>
                <a:effectLst/>
                <a:latin typeface="Segoe UI" panose="020B0502040204020203" pitchFamily="34" charset="0"/>
              </a:rPr>
              <a:t>Interview for your internship position.</a:t>
            </a:r>
          </a:p>
          <a:p>
            <a:pPr algn="l">
              <a:buFont typeface="Arial" panose="020B0604020202020204" pitchFamily="34" charset="0"/>
              <a:buChar char="•"/>
            </a:pPr>
            <a:r>
              <a:rPr lang="en-US" b="0" i="0" dirty="0">
                <a:solidFill>
                  <a:srgbClr val="171717"/>
                </a:solidFill>
                <a:effectLst/>
                <a:latin typeface="Segoe UI" panose="020B0502040204020203" pitchFamily="34" charset="0"/>
              </a:rPr>
              <a:t>Turn your internship into a full-time position.</a:t>
            </a:r>
          </a:p>
          <a:p>
            <a:pPr algn="l"/>
            <a:r>
              <a:rPr lang="en-US" b="1" i="0" dirty="0">
                <a:solidFill>
                  <a:srgbClr val="171717"/>
                </a:solidFill>
                <a:effectLst/>
                <a:latin typeface="Segoe UI" panose="020B0502040204020203" pitchFamily="34" charset="0"/>
              </a:rPr>
              <a:t>Prerequisites</a:t>
            </a:r>
          </a:p>
          <a:p>
            <a:pPr algn="l">
              <a:buFont typeface="Arial" panose="020B0604020202020204" pitchFamily="34" charset="0"/>
              <a:buChar char="•"/>
            </a:pPr>
            <a:r>
              <a:rPr lang="en-US" b="0" i="0" dirty="0">
                <a:solidFill>
                  <a:srgbClr val="171717"/>
                </a:solidFill>
                <a:effectLst/>
                <a:latin typeface="Segoe UI" panose="020B0502040204020203" pitchFamily="34" charset="0"/>
              </a:rPr>
              <a:t>None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9/15/2021 7:17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first step in networking is to attend functions and events within your sphere of interest. This exercise provides several ideas for how to sign up for and attend tech events, and how to approach meeting and interacting with people who might be influential in helping you land the internship or job you're seeking.</a:t>
            </a:r>
            <a:br>
              <a:rPr lang="en-US" b="0" i="0" dirty="0">
                <a:solidFill>
                  <a:srgbClr val="171717"/>
                </a:solidFill>
                <a:effectLst/>
                <a:latin typeface="Segoe UI" panose="020B0502040204020203" pitchFamily="34" charset="0"/>
              </a:rPr>
            </a:br>
            <a:br>
              <a:rPr lang="en-US" b="0"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Step 1: Sign up for a user group</a:t>
            </a:r>
          </a:p>
          <a:p>
            <a:pPr algn="l"/>
            <a:r>
              <a:rPr lang="en-US" b="0" i="0" dirty="0">
                <a:solidFill>
                  <a:srgbClr val="171717"/>
                </a:solidFill>
                <a:effectLst/>
                <a:latin typeface="Segoe UI" panose="020B0502040204020203" pitchFamily="34" charset="0"/>
              </a:rPr>
              <a:t>Start by discovering where to meet people. Within the broad area of technology, you'll find numerous user groups, organizations whose members share a common interest in specific technologies. For example, you might want to join a group on JavaScript or Vue.js.</a:t>
            </a:r>
          </a:p>
          <a:p>
            <a:pPr algn="l"/>
            <a:r>
              <a:rPr lang="en-US" b="0" i="0" dirty="0">
                <a:solidFill>
                  <a:srgbClr val="171717"/>
                </a:solidFill>
                <a:effectLst/>
                <a:latin typeface="Segoe UI" panose="020B0502040204020203" pitchFamily="34" charset="0"/>
              </a:rPr>
              <a:t>To get started, do the following:</a:t>
            </a:r>
          </a:p>
          <a:p>
            <a:pPr algn="l">
              <a:buFont typeface="+mj-lt"/>
              <a:buAutoNum type="arabicPeriod"/>
            </a:pPr>
            <a:r>
              <a:rPr lang="en-US" b="0" i="0" dirty="0">
                <a:solidFill>
                  <a:srgbClr val="171717"/>
                </a:solidFill>
                <a:effectLst/>
                <a:latin typeface="Segoe UI" panose="020B0502040204020203" pitchFamily="34" charset="0"/>
              </a:rPr>
              <a:t>Find user groups in your area by going to, for example, </a:t>
            </a:r>
            <a:r>
              <a:rPr lang="en-US" b="0" i="0" u="none" strike="noStrike" dirty="0">
                <a:solidFill>
                  <a:srgbClr val="171717"/>
                </a:solidFill>
                <a:effectLst/>
                <a:latin typeface="Segoe UI" panose="020B0502040204020203" pitchFamily="34" charset="0"/>
                <a:hlinkClick r:id="rId3"/>
              </a:rPr>
              <a:t>Meetup</a:t>
            </a:r>
            <a:r>
              <a:rPr lang="en-US" b="0" i="0" dirty="0">
                <a:solidFill>
                  <a:srgbClr val="171717"/>
                </a:solidFill>
                <a:effectLst/>
                <a:latin typeface="Segoe UI" panose="020B0502040204020203" pitchFamily="34" charset="0"/>
              </a:rPr>
              <a:t>.</a:t>
            </a:r>
          </a:p>
          <a:p>
            <a:pPr algn="l">
              <a:buFont typeface="+mj-lt"/>
              <a:buAutoNum type="arabicPeriod"/>
            </a:pPr>
            <a:r>
              <a:rPr lang="en-US" b="0" i="0" dirty="0">
                <a:solidFill>
                  <a:srgbClr val="171717"/>
                </a:solidFill>
                <a:effectLst/>
                <a:latin typeface="Segoe UI" panose="020B0502040204020203" pitchFamily="34" charset="0"/>
              </a:rPr>
              <a:t>Join as a member of one or more groups.</a:t>
            </a:r>
          </a:p>
          <a:p>
            <a:pPr algn="l">
              <a:buFont typeface="+mj-lt"/>
              <a:buAutoNum type="arabicPeriod"/>
            </a:pPr>
            <a:r>
              <a:rPr lang="en-US" b="0" i="0" dirty="0">
                <a:solidFill>
                  <a:srgbClr val="171717"/>
                </a:solidFill>
                <a:effectLst/>
                <a:latin typeface="Segoe UI" panose="020B0502040204020203" pitchFamily="34" charset="0"/>
              </a:rPr>
              <a:t>By becoming a group member, you'll be notified about upcoming events that you can sign up for and participate in.</a:t>
            </a: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1" i="0" dirty="0">
                <a:solidFill>
                  <a:srgbClr val="171717"/>
                </a:solidFill>
                <a:effectLst/>
                <a:latin typeface="Segoe UI" panose="020B0502040204020203" pitchFamily="34" charset="0"/>
              </a:rPr>
              <a:t>Step 2: Choose an event to attend</a:t>
            </a: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Most user groups meet with a monthly cadence. By attending events, you'll begin to meet and get to know both peers with similar interests and recruiters and other company representatives.</a:t>
            </a:r>
          </a:p>
          <a:p>
            <a:pPr algn="l"/>
            <a:r>
              <a:rPr lang="en-US" b="0" i="0" dirty="0">
                <a:solidFill>
                  <a:srgbClr val="171717"/>
                </a:solidFill>
                <a:effectLst/>
                <a:latin typeface="Segoe UI" panose="020B0502040204020203" pitchFamily="34" charset="0"/>
              </a:rPr>
              <a:t>Your goal in participating in such events should be to establish personal connections. Practically everyone you meet will have something valuable to offer, and you'll always learn something new.</a:t>
            </a:r>
          </a:p>
          <a:p>
            <a:pPr algn="l"/>
            <a:r>
              <a:rPr lang="en-US" b="0" i="0" dirty="0">
                <a:solidFill>
                  <a:srgbClr val="171717"/>
                </a:solidFill>
                <a:effectLst/>
                <a:latin typeface="Segoe UI" panose="020B0502040204020203" pitchFamily="34" charset="0"/>
              </a:rPr>
              <a:t>Someone you meet might be a recruiter, a hiring manager, or a future colleague. The person might even ask you to submit your resume or take your contact information and offer to keep you updated on future opportunities.</a:t>
            </a:r>
          </a:p>
          <a:p>
            <a:pPr algn="l"/>
            <a:r>
              <a:rPr lang="en-US" b="0" i="0" dirty="0">
                <a:solidFill>
                  <a:srgbClr val="171717"/>
                </a:solidFill>
                <a:effectLst/>
                <a:latin typeface="Segoe UI" panose="020B0502040204020203" pitchFamily="34" charset="0"/>
              </a:rPr>
              <a:t>To get started, complete this exercise:</a:t>
            </a:r>
          </a:p>
          <a:p>
            <a:pPr algn="l">
              <a:buFont typeface="+mj-lt"/>
              <a:buAutoNum type="arabicPeriod"/>
            </a:pPr>
            <a:r>
              <a:rPr lang="en-US" b="0" i="0" dirty="0">
                <a:solidFill>
                  <a:srgbClr val="171717"/>
                </a:solidFill>
                <a:effectLst/>
                <a:latin typeface="Segoe UI" panose="020B0502040204020203" pitchFamily="34" charset="0"/>
              </a:rPr>
              <a:t>Sign up for an event. An example might be a JavaScript event on the 15th of the month.</a:t>
            </a:r>
          </a:p>
          <a:p>
            <a:pPr algn="l">
              <a:buFont typeface="+mj-lt"/>
              <a:buAutoNum type="arabicPeriod"/>
            </a:pPr>
            <a:r>
              <a:rPr lang="en-US" b="0" i="0" dirty="0">
                <a:solidFill>
                  <a:srgbClr val="171717"/>
                </a:solidFill>
                <a:effectLst/>
                <a:latin typeface="Segoe UI" panose="020B0502040204020203" pitchFamily="34" charset="0"/>
              </a:rPr>
              <a:t>An event usually consists of one or more speakers or activities, and you'll usually get one or more breaks during that time. Those breaks are your chance to meet people of interest.</a:t>
            </a:r>
          </a:p>
          <a:p>
            <a:pPr algn="l">
              <a:buFont typeface="+mj-lt"/>
              <a:buAutoNum type="arabicPeriod"/>
            </a:pPr>
            <a:r>
              <a:rPr lang="en-US" b="0" i="0" dirty="0">
                <a:solidFill>
                  <a:srgbClr val="171717"/>
                </a:solidFill>
                <a:effectLst/>
                <a:latin typeface="Segoe UI" panose="020B0502040204020203" pitchFamily="34" charset="0"/>
              </a:rPr>
              <a:t>Set a goal to meet and converse with at least three different people at the event.</a:t>
            </a:r>
          </a:p>
          <a:p>
            <a:pPr algn="l">
              <a:buFont typeface="+mj-lt"/>
              <a:buNone/>
            </a:pPr>
            <a:endParaRPr lang="en-US" b="0" i="0" dirty="0">
              <a:solidFill>
                <a:srgbClr val="171717"/>
              </a:solidFill>
              <a:effectLst/>
              <a:latin typeface="Segoe UI" panose="020B0502040204020203" pitchFamily="34" charset="0"/>
            </a:endParaRP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90938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So now you're signed up for an event, armed with a plan to speak to many people. But what do you say? If you're like most people, it can be a challenge to simply go up and talk to someone you've never met.</a:t>
            </a:r>
          </a:p>
          <a:p>
            <a:pPr algn="l"/>
            <a:r>
              <a:rPr lang="en-US" b="0" i="0" dirty="0">
                <a:solidFill>
                  <a:srgbClr val="171717"/>
                </a:solidFill>
                <a:effectLst/>
                <a:latin typeface="Segoe UI" panose="020B0502040204020203" pitchFamily="34" charset="0"/>
              </a:rPr>
              <a:t>Here's a simple starter list of questions you can use:</a:t>
            </a:r>
          </a:p>
          <a:p>
            <a:pPr algn="l">
              <a:buFont typeface="Arial" panose="020B0604020202020204" pitchFamily="34" charset="0"/>
              <a:buChar char="•"/>
            </a:pPr>
            <a:r>
              <a:rPr lang="en-US" b="0" i="0" dirty="0">
                <a:solidFill>
                  <a:srgbClr val="171717"/>
                </a:solidFill>
                <a:effectLst/>
                <a:latin typeface="Segoe UI" panose="020B0502040204020203" pitchFamily="34" charset="0"/>
              </a:rPr>
              <a:t>What did you think of tonight's session or speaker?</a:t>
            </a:r>
          </a:p>
          <a:p>
            <a:pPr algn="l">
              <a:buFont typeface="Arial" panose="020B0604020202020204" pitchFamily="34" charset="0"/>
              <a:buChar char="•"/>
            </a:pPr>
            <a:r>
              <a:rPr lang="en-US" b="0" i="0" dirty="0">
                <a:solidFill>
                  <a:srgbClr val="171717"/>
                </a:solidFill>
                <a:effectLst/>
                <a:latin typeface="Segoe UI" panose="020B0502040204020203" pitchFamily="34" charset="0"/>
              </a:rPr>
              <a:t>What did you find interesting/exciting/surprising/useful about tonight's talk?</a:t>
            </a:r>
          </a:p>
          <a:p>
            <a:pPr algn="l">
              <a:buFont typeface="Arial" panose="020B0604020202020204" pitchFamily="34" charset="0"/>
              <a:buChar char="•"/>
            </a:pPr>
            <a:r>
              <a:rPr lang="en-US" b="0" i="0" dirty="0">
                <a:solidFill>
                  <a:srgbClr val="171717"/>
                </a:solidFill>
                <a:effectLst/>
                <a:latin typeface="Segoe UI" panose="020B0502040204020203" pitchFamily="34" charset="0"/>
              </a:rPr>
              <a:t>How long have you used/been interested in this technology?</a:t>
            </a:r>
          </a:p>
          <a:p>
            <a:pPr algn="l">
              <a:buFont typeface="Arial" panose="020B0604020202020204" pitchFamily="34" charset="0"/>
              <a:buChar char="•"/>
            </a:pPr>
            <a:r>
              <a:rPr lang="en-US" b="0" i="0" dirty="0">
                <a:solidFill>
                  <a:srgbClr val="171717"/>
                </a:solidFill>
                <a:effectLst/>
                <a:latin typeface="Segoe UI" panose="020B0502040204020203" pitchFamily="34" charset="0"/>
              </a:rPr>
              <a:t>Where do you work/what's your role there/for how long/what's interesting about it?</a:t>
            </a:r>
          </a:p>
          <a:p>
            <a:pPr algn="l"/>
            <a:r>
              <a:rPr lang="en-US" b="0" i="0" dirty="0">
                <a:solidFill>
                  <a:srgbClr val="171717"/>
                </a:solidFill>
                <a:effectLst/>
                <a:latin typeface="Segoe UI" panose="020B0502040204020203" pitchFamily="34" charset="0"/>
              </a:rPr>
              <a:t>It's a good idea to write down in advance any questions you think you might have for the people you'll be meeting. Remember, the important thing about networking is to develop new connections—and to practice your new networking skills!</a:t>
            </a:r>
          </a:p>
          <a:p>
            <a:pPr algn="l"/>
            <a:r>
              <a:rPr lang="en-US" b="0" i="0" dirty="0">
                <a:solidFill>
                  <a:srgbClr val="171717"/>
                </a:solidFill>
                <a:effectLst/>
                <a:latin typeface="Segoe UI" panose="020B0502040204020203" pitchFamily="34" charset="0"/>
              </a:rPr>
              <a:t>Be transparent. At some point in your conversations, whether you're looking for a job, a consultancy contract, or an internship, say so. Your openness could open up some exciting opportunities.</a:t>
            </a:r>
          </a:p>
          <a:p>
            <a:pPr algn="l"/>
            <a:r>
              <a:rPr lang="en-US" b="0" i="0" dirty="0">
                <a:solidFill>
                  <a:srgbClr val="171717"/>
                </a:solidFill>
                <a:effectLst/>
                <a:latin typeface="Segoe UI" panose="020B0502040204020203" pitchFamily="34" charset="0"/>
              </a:rPr>
              <a:t>Here's an example interaction:</a:t>
            </a:r>
          </a:p>
          <a:p>
            <a:r>
              <a:rPr lang="en-US" dirty="0">
                <a:effectLst/>
              </a:rPr>
              <a:t>You: What did you think of tonight's talk?</a:t>
            </a:r>
          </a:p>
          <a:p>
            <a:r>
              <a:rPr lang="en-US" dirty="0">
                <a:effectLst/>
              </a:rPr>
              <a:t>New person: Interesting, learned some new things.</a:t>
            </a:r>
          </a:p>
          <a:p>
            <a:r>
              <a:rPr lang="en-US" dirty="0">
                <a:effectLst/>
              </a:rPr>
              <a:t>You: Have you used this tech before?</a:t>
            </a:r>
          </a:p>
          <a:p>
            <a:r>
              <a:rPr lang="en-US" dirty="0">
                <a:effectLst/>
              </a:rPr>
              <a:t>New person: No, but eager to try it out.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9/15/2021 7:17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6288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When you're applying for an internship, a strong, attractive resume is the first step in getting recruiters and hiring managers to notice you. Whether your application gets seen or overlooked hinges on how you present your job and life experiences.</a:t>
            </a:r>
          </a:p>
          <a:p>
            <a:pPr algn="l"/>
            <a:r>
              <a:rPr lang="en-US" b="0" i="0" dirty="0">
                <a:solidFill>
                  <a:srgbClr val="171717"/>
                </a:solidFill>
                <a:effectLst/>
                <a:latin typeface="Segoe UI" panose="020B0502040204020203" pitchFamily="34" charset="0"/>
              </a:rPr>
              <a:t>Recruiters scan hundreds of resumes daily. Although they do look at every resume submitted for a role, only those that catch their eye will get their full attention. Therefore, it's important to ensure that your resume complies in both format and content to what recruiters are looking for.</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10640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What to look for in the job description</a:t>
            </a:r>
          </a:p>
          <a:p>
            <a:pPr algn="l"/>
            <a:r>
              <a:rPr lang="en-US" b="0" i="0" dirty="0">
                <a:solidFill>
                  <a:srgbClr val="171717"/>
                </a:solidFill>
                <a:effectLst/>
                <a:latin typeface="Segoe UI" panose="020B0502040204020203" pitchFamily="34" charset="0"/>
              </a:rPr>
              <a:t>Before you begin, review the requirements of the position you're interested in, and make sure that your resume will address at least some of them. If it doesn't, it might not pass the recruiter's first scan.</a:t>
            </a:r>
          </a:p>
          <a:p>
            <a:pPr algn="l"/>
            <a:r>
              <a:rPr lang="en-US" b="0" i="0" dirty="0">
                <a:solidFill>
                  <a:srgbClr val="171717"/>
                </a:solidFill>
                <a:effectLst/>
                <a:latin typeface="Segoe UI" panose="020B0502040204020203" pitchFamily="34" charset="0"/>
              </a:rPr>
              <a:t>As you're reviewing the description of a role, pay close attention to both the </a:t>
            </a:r>
            <a:r>
              <a:rPr lang="en-US" b="0" i="1" dirty="0">
                <a:solidFill>
                  <a:srgbClr val="171717"/>
                </a:solidFill>
                <a:effectLst/>
                <a:latin typeface="Segoe UI" panose="020B0502040204020203" pitchFamily="34" charset="0"/>
              </a:rPr>
              <a:t>technical</a:t>
            </a:r>
            <a:r>
              <a:rPr lang="en-US" b="0" i="0" dirty="0">
                <a:solidFill>
                  <a:srgbClr val="171717"/>
                </a:solidFill>
                <a:effectLst/>
                <a:latin typeface="Segoe UI" panose="020B0502040204020203" pitchFamily="34" charset="0"/>
              </a:rPr>
              <a:t> and </a:t>
            </a:r>
            <a:r>
              <a:rPr lang="en-US" b="0" i="1" dirty="0">
                <a:solidFill>
                  <a:srgbClr val="171717"/>
                </a:solidFill>
                <a:effectLst/>
                <a:latin typeface="Segoe UI" panose="020B0502040204020203" pitchFamily="34" charset="0"/>
              </a:rPr>
              <a:t>human</a:t>
            </a:r>
            <a:r>
              <a:rPr lang="en-US" b="0" i="0" dirty="0">
                <a:solidFill>
                  <a:srgbClr val="171717"/>
                </a:solidFill>
                <a:effectLst/>
                <a:latin typeface="Segoe UI" panose="020B0502040204020203" pitchFamily="34" charset="0"/>
              </a:rPr>
              <a:t> skills that are required for the job. As you tailor your resume to fit this role, be sure to provide examples that show how you exhibit both these types of skills.</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5410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Employers often list technical skills in two different ways:</a:t>
            </a:r>
          </a:p>
          <a:p>
            <a:pPr algn="l">
              <a:buFont typeface="Arial" panose="020B0604020202020204" pitchFamily="34" charset="0"/>
              <a:buChar char="•"/>
            </a:pPr>
            <a:r>
              <a:rPr lang="en-US" b="1" i="0" dirty="0">
                <a:solidFill>
                  <a:srgbClr val="171717"/>
                </a:solidFill>
                <a:effectLst/>
                <a:latin typeface="Segoe UI" panose="020B0502040204020203" pitchFamily="34" charset="0"/>
              </a:rPr>
              <a:t> Minimum requirements for the position</a:t>
            </a:r>
            <a:r>
              <a:rPr lang="en-US" b="0" i="0" dirty="0">
                <a:solidFill>
                  <a:srgbClr val="171717"/>
                </a:solidFill>
                <a:effectLst/>
                <a:latin typeface="Segoe UI" panose="020B0502040204020203" pitchFamily="34" charset="0"/>
              </a:rPr>
              <a:t>: If you don't meet the minimum requirements, your application might not make it past the initial screening. However, no company expects an intern to start out as an expert. Treat these minimum qualifications as guidance toward certain skills that you should develop, and then use your resume to explain how you're already gaining experience in those areas and will likely make progress on them by the time you interview. </a:t>
            </a:r>
          </a:p>
          <a:p>
            <a:pPr algn="l">
              <a:buFont typeface="Arial" panose="020B0604020202020204" pitchFamily="34" charset="0"/>
              <a:buChar char="•"/>
            </a:pPr>
            <a:r>
              <a:rPr lang="en-US" b="1" i="0" dirty="0">
                <a:solidFill>
                  <a:srgbClr val="171717"/>
                </a:solidFill>
                <a:effectLst/>
                <a:latin typeface="Segoe UI" panose="020B0502040204020203" pitchFamily="34" charset="0"/>
              </a:rPr>
              <a:t> Technical skills that are listed as "preferred"</a:t>
            </a:r>
            <a:r>
              <a:rPr lang="en-US" b="0" i="0" dirty="0">
                <a:solidFill>
                  <a:srgbClr val="171717"/>
                </a:solidFill>
                <a:effectLst/>
                <a:latin typeface="Segoe UI" panose="020B0502040204020203" pitchFamily="34" charset="0"/>
              </a:rPr>
              <a:t>: Note these skills, and determine which ones you already have and which ones are achievable before that first interview.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85110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Human skills</a:t>
            </a:r>
          </a:p>
          <a:p>
            <a:pPr algn="l"/>
            <a:r>
              <a:rPr lang="en-US" b="0" i="0" dirty="0">
                <a:solidFill>
                  <a:srgbClr val="171717"/>
                </a:solidFill>
                <a:effectLst/>
                <a:latin typeface="Segoe UI" panose="020B0502040204020203" pitchFamily="34" charset="0"/>
              </a:rPr>
              <a:t>Human skills, sometimes called </a:t>
            </a:r>
            <a:r>
              <a:rPr lang="en-US" b="0" i="1" dirty="0">
                <a:solidFill>
                  <a:srgbClr val="171717"/>
                </a:solidFill>
                <a:effectLst/>
                <a:latin typeface="Segoe UI" panose="020B0502040204020203" pitchFamily="34" charset="0"/>
              </a:rPr>
              <a:t>soft skills</a:t>
            </a:r>
            <a:r>
              <a:rPr lang="en-US" b="0" i="0" dirty="0">
                <a:solidFill>
                  <a:srgbClr val="171717"/>
                </a:solidFill>
                <a:effectLst/>
                <a:latin typeface="Segoe UI" panose="020B0502040204020203" pitchFamily="34" charset="0"/>
              </a:rPr>
              <a:t>, are those that aren't technical in nature but are important for success as part of a team. When you're reading a description for a job, it's important to identify those soft skills and demonstrate in your resume that you possess them.</a:t>
            </a:r>
          </a:p>
          <a:p>
            <a:pPr algn="l"/>
            <a:r>
              <a:rPr lang="en-US" b="0" i="0" dirty="0">
                <a:solidFill>
                  <a:srgbClr val="171717"/>
                </a:solidFill>
                <a:effectLst/>
                <a:latin typeface="Segoe UI" panose="020B0502040204020203" pitchFamily="34" charset="0"/>
              </a:rPr>
              <a:t>It's often difficult to make out what human skills are required according to a job description. The way to spot these skills is to look for certain keywords, such as </a:t>
            </a:r>
            <a:r>
              <a:rPr lang="en-US" b="0" i="1" dirty="0">
                <a:solidFill>
                  <a:srgbClr val="171717"/>
                </a:solidFill>
                <a:effectLst/>
                <a:latin typeface="Segoe UI" panose="020B0502040204020203" pitchFamily="34" charset="0"/>
              </a:rPr>
              <a:t>teamwork</a:t>
            </a:r>
            <a:r>
              <a:rPr lang="en-US" b="0" i="0" dirty="0">
                <a:solidFill>
                  <a:srgbClr val="171717"/>
                </a:solidFill>
                <a:effectLst/>
                <a:latin typeface="Segoe UI" panose="020B0502040204020203" pitchFamily="34" charset="0"/>
              </a:rPr>
              <a:t> and </a:t>
            </a:r>
            <a:r>
              <a:rPr lang="en-US" b="0" i="1" dirty="0">
                <a:solidFill>
                  <a:srgbClr val="171717"/>
                </a:solidFill>
                <a:effectLst/>
                <a:latin typeface="Segoe UI" panose="020B0502040204020203" pitchFamily="34" charset="0"/>
              </a:rPr>
              <a:t>collaboration</a:t>
            </a:r>
            <a:r>
              <a:rPr lang="en-US" b="0" i="0" dirty="0">
                <a:solidFill>
                  <a:srgbClr val="171717"/>
                </a:solidFill>
                <a:effectLst/>
                <a:latin typeface="Segoe UI" panose="020B0502040204020203" pitchFamily="34" charset="0"/>
              </a:rPr>
              <a:t>. Consider the following sentence from a sample job description:</a:t>
            </a:r>
          </a:p>
          <a:p>
            <a:r>
              <a:rPr lang="en-US" dirty="0">
                <a:effectLst/>
              </a:rPr>
              <a:t>"You will be responsible for driving cross-team collaboration...negotiating design solutions...and will be expected to collaborate with other interns."</a:t>
            </a:r>
          </a:p>
          <a:p>
            <a:pPr algn="l"/>
            <a:r>
              <a:rPr lang="en-US" b="0" i="0" dirty="0">
                <a:solidFill>
                  <a:srgbClr val="171717"/>
                </a:solidFill>
                <a:effectLst/>
                <a:latin typeface="Segoe UI" panose="020B0502040204020203" pitchFamily="34" charset="0"/>
              </a:rPr>
              <a:t>Think about times when you demonstrated the above-listed skills and mention them in your resume. You might have demonstrated them in a school project or student organization.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47957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Identifying your strengths and skills</a:t>
            </a:r>
          </a:p>
          <a:p>
            <a:pPr algn="l"/>
            <a:r>
              <a:rPr lang="en-US" b="0" i="0" dirty="0">
                <a:solidFill>
                  <a:srgbClr val="171717"/>
                </a:solidFill>
                <a:effectLst/>
                <a:latin typeface="Segoe UI" panose="020B0502040204020203" pitchFamily="34" charset="0"/>
              </a:rPr>
              <a:t>After you've analyzed the requirements listed in the job posting, your next step is to identify how well your own strengths and skills align with these requirements. Put aside some time to do the following:</a:t>
            </a:r>
          </a:p>
          <a:p>
            <a:pPr algn="l">
              <a:buFont typeface="+mj-lt"/>
              <a:buAutoNum type="arabicPeriod"/>
            </a:pPr>
            <a:r>
              <a:rPr lang="en-US" b="0" i="0" dirty="0">
                <a:solidFill>
                  <a:srgbClr val="171717"/>
                </a:solidFill>
                <a:effectLst/>
                <a:latin typeface="Segoe UI" panose="020B0502040204020203" pitchFamily="34" charset="0"/>
              </a:rPr>
              <a:t>Create two lists from the requirements you gathered, one for technical skills and one for human skills.</a:t>
            </a:r>
          </a:p>
          <a:p>
            <a:pPr algn="l">
              <a:buFont typeface="+mj-lt"/>
              <a:buAutoNum type="arabicPeriod"/>
            </a:pPr>
            <a:r>
              <a:rPr lang="en-US" b="0" i="0" dirty="0">
                <a:solidFill>
                  <a:srgbClr val="171717"/>
                </a:solidFill>
                <a:effectLst/>
                <a:latin typeface="Segoe UI" panose="020B0502040204020203" pitchFamily="34" charset="0"/>
              </a:rPr>
              <a:t>Compare the list of required technical skills with the technical skills you already possess.</a:t>
            </a:r>
          </a:p>
          <a:p>
            <a:pPr algn="l">
              <a:buFont typeface="+mj-lt"/>
              <a:buAutoNum type="arabicPeriod"/>
            </a:pPr>
            <a:r>
              <a:rPr lang="en-US" b="0" i="0" dirty="0">
                <a:solidFill>
                  <a:srgbClr val="171717"/>
                </a:solidFill>
                <a:effectLst/>
                <a:latin typeface="Segoe UI" panose="020B0502040204020203" pitchFamily="34" charset="0"/>
              </a:rPr>
              <a:t>Determine where and how you acquired these skills, and list these sources. These skills could have come from classes, extracurricular clubs, boot camps, online courses, personal projects, hackathons, and more.</a:t>
            </a:r>
          </a:p>
          <a:p>
            <a:pPr algn="l">
              <a:buFont typeface="+mj-lt"/>
              <a:buAutoNum type="arabicPeriod"/>
            </a:pPr>
            <a:r>
              <a:rPr lang="en-US" b="0" i="0" dirty="0">
                <a:solidFill>
                  <a:srgbClr val="171717"/>
                </a:solidFill>
                <a:effectLst/>
                <a:latin typeface="Segoe UI" panose="020B0502040204020203" pitchFamily="34" charset="0"/>
              </a:rPr>
              <a:t>Determine any overlaps, such as a project where you acquired and implemented one or more of these technical skills, and then assign the skills a priority.</a:t>
            </a:r>
          </a:p>
          <a:p>
            <a:pPr algn="l">
              <a:buFont typeface="+mj-lt"/>
              <a:buAutoNum type="arabicPeriod"/>
            </a:pPr>
            <a:r>
              <a:rPr lang="en-US" b="0" i="0" dirty="0">
                <a:solidFill>
                  <a:srgbClr val="171717"/>
                </a:solidFill>
                <a:effectLst/>
                <a:latin typeface="Segoe UI" panose="020B0502040204020203" pitchFamily="34" charset="0"/>
              </a:rPr>
              <a:t>Be brief! Student resumes should be one page at most, so you'll need to choose your most relevant experience.</a:t>
            </a:r>
          </a:p>
          <a:p>
            <a:pPr algn="l">
              <a:buFont typeface="+mj-lt"/>
              <a:buAutoNum type="arabicPeriod"/>
            </a:pPr>
            <a:r>
              <a:rPr lang="en-US" b="0" i="0" dirty="0">
                <a:solidFill>
                  <a:srgbClr val="171717"/>
                </a:solidFill>
                <a:effectLst/>
                <a:latin typeface="Segoe UI" panose="020B0502040204020203" pitchFamily="34" charset="0"/>
              </a:rPr>
              <a:t>Now, in your list of human skills, identify which ones you applied during your higher-priority experiences. Make a note to include them in the descriptions you'll write.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280779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Experience as impact</a:t>
            </a:r>
          </a:p>
          <a:p>
            <a:pPr algn="l"/>
            <a:r>
              <a:rPr lang="en-US" b="0" i="0" dirty="0">
                <a:solidFill>
                  <a:srgbClr val="171717"/>
                </a:solidFill>
                <a:effectLst/>
                <a:latin typeface="Segoe UI" panose="020B0502040204020203" pitchFamily="34" charset="0"/>
              </a:rPr>
              <a:t>To stand out from among other applicants, you must be able to condense your experience into short yet insightful bullet points. But the descriptions must delve deeper than only into what you did. It's critical to demonstrate your </a:t>
            </a:r>
            <a:r>
              <a:rPr lang="en-US" b="0" i="1" dirty="0">
                <a:solidFill>
                  <a:srgbClr val="171717"/>
                </a:solidFill>
                <a:effectLst/>
                <a:latin typeface="Segoe UI" panose="020B0502040204020203" pitchFamily="34" charset="0"/>
              </a:rPr>
              <a:t>impact</a:t>
            </a:r>
            <a:r>
              <a:rPr lang="en-US" b="0" i="0" dirty="0">
                <a:solidFill>
                  <a:srgbClr val="171717"/>
                </a:solidFill>
                <a:effectLst/>
                <a:latin typeface="Segoe UI" panose="020B0502040204020203" pitchFamily="34" charset="0"/>
              </a:rPr>
              <a:t> on the project or process. Demonstrating impact really showcases your skills and paints a vivid picture of your technical and non-technical experiences.</a:t>
            </a:r>
          </a:p>
          <a:p>
            <a:pPr algn="l"/>
            <a:r>
              <a:rPr lang="en-US" b="0" i="0" dirty="0">
                <a:solidFill>
                  <a:srgbClr val="171717"/>
                </a:solidFill>
                <a:effectLst/>
                <a:latin typeface="Segoe UI" panose="020B0502040204020203" pitchFamily="34" charset="0"/>
              </a:rPr>
              <a:t>With this knowledge in mind, let's explore how to best address your experiences and illustrate your impact.</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Technical experience</a:t>
            </a:r>
          </a:p>
          <a:p>
            <a:pPr algn="l"/>
            <a:r>
              <a:rPr lang="en-US" b="0" i="0" dirty="0">
                <a:solidFill>
                  <a:srgbClr val="171717"/>
                </a:solidFill>
                <a:effectLst/>
                <a:latin typeface="Segoe UI" panose="020B0502040204020203" pitchFamily="34" charset="0"/>
              </a:rPr>
              <a:t>Technical experience includes anything you had an impact on that can be related to technical skills. This type of experience can include, among many other examples:</a:t>
            </a:r>
          </a:p>
          <a:p>
            <a:pPr algn="l">
              <a:buFont typeface="Arial" panose="020B0604020202020204" pitchFamily="34" charset="0"/>
              <a:buChar char="•"/>
            </a:pPr>
            <a:r>
              <a:rPr lang="en-US" b="0" i="0" dirty="0">
                <a:solidFill>
                  <a:srgbClr val="171717"/>
                </a:solidFill>
                <a:effectLst/>
                <a:latin typeface="Segoe UI" panose="020B0502040204020203" pitchFamily="34" charset="0"/>
              </a:rPr>
              <a:t>Personal or class projects</a:t>
            </a:r>
          </a:p>
          <a:p>
            <a:pPr algn="l">
              <a:buFont typeface="Arial" panose="020B0604020202020204" pitchFamily="34" charset="0"/>
              <a:buChar char="•"/>
            </a:pPr>
            <a:r>
              <a:rPr lang="en-US" b="0" i="0" dirty="0">
                <a:solidFill>
                  <a:srgbClr val="171717"/>
                </a:solidFill>
                <a:effectLst/>
                <a:latin typeface="Segoe UI" panose="020B0502040204020203" pitchFamily="34" charset="0"/>
              </a:rPr>
              <a:t>Research positions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Teaching assistant or tutoring positions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Hackathon projects</a:t>
            </a:r>
          </a:p>
          <a:p>
            <a:pPr algn="l"/>
            <a:r>
              <a:rPr lang="en-US" b="1" i="0" dirty="0">
                <a:solidFill>
                  <a:srgbClr val="171717"/>
                </a:solidFill>
                <a:effectLst/>
                <a:latin typeface="Segoe UI" panose="020B0502040204020203" pitchFamily="34" charset="0"/>
              </a:rPr>
              <a:t>Volunteer work with nonprofit organizations in and outside of school</a:t>
            </a:r>
          </a:p>
          <a:p>
            <a:pPr algn="l"/>
            <a:r>
              <a:rPr lang="en-US" b="0" i="0" dirty="0">
                <a:solidFill>
                  <a:srgbClr val="171717"/>
                </a:solidFill>
                <a:effectLst/>
                <a:latin typeface="Segoe UI" panose="020B0502040204020203" pitchFamily="34" charset="0"/>
              </a:rPr>
              <a:t>Volunteer activities are attractive to recruiters, because they're great ways to acquire, implement, and demonstrate both technical and human skills. They also provide the basis for technical chats in interviews. Therefore, it's important to record these experiences in </a:t>
            </a:r>
            <a:r>
              <a:rPr lang="en-US" b="0" i="1" dirty="0">
                <a:solidFill>
                  <a:srgbClr val="171717"/>
                </a:solidFill>
                <a:effectLst/>
                <a:latin typeface="Segoe UI" panose="020B0502040204020203" pitchFamily="34" charset="0"/>
              </a:rPr>
              <a:t>efficient</a:t>
            </a:r>
            <a:r>
              <a:rPr lang="en-US" b="0" i="0" dirty="0">
                <a:solidFill>
                  <a:srgbClr val="171717"/>
                </a:solidFill>
                <a:effectLst/>
                <a:latin typeface="Segoe UI" panose="020B0502040204020203" pitchFamily="34" charset="0"/>
              </a:rPr>
              <a:t>, </a:t>
            </a:r>
            <a:r>
              <a:rPr lang="en-US" b="0" i="1" dirty="0">
                <a:solidFill>
                  <a:srgbClr val="171717"/>
                </a:solidFill>
                <a:effectLst/>
                <a:latin typeface="Segoe UI" panose="020B0502040204020203" pitchFamily="34" charset="0"/>
              </a:rPr>
              <a:t>eye-catching</a:t>
            </a:r>
            <a:r>
              <a:rPr lang="en-US" b="0" i="0" dirty="0">
                <a:solidFill>
                  <a:srgbClr val="171717"/>
                </a:solidFill>
                <a:effectLst/>
                <a:latin typeface="Segoe UI" panose="020B0502040204020203" pitchFamily="34" charset="0"/>
              </a:rPr>
              <a:t> ways that really highlight your impact.</a:t>
            </a:r>
          </a:p>
          <a:p>
            <a:pPr algn="l"/>
            <a:r>
              <a:rPr lang="en-US" b="0" i="0" dirty="0">
                <a:solidFill>
                  <a:srgbClr val="171717"/>
                </a:solidFill>
                <a:effectLst/>
                <a:latin typeface="Segoe UI" panose="020B0502040204020203" pitchFamily="34" charset="0"/>
              </a:rPr>
              <a:t>To illustrate, let's create a scenario with a class project:</a:t>
            </a:r>
          </a:p>
          <a:p>
            <a:pPr algn="l"/>
            <a:r>
              <a:rPr lang="en-US" b="0" i="0" dirty="0">
                <a:solidFill>
                  <a:srgbClr val="171717"/>
                </a:solidFill>
                <a:effectLst/>
                <a:latin typeface="Segoe UI" panose="020B0502040204020203" pitchFamily="34" charset="0"/>
              </a:rPr>
              <a:t>Suppose you worked on a Python class project that required bug fixing for a calculator to work correctly. You identified the issues, implemented the fixes, and tested them before turning in the project for grading. You might start by describing the project in this way:</a:t>
            </a:r>
          </a:p>
          <a:p>
            <a:r>
              <a:rPr lang="en-US" dirty="0">
                <a:effectLst/>
              </a:rPr>
              <a:t>Calculator Project - Programming II Class Example University 2020</a:t>
            </a:r>
          </a:p>
          <a:p>
            <a:pPr>
              <a:buFont typeface="Arial" panose="020B0604020202020204" pitchFamily="34" charset="0"/>
              <a:buChar char="•"/>
            </a:pPr>
            <a:r>
              <a:rPr lang="en-US" dirty="0">
                <a:effectLst/>
              </a:rPr>
              <a:t>Programmed a calculator program using Python.</a:t>
            </a:r>
          </a:p>
          <a:p>
            <a:pPr>
              <a:buFont typeface="Arial" panose="020B0604020202020204" pitchFamily="34" charset="0"/>
              <a:buChar char="•"/>
            </a:pPr>
            <a:r>
              <a:rPr lang="en-US" dirty="0">
                <a:effectLst/>
              </a:rPr>
              <a:t>Fixed bugs that were in the original code</a:t>
            </a:r>
          </a:p>
          <a:p>
            <a:pPr algn="l"/>
            <a:r>
              <a:rPr lang="en-US" b="0" i="0" dirty="0">
                <a:solidFill>
                  <a:srgbClr val="171717"/>
                </a:solidFill>
                <a:effectLst/>
                <a:latin typeface="Segoe UI" panose="020B0502040204020203" pitchFamily="34" charset="0"/>
              </a:rPr>
              <a:t>Although this example does describe your work on the project, it sounds like a basic project, not an important one, and fails to showcase you as an individual.</a:t>
            </a:r>
          </a:p>
          <a:p>
            <a:pPr algn="l"/>
            <a:r>
              <a:rPr lang="en-US" b="0" i="0" dirty="0">
                <a:solidFill>
                  <a:srgbClr val="171717"/>
                </a:solidFill>
                <a:effectLst/>
                <a:latin typeface="Segoe UI" panose="020B0502040204020203" pitchFamily="34" charset="0"/>
              </a:rPr>
              <a:t>By rephrasing it to focus on your impact, however, you'll demonstrate your skills and impact far more effectively. Try something like the following:</a:t>
            </a:r>
          </a:p>
          <a:p>
            <a:r>
              <a:rPr lang="en-US" dirty="0">
                <a:effectLst/>
              </a:rPr>
              <a:t>Calculator Class Project - Example University 2020</a:t>
            </a:r>
          </a:p>
          <a:p>
            <a:pPr>
              <a:buFont typeface="Arial" panose="020B0604020202020204" pitchFamily="34" charset="0"/>
              <a:buChar char="•"/>
            </a:pPr>
            <a:r>
              <a:rPr lang="en-US" i="1" dirty="0">
                <a:effectLst/>
              </a:rPr>
              <a:t>Ensured</a:t>
            </a:r>
            <a:r>
              <a:rPr lang="en-US" dirty="0">
                <a:effectLst/>
              </a:rPr>
              <a:t> the correct functionality of a calculator program by identifying X bugs, utilizing Python Exemption classes and debugging tools, implementing fixes, and testing the program through Y test cases.</a:t>
            </a:r>
          </a:p>
          <a:p>
            <a:pPr algn="l"/>
            <a:r>
              <a:rPr lang="en-US" b="0" i="0" dirty="0">
                <a:solidFill>
                  <a:srgbClr val="171717"/>
                </a:solidFill>
                <a:effectLst/>
                <a:latin typeface="Segoe UI" panose="020B0502040204020203" pitchFamily="34" charset="0"/>
              </a:rPr>
              <a:t>This statement showcases your impact by describing for the reader how you contributed to the project and providing real data (X and Y) to measure your work. When you use this approach, you'll not only catch the attention of recruiters, but you'll also demonstrate how well you're able to communicate your impact.</a:t>
            </a:r>
          </a:p>
          <a:p>
            <a:pPr algn="l"/>
            <a:r>
              <a:rPr lang="en-US" b="0" i="0" dirty="0">
                <a:solidFill>
                  <a:srgbClr val="171717"/>
                </a:solidFill>
                <a:effectLst/>
                <a:latin typeface="Segoe UI" panose="020B0502040204020203" pitchFamily="34" charset="0"/>
              </a:rPr>
              <a:t>An easy-to-follow impact statement template can look like this:</a:t>
            </a:r>
          </a:p>
          <a:p>
            <a:r>
              <a:rPr lang="en-US" dirty="0">
                <a:effectLst/>
              </a:rPr>
              <a:t>Achieved (or any impact-driven action verb) _____ (what you achieved) by doing ____ (how you achieved it), measured by ____ (any number that serves as context for your description. Though not always necessary, metrics help bring value to your actions).</a:t>
            </a:r>
          </a:p>
          <a:p>
            <a:pPr algn="l"/>
            <a:r>
              <a:rPr lang="en-US" b="1" i="0" dirty="0">
                <a:solidFill>
                  <a:srgbClr val="171717"/>
                </a:solidFill>
                <a:effectLst/>
                <a:latin typeface="Segoe UI" panose="020B0502040204020203" pitchFamily="34" charset="0"/>
              </a:rPr>
              <a:t>Non-technical experience</a:t>
            </a:r>
          </a:p>
          <a:p>
            <a:pPr algn="l"/>
            <a:r>
              <a:rPr lang="en-US" b="0" i="0" dirty="0">
                <a:solidFill>
                  <a:srgbClr val="171717"/>
                </a:solidFill>
                <a:effectLst/>
                <a:latin typeface="Segoe UI" panose="020B0502040204020203" pitchFamily="34" charset="0"/>
              </a:rPr>
              <a:t>A common misconception about technical internships is that non-technical experience has no value in a resume. Many students believe that companies care only about how good or experienced a candidate is in programming languages, software concepts, data structures, or math. However, non-technical experience provides unique ways to showcase who you are, a critical aspect to convey when you apply for a job.</a:t>
            </a:r>
          </a:p>
          <a:p>
            <a:pPr algn="l"/>
            <a:r>
              <a:rPr lang="en-US" b="0" i="0" dirty="0">
                <a:solidFill>
                  <a:srgbClr val="171717"/>
                </a:solidFill>
                <a:effectLst/>
                <a:latin typeface="Segoe UI" panose="020B0502040204020203" pitchFamily="34" charset="0"/>
              </a:rPr>
              <a:t>Luckily, describing a non-technical experience can be similar to describing technical experiences. In fact, the previously mentioned template can be used and adapted to non-technical skills, as you can see in the following scenario:</a:t>
            </a:r>
          </a:p>
          <a:p>
            <a:r>
              <a:rPr lang="en-US" dirty="0">
                <a:effectLst/>
              </a:rPr>
              <a:t>You are a member of a gardening club, where you care for some of the plants at the club's nursery, participate in bi-weekly meetings, and provide assistance in some of the events held by the club.</a:t>
            </a:r>
          </a:p>
          <a:p>
            <a:pPr algn="l"/>
            <a:r>
              <a:rPr lang="en-US" b="0" i="0" dirty="0">
                <a:solidFill>
                  <a:srgbClr val="171717"/>
                </a:solidFill>
                <a:effectLst/>
                <a:latin typeface="Segoe UI" panose="020B0502040204020203" pitchFamily="34" charset="0"/>
              </a:rPr>
              <a:t>By using the description template, you could write some bullet points like the following:</a:t>
            </a:r>
          </a:p>
          <a:p>
            <a:pPr>
              <a:buFont typeface="Arial" panose="020B0604020202020204" pitchFamily="34" charset="0"/>
              <a:buChar char="•"/>
            </a:pPr>
            <a:r>
              <a:rPr lang="en-US" dirty="0">
                <a:effectLst/>
              </a:rPr>
              <a:t>Maintained the club's nursery by monitoring and caring for X different plant species, in collaboration with X other members.</a:t>
            </a:r>
          </a:p>
          <a:p>
            <a:pPr>
              <a:buFont typeface="Arial" panose="020B0604020202020204" pitchFamily="34" charset="0"/>
              <a:buChar char="•"/>
            </a:pPr>
            <a:r>
              <a:rPr lang="en-US" dirty="0">
                <a:effectLst/>
              </a:rPr>
              <a:t>Managed X club activities by attending bi-weekly club meetings, communicating and discussing ideas, and scheduling number events.</a:t>
            </a:r>
          </a:p>
          <a:p>
            <a:pPr>
              <a:buFont typeface="Arial" panose="020B0604020202020204" pitchFamily="34" charset="0"/>
              <a:buChar char="•"/>
            </a:pPr>
            <a:r>
              <a:rPr lang="en-US" dirty="0">
                <a:effectLst/>
              </a:rPr>
              <a:t>Increased event attendance by X attendees by developing the marketing campaigns of the club in collaboration with a group of X members.</a:t>
            </a:r>
          </a:p>
          <a:p>
            <a:pPr algn="l"/>
            <a:r>
              <a:rPr lang="en-US" b="0" i="0" dirty="0">
                <a:solidFill>
                  <a:srgbClr val="171717"/>
                </a:solidFill>
                <a:effectLst/>
                <a:latin typeface="Segoe UI" panose="020B0502040204020203" pitchFamily="34" charset="0"/>
              </a:rPr>
              <a:t>These points describe your experience while highlighting your interests as an individual. You emphasize your grasp of collaboration, communication, time management, dependability, and decision-making. Do not take non-technical experience lightly, because it could often help you as much as or more than your technical experience when it comes to standing out among other applicants.</a:t>
            </a:r>
          </a:p>
          <a:p>
            <a:pPr algn="l"/>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12048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Your ongoing experiences</a:t>
            </a:r>
          </a:p>
          <a:p>
            <a:pPr algn="l"/>
            <a:r>
              <a:rPr lang="en-US" b="0" i="0" dirty="0">
                <a:solidFill>
                  <a:srgbClr val="171717"/>
                </a:solidFill>
                <a:effectLst/>
                <a:latin typeface="Segoe UI" panose="020B0502040204020203" pitchFamily="34" charset="0"/>
              </a:rPr>
              <a:t>Whenever you describe an ongoing experience in your resume, write about it by using action verbs in present tense. For example, write "ensure" instead of "ensured," "develop" instead of "developed," and so on. Even if the task has already been completed, if the experience is ongoing, the best practice is to keep it in present tense. This approach tells recruiters that you're currently working on something. For experiences that began and ended in the past, use past tense.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786588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To build your resume, you'll need to separate it into sections. By organizing it in this way, you're following an agreed-upon standard that helps recruiters easily find and understand your educational background, work experience, and skills.</a:t>
            </a:r>
          </a:p>
          <a:p>
            <a:pPr algn="l"/>
            <a:r>
              <a:rPr lang="en-US" b="0" i="0" dirty="0">
                <a:solidFill>
                  <a:srgbClr val="171717"/>
                </a:solidFill>
                <a:effectLst/>
                <a:latin typeface="Segoe UI" panose="020B0502040204020203" pitchFamily="34" charset="0"/>
              </a:rPr>
              <a:t>To start, ensure that your name and personal email address are clearly visible at the top. Next come the key sections that we'll cover in this unit. Your resume design is your personal choice, so we'll focus on how to prepare each section and understand its contents.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2558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9/15/2021 7:17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student resume should include a minimum of three sections: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Education</a:t>
            </a:r>
          </a:p>
          <a:p>
            <a:pPr algn="l">
              <a:buFont typeface="Arial" panose="020B0604020202020204" pitchFamily="34" charset="0"/>
              <a:buChar char="•"/>
            </a:pPr>
            <a:r>
              <a:rPr lang="en-US" b="0" i="0" dirty="0">
                <a:solidFill>
                  <a:srgbClr val="171717"/>
                </a:solidFill>
                <a:effectLst/>
                <a:latin typeface="Segoe UI" panose="020B0502040204020203" pitchFamily="34" charset="0"/>
              </a:rPr>
              <a:t>Skills</a:t>
            </a:r>
          </a:p>
          <a:p>
            <a:pPr algn="l">
              <a:buFont typeface="Arial" panose="020B0604020202020204" pitchFamily="34" charset="0"/>
              <a:buChar char="•"/>
            </a:pPr>
            <a:r>
              <a:rPr lang="en-US" b="0" i="0" dirty="0">
                <a:solidFill>
                  <a:srgbClr val="171717"/>
                </a:solidFill>
                <a:effectLst/>
                <a:latin typeface="Segoe UI" panose="020B0502040204020203" pitchFamily="34" charset="0"/>
              </a:rPr>
              <a:t>Experience and/or Projects</a:t>
            </a:r>
          </a:p>
          <a:p>
            <a:pPr algn="l"/>
            <a:r>
              <a:rPr lang="en-US" b="0" i="0" dirty="0">
                <a:solidFill>
                  <a:srgbClr val="171717"/>
                </a:solidFill>
                <a:effectLst/>
                <a:latin typeface="Segoe UI" panose="020B0502040204020203" pitchFamily="34" charset="0"/>
              </a:rPr>
              <a:t>You can add other sections, such as Honors, Affiliations, and Organizations, if they're relevant, but recruiters ordinarily focus first on scanning the first three sections. A professional resume will focus more on Skills and Experience than on Education.</a:t>
            </a:r>
          </a:p>
          <a:p>
            <a:pPr algn="l"/>
            <a:r>
              <a:rPr lang="en-US" b="0" i="0" dirty="0">
                <a:solidFill>
                  <a:srgbClr val="171717"/>
                </a:solidFill>
                <a:effectLst/>
                <a:latin typeface="Segoe UI" panose="020B0502040204020203" pitchFamily="34" charset="0"/>
              </a:rPr>
              <a:t>Let's go over how each section should be presented and what information must be included.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5225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Education section in a student resume is important because it lists not only your areas of study but also your anticipated or actual </a:t>
            </a:r>
            <a:r>
              <a:rPr lang="en-US" b="0" i="1" dirty="0">
                <a:solidFill>
                  <a:srgbClr val="171717"/>
                </a:solidFill>
                <a:effectLst/>
                <a:latin typeface="Segoe UI" panose="020B0502040204020203" pitchFamily="34" charset="0"/>
              </a:rPr>
              <a:t>graduation date</a:t>
            </a:r>
            <a:r>
              <a:rPr lang="en-US" b="0" i="0" dirty="0">
                <a:solidFill>
                  <a:srgbClr val="171717"/>
                </a:solidFill>
                <a:effectLst/>
                <a:latin typeface="Segoe UI" panose="020B0502040204020203" pitchFamily="34" charset="0"/>
              </a:rPr>
              <a:t>. By including your graduation date, you give recruiters an idea of how far along you are in your coursework. The information you provide here can also determine the internships for which you qualify. Some companies host freshman and sophomore-year internships alongside their most common junior and senior-year internships. Depending on your graduation date, you could qualify for both.</a:t>
            </a:r>
          </a:p>
          <a:p>
            <a:pPr algn="l"/>
            <a:r>
              <a:rPr lang="en-US" b="0" i="0" dirty="0">
                <a:solidFill>
                  <a:srgbClr val="171717"/>
                </a:solidFill>
                <a:effectLst/>
                <a:latin typeface="Segoe UI" panose="020B0502040204020203" pitchFamily="34" charset="0"/>
              </a:rPr>
              <a:t>Your Education section should include the following information:</a:t>
            </a:r>
          </a:p>
          <a:p>
            <a:pPr algn="l">
              <a:buFont typeface="Arial" panose="020B0604020202020204" pitchFamily="34" charset="0"/>
              <a:buChar char="•"/>
            </a:pPr>
            <a:r>
              <a:rPr lang="en-US" b="1" i="0" dirty="0">
                <a:solidFill>
                  <a:srgbClr val="171717"/>
                </a:solidFill>
                <a:effectLst/>
                <a:latin typeface="Segoe UI" panose="020B0502040204020203" pitchFamily="34" charset="0"/>
              </a:rPr>
              <a:t>Your area of study</a:t>
            </a:r>
            <a:r>
              <a:rPr lang="en-US" b="0" i="0" dirty="0">
                <a:solidFill>
                  <a:srgbClr val="171717"/>
                </a:solidFill>
                <a:effectLst/>
                <a:latin typeface="Segoe UI" panose="020B0502040204020203" pitchFamily="34" charset="0"/>
              </a:rPr>
              <a:t>: First and foremost, you need to include the subject that you're studying and the degree that you're aiming to obtain. Write the title of the degree at the top, and align it with the left margin. Format it in bold or italic, or capitalize it in a way that distinguishes it from the rest of the text.</a:t>
            </a:r>
          </a:p>
          <a:p>
            <a:pPr algn="l">
              <a:buFont typeface="Arial" panose="020B0604020202020204" pitchFamily="34" charset="0"/>
              <a:buChar char="•"/>
            </a:pPr>
            <a:r>
              <a:rPr lang="en-US" b="1" i="0" dirty="0">
                <a:solidFill>
                  <a:srgbClr val="171717"/>
                </a:solidFill>
                <a:effectLst/>
                <a:latin typeface="Segoe UI" panose="020B0502040204020203" pitchFamily="34" charset="0"/>
              </a:rPr>
              <a:t>Graduation date</a:t>
            </a:r>
            <a:r>
              <a:rPr lang="en-US" b="0" i="0" dirty="0">
                <a:solidFill>
                  <a:srgbClr val="171717"/>
                </a:solidFill>
                <a:effectLst/>
                <a:latin typeface="Segoe UI" panose="020B0502040204020203" pitchFamily="34" charset="0"/>
              </a:rPr>
              <a:t>: Next, type your graduation date on the same line as your degree, but aligned with the right margin. If you have not yet graduated, specify that it's an expected date rather than a completion date. For example, you might write, "Expected: May 2021."</a:t>
            </a:r>
          </a:p>
          <a:p>
            <a:pPr algn="l">
              <a:buFont typeface="Arial" panose="020B0604020202020204" pitchFamily="34" charset="0"/>
              <a:buChar char="•"/>
            </a:pPr>
            <a:r>
              <a:rPr lang="en-US" b="1" i="0" dirty="0">
                <a:solidFill>
                  <a:srgbClr val="171717"/>
                </a:solidFill>
                <a:effectLst/>
                <a:latin typeface="Segoe UI" panose="020B0502040204020203" pitchFamily="34" charset="0"/>
              </a:rPr>
              <a:t>The program</a:t>
            </a:r>
            <a:r>
              <a:rPr lang="en-US" b="0" i="0" dirty="0">
                <a:solidFill>
                  <a:srgbClr val="171717"/>
                </a:solidFill>
                <a:effectLst/>
                <a:latin typeface="Segoe UI" panose="020B0502040204020203" pitchFamily="34" charset="0"/>
              </a:rPr>
              <a:t>: On the next line, specify your program of study and, just as you did for the expected graduation date, include the academic institution where the program is located.</a:t>
            </a:r>
          </a:p>
          <a:p>
            <a:pPr algn="l">
              <a:buFont typeface="Arial" panose="020B0604020202020204" pitchFamily="34" charset="0"/>
              <a:buChar char="•"/>
            </a:pPr>
            <a:r>
              <a:rPr lang="en-US" b="0" i="0" dirty="0">
                <a:solidFill>
                  <a:srgbClr val="171717"/>
                </a:solidFill>
                <a:effectLst/>
                <a:latin typeface="Segoe UI" panose="020B0502040204020203" pitchFamily="34" charset="0"/>
              </a:rPr>
              <a:t>If you've attended multiple colleges, there's usually no reason to include each of them. More often than not, listing your current school will suffice. However, if you have multiple degrees that might be applicable to a specific position, you should definitely include them.</a:t>
            </a:r>
          </a:p>
          <a:p>
            <a:pPr algn="l">
              <a:buFont typeface="Arial" panose="020B0604020202020204" pitchFamily="34" charset="0"/>
              <a:buChar char="•"/>
            </a:pPr>
            <a:r>
              <a:rPr lang="en-US" b="1" i="0" dirty="0">
                <a:solidFill>
                  <a:srgbClr val="171717"/>
                </a:solidFill>
                <a:effectLst/>
                <a:latin typeface="Segoe UI" panose="020B0502040204020203" pitchFamily="34" charset="0"/>
              </a:rPr>
              <a:t>Coursework</a:t>
            </a:r>
            <a:r>
              <a:rPr lang="en-US" b="0" i="0" dirty="0">
                <a:solidFill>
                  <a:srgbClr val="171717"/>
                </a:solidFill>
                <a:effectLst/>
                <a:latin typeface="Segoe UI" panose="020B0502040204020203" pitchFamily="34" charset="0"/>
              </a:rPr>
              <a:t>: This last part should be a concise list of </a:t>
            </a:r>
            <a:r>
              <a:rPr lang="en-US" b="0" i="1" dirty="0">
                <a:solidFill>
                  <a:srgbClr val="171717"/>
                </a:solidFill>
                <a:effectLst/>
                <a:latin typeface="Segoe UI" panose="020B0502040204020203" pitchFamily="34" charset="0"/>
              </a:rPr>
              <a:t>related coursework</a:t>
            </a:r>
            <a:r>
              <a:rPr lang="en-US" b="0" i="0" dirty="0">
                <a:solidFill>
                  <a:srgbClr val="171717"/>
                </a:solidFill>
                <a:effectLst/>
                <a:latin typeface="Segoe UI" panose="020B0502040204020203" pitchFamily="34" charset="0"/>
              </a:rPr>
              <a:t>. Although this information is optional, it can help recruiters assess your level of knowledge. Most junior and senior year internships expect some courses to be in your repertoire, such as </a:t>
            </a:r>
            <a:r>
              <a:rPr lang="en-US" b="0" i="1" dirty="0">
                <a:solidFill>
                  <a:srgbClr val="171717"/>
                </a:solidFill>
                <a:effectLst/>
                <a:latin typeface="Segoe UI" panose="020B0502040204020203" pitchFamily="34" charset="0"/>
              </a:rPr>
              <a:t>Data Structures and Algorithms</a:t>
            </a:r>
            <a:r>
              <a:rPr lang="en-US" b="0" i="0" dirty="0">
                <a:solidFill>
                  <a:srgbClr val="171717"/>
                </a:solidFill>
                <a:effectLst/>
                <a:latin typeface="Segoe UI" panose="020B0502040204020203" pitchFamily="34" charset="0"/>
              </a:rPr>
              <a:t> for Computer Science students. Be sure to read the requirements for the position to which you're applying, and tailor your course list to match the knowledge that the position requires.</a:t>
            </a:r>
          </a:p>
          <a:p>
            <a:pPr algn="l">
              <a:buFont typeface="Arial" panose="020B0604020202020204" pitchFamily="34" charset="0"/>
              <a:buChar char="•"/>
            </a:pPr>
            <a:r>
              <a:rPr lang="en-US" b="0" i="0" dirty="0">
                <a:solidFill>
                  <a:srgbClr val="171717"/>
                </a:solidFill>
                <a:effectLst/>
                <a:latin typeface="Segoe UI" panose="020B0502040204020203" pitchFamily="34" charset="0"/>
              </a:rPr>
              <a:t>As you're discussing your related coursework, include all courses that you consider representative of your technical knowledge. This is especially important if you don't have experience or relevant projects in one of the areas covered by a course that's required for the position.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79832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An example of a properly written education section might look like this:</a:t>
            </a: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51265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This section is usually short, consisting of specific bullet points where you assess your skills. In this section, you showcase your technical skills, carefully matching them with the required skills that are listed in the job posting. You'll want to combine your skills into subgroups and ensure that they are related to one another. For example, programming languages should be grouped together.</a:t>
            </a:r>
          </a:p>
          <a:p>
            <a:pPr algn="l"/>
            <a:r>
              <a:rPr lang="en-US" b="0" i="0" dirty="0">
                <a:solidFill>
                  <a:srgbClr val="171717"/>
                </a:solidFill>
                <a:effectLst/>
                <a:latin typeface="Segoe UI" panose="020B0502040204020203" pitchFamily="34" charset="0"/>
              </a:rPr>
              <a:t>In addition to listing your skills, you'll want to match your description of proficiencies to that of the job posting. For example, if the job posting asks for years of experience, write your years of experience in the bullet points. However, if the posting asks for intermediate or beginner proficiency, write your skills in accordance to that format. This approach applies mainly to online applications, where your resume will likely be scanned for the most relevant keywords. You'll find that matching and tailoring your resume to each job poster's keywords and requirements will make you stand out better.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144172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An example of a properly written skills section might look like this:</a:t>
            </a: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480800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To help with organization and to reduce the amount of vertical space the information sometimes requires, you could also try formatting your lists in tables, like this:</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If you decide to use a table for one list, use them for all lists. A consistent approach makes your resume easier to read and tells recruiters that you're thoughtful and well organized.</a:t>
            </a: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706779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This section is split into two parts to differentiate your professional experience from your projects. Depending on the type and amount of professional experience you've acquired, you'll want to place the Experience section before or after the Projects section. If your professional experience can be linked to the position you are applying to, the Experience section should appear first. If not, showcase your projects first. Highlighting the areas that demonstrate your competencies will help recruiters to scan the information more easily.</a:t>
            </a:r>
          </a:p>
          <a:p>
            <a:pPr algn="l"/>
            <a:r>
              <a:rPr lang="en-US" b="0" i="0" dirty="0">
                <a:solidFill>
                  <a:srgbClr val="171717"/>
                </a:solidFill>
                <a:effectLst/>
                <a:latin typeface="Segoe UI" panose="020B0502040204020203" pitchFamily="34" charset="0"/>
              </a:rPr>
              <a:t>The following guidelines can assist you in formatting both subsections:</a:t>
            </a:r>
          </a:p>
          <a:p>
            <a:pPr algn="l">
              <a:buFont typeface="Arial" panose="020B0604020202020204" pitchFamily="34" charset="0"/>
              <a:buChar char="•"/>
            </a:pPr>
            <a:r>
              <a:rPr lang="en-US" b="1" i="0" dirty="0">
                <a:solidFill>
                  <a:srgbClr val="171717"/>
                </a:solidFill>
                <a:effectLst/>
                <a:latin typeface="Segoe UI" panose="020B0502040204020203" pitchFamily="34" charset="0"/>
              </a:rPr>
              <a:t>Project</a:t>
            </a:r>
            <a:r>
              <a:rPr lang="en-US" b="0" i="0" dirty="0">
                <a:solidFill>
                  <a:srgbClr val="171717"/>
                </a:solidFill>
                <a:effectLst/>
                <a:latin typeface="Segoe UI" panose="020B0502040204020203" pitchFamily="34" charset="0"/>
              </a:rPr>
              <a:t>: For each project, write a descriptive name on the first line, aligned with the left margin and, on a new line, add the overall idea of your project and your role in it.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Calculator Class Project</a:t>
            </a:r>
          </a:p>
          <a:p>
            <a:pPr algn="l">
              <a:buFont typeface="Arial" panose="020B0604020202020204" pitchFamily="34" charset="0"/>
              <a:buChar char="•"/>
            </a:pPr>
            <a:r>
              <a:rPr lang="en-US" b="0" i="0" dirty="0">
                <a:solidFill>
                  <a:srgbClr val="171717"/>
                </a:solidFill>
                <a:effectLst/>
                <a:latin typeface="Segoe UI" panose="020B0502040204020203" pitchFamily="34" charset="0"/>
              </a:rPr>
              <a:t>Learn University Gardening Club Member</a:t>
            </a:r>
          </a:p>
          <a:p>
            <a:pPr algn="l">
              <a:buFont typeface="Arial" panose="020B0604020202020204" pitchFamily="34" charset="0"/>
              <a:buChar char="•"/>
            </a:pPr>
            <a:r>
              <a:rPr lang="en-US" b="1" i="0" dirty="0">
                <a:solidFill>
                  <a:srgbClr val="171717"/>
                </a:solidFill>
                <a:effectLst/>
                <a:latin typeface="Segoe UI" panose="020B0502040204020203" pitchFamily="34" charset="0"/>
              </a:rPr>
              <a:t>Dates</a:t>
            </a:r>
            <a:r>
              <a:rPr lang="en-US" b="0" i="0" dirty="0">
                <a:solidFill>
                  <a:srgbClr val="171717"/>
                </a:solidFill>
                <a:effectLst/>
                <a:latin typeface="Segoe UI" panose="020B0502040204020203" pitchFamily="34" charset="0"/>
              </a:rPr>
              <a:t>: In the same way that you listed your expected or actual graduation date, list the dates for both projects and positions, on the same line and aligned with the right margin. If these projects or positions are ongoing, write the starting date followed by "- Current".</a:t>
            </a:r>
          </a:p>
          <a:p>
            <a:pPr algn="l">
              <a:buFont typeface="Arial" panose="020B0604020202020204" pitchFamily="34" charset="0"/>
              <a:buChar char="•"/>
            </a:pPr>
            <a:r>
              <a:rPr lang="en-US" b="1" i="0" dirty="0">
                <a:solidFill>
                  <a:srgbClr val="171717"/>
                </a:solidFill>
                <a:effectLst/>
                <a:latin typeface="Segoe UI" panose="020B0502040204020203" pitchFamily="34" charset="0"/>
              </a:rPr>
              <a:t>Describe experience</a:t>
            </a:r>
            <a:r>
              <a:rPr lang="en-US" b="0" i="0" dirty="0">
                <a:solidFill>
                  <a:srgbClr val="171717"/>
                </a:solidFill>
                <a:effectLst/>
                <a:latin typeface="Segoe UI" panose="020B0502040204020203" pitchFamily="34" charset="0"/>
              </a:rPr>
              <a:t>: On a new line, add two or more bullet points that describe your experience. Doing so will incorporate the writings we described in the preceding unit, under </a:t>
            </a:r>
            <a:r>
              <a:rPr lang="en-US" b="0" i="0" u="none" strike="noStrike" dirty="0">
                <a:solidFill>
                  <a:srgbClr val="171717"/>
                </a:solidFill>
                <a:effectLst/>
                <a:latin typeface="Segoe UI" panose="020B0502040204020203" pitchFamily="34" charset="0"/>
                <a:hlinkClick r:id="rId3"/>
              </a:rPr>
              <a:t>Experience as impact</a:t>
            </a:r>
            <a:r>
              <a:rPr lang="en-US" b="0" i="0" dirty="0">
                <a:solidFill>
                  <a:srgbClr val="171717"/>
                </a:solidFill>
                <a:effectLst/>
                <a:latin typeface="Segoe UI" panose="020B0502040204020203" pitchFamily="34" charset="0"/>
              </a:rPr>
              <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68340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Following the examples used there, the two subsections should be similar to the following:</a:t>
            </a: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80902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Creating a strong resume is your principal task as you're seeking an internship. A well-prepared resume can land you a job or at least spark enough interest for a company recruiter to reach out to you.</a:t>
            </a:r>
          </a:p>
          <a:p>
            <a:pPr algn="l"/>
            <a:r>
              <a:rPr lang="en-US" b="0" i="0" dirty="0">
                <a:solidFill>
                  <a:srgbClr val="171717"/>
                </a:solidFill>
                <a:effectLst/>
                <a:latin typeface="Segoe UI" panose="020B0502040204020203" pitchFamily="34" charset="0"/>
              </a:rPr>
              <a:t>Before you jump right into creating your resume, though, an interesting question to ask yourself might be: What experiences do I put in it, and how do I describe them?</a:t>
            </a:r>
          </a:p>
          <a:p>
            <a:pPr algn="l"/>
            <a:r>
              <a:rPr lang="en-US" b="0" i="0" dirty="0">
                <a:solidFill>
                  <a:srgbClr val="171717"/>
                </a:solidFill>
                <a:effectLst/>
                <a:latin typeface="Segoe UI" panose="020B0502040204020203" pitchFamily="34" charset="0"/>
              </a:rPr>
              <a:t>In this exercise, you'll learn how to recall experiences and describe them in various interesting ways.</a:t>
            </a:r>
          </a:p>
          <a:p>
            <a:pPr algn="l"/>
            <a:r>
              <a:rPr lang="en-US" b="1" i="0" dirty="0">
                <a:solidFill>
                  <a:srgbClr val="171717"/>
                </a:solidFill>
                <a:effectLst/>
                <a:latin typeface="Segoe UI" panose="020B0502040204020203" pitchFamily="34" charset="0"/>
              </a:rPr>
              <a:t>Step 1: Get it on paper</a:t>
            </a:r>
          </a:p>
          <a:p>
            <a:pPr algn="l"/>
            <a:r>
              <a:rPr lang="en-US" b="0" i="0" dirty="0">
                <a:solidFill>
                  <a:srgbClr val="171717"/>
                </a:solidFill>
                <a:effectLst/>
                <a:latin typeface="Segoe UI" panose="020B0502040204020203" pitchFamily="34" charset="0"/>
              </a:rPr>
              <a:t>It's tempting to just start pouring words into a text editor on your computer. But step back for a moment and consider taking a different approach: using physical sticky notes. Individual sticky notes can help you think about each experience without the distraction of having to format your text immediately.</a:t>
            </a:r>
          </a:p>
          <a:p>
            <a:pPr algn="l"/>
            <a:r>
              <a:rPr lang="en-US" b="0" i="0" dirty="0">
                <a:solidFill>
                  <a:srgbClr val="171717"/>
                </a:solidFill>
                <a:effectLst/>
                <a:latin typeface="Segoe UI" panose="020B0502040204020203" pitchFamily="34" charset="0"/>
              </a:rPr>
              <a:t>Try this:</a:t>
            </a:r>
          </a:p>
          <a:p>
            <a:pPr algn="l">
              <a:buFont typeface="+mj-lt"/>
              <a:buAutoNum type="arabicPeriod"/>
            </a:pPr>
            <a:r>
              <a:rPr lang="en-US" b="0" i="0" dirty="0">
                <a:solidFill>
                  <a:srgbClr val="171717"/>
                </a:solidFill>
                <a:effectLst/>
                <a:latin typeface="Segoe UI" panose="020B0502040204020203" pitchFamily="34" charset="0"/>
              </a:rPr>
              <a:t>Tear off three sticky notes.</a:t>
            </a:r>
          </a:p>
          <a:p>
            <a:pPr algn="l">
              <a:buFont typeface="+mj-lt"/>
              <a:buAutoNum type="arabicPeriod"/>
            </a:pPr>
            <a:r>
              <a:rPr lang="en-US" b="0" i="0" dirty="0">
                <a:solidFill>
                  <a:srgbClr val="171717"/>
                </a:solidFill>
                <a:effectLst/>
                <a:latin typeface="Segoe UI" panose="020B0502040204020203" pitchFamily="34" charset="0"/>
              </a:rPr>
              <a:t>On each one, write a descriptive title that represents one of your most impactful experiences. Here are three example experiences:</a:t>
            </a:r>
          </a:p>
          <a:p>
            <a:pPr algn="l">
              <a:buFont typeface="+mj-lt"/>
              <a:buAutoNum type="arabicPeriod"/>
            </a:pPr>
            <a:r>
              <a:rPr lang="en-US" b="0" i="0" dirty="0">
                <a:solidFill>
                  <a:srgbClr val="171717"/>
                </a:solidFill>
                <a:effectLst/>
                <a:latin typeface="Segoe UI" panose="020B0502040204020203" pitchFamily="34" charset="0"/>
              </a:rPr>
              <a:t>3rd year project - course lab correcting software:</a:t>
            </a:r>
          </a:p>
          <a:p>
            <a:pPr algn="l">
              <a:buFont typeface="+mj-lt"/>
              <a:buAutoNum type="arabicPeriod"/>
            </a:pPr>
            <a:r>
              <a:rPr lang="en-US" b="0" i="0" dirty="0">
                <a:solidFill>
                  <a:srgbClr val="171717"/>
                </a:solidFill>
                <a:effectLst/>
                <a:latin typeface="Segoe UI" panose="020B0502040204020203" pitchFamily="34" charset="0"/>
              </a:rPr>
              <a:t>University IT Support</a:t>
            </a:r>
          </a:p>
          <a:p>
            <a:pPr algn="l">
              <a:buFont typeface="+mj-lt"/>
              <a:buAutoNum type="arabicPeriod"/>
            </a:pPr>
            <a:r>
              <a:rPr lang="en-US" b="0" i="0" dirty="0">
                <a:solidFill>
                  <a:srgbClr val="171717"/>
                </a:solidFill>
                <a:effectLst/>
                <a:latin typeface="Segoe UI" panose="020B0502040204020203" pitchFamily="34" charset="0"/>
              </a:rPr>
              <a:t>Master thesis - mobile app for restaurant serving personnel</a:t>
            </a:r>
          </a:p>
          <a:p>
            <a:pPr algn="l"/>
            <a:r>
              <a:rPr lang="en-US" b="1" i="0" dirty="0">
                <a:solidFill>
                  <a:srgbClr val="171717"/>
                </a:solidFill>
                <a:effectLst/>
                <a:latin typeface="Segoe UI" panose="020B0502040204020203" pitchFamily="34" charset="0"/>
              </a:rPr>
              <a:t>Step 2: Describe the experiences</a:t>
            </a:r>
          </a:p>
          <a:p>
            <a:pPr algn="l"/>
            <a:r>
              <a:rPr lang="en-US" b="0" i="0" dirty="0">
                <a:solidFill>
                  <a:srgbClr val="171717"/>
                </a:solidFill>
                <a:effectLst/>
                <a:latin typeface="Segoe UI" panose="020B0502040204020203" pitchFamily="34" charset="0"/>
              </a:rPr>
              <a:t>Flesh out each experience, describing it briefly and, most importantly, describing your impact on it.</a:t>
            </a:r>
          </a:p>
          <a:p>
            <a:pPr algn="l">
              <a:buFont typeface="+mj-lt"/>
              <a:buAutoNum type="arabicPeriod"/>
            </a:pPr>
            <a:r>
              <a:rPr lang="en-US" b="0" i="0" dirty="0">
                <a:solidFill>
                  <a:srgbClr val="171717"/>
                </a:solidFill>
                <a:effectLst/>
                <a:latin typeface="Segoe UI" panose="020B0502040204020203" pitchFamily="34" charset="0"/>
              </a:rPr>
              <a:t>Add a description of your experience and your impact on it. Here's how one sticky note might look:</a:t>
            </a:r>
          </a:p>
          <a:p>
            <a:pPr algn="l">
              <a:buFont typeface="+mj-lt"/>
              <a:buAutoNum type="arabicPeriod"/>
            </a:pPr>
            <a:r>
              <a:rPr lang="en-US" b="0" i="0" dirty="0">
                <a:solidFill>
                  <a:srgbClr val="171717"/>
                </a:solidFill>
                <a:effectLst/>
                <a:latin typeface="Segoe UI" panose="020B0502040204020203" pitchFamily="34" charset="0"/>
              </a:rPr>
              <a:t>3rd year project - course lab correcting software</a:t>
            </a:r>
          </a:p>
          <a:p>
            <a:pPr algn="l">
              <a:buFont typeface="+mj-lt"/>
              <a:buAutoNum type="arabicPeriod"/>
            </a:pPr>
            <a:r>
              <a:rPr lang="en-US" b="0" i="0" dirty="0">
                <a:solidFill>
                  <a:srgbClr val="171717"/>
                </a:solidFill>
                <a:effectLst/>
                <a:latin typeface="Segoe UI" panose="020B0502040204020203" pitchFamily="34" charset="0"/>
              </a:rPr>
              <a:t>Description: This software corrects a code lab and scores a pass or fail.</a:t>
            </a:r>
          </a:p>
          <a:p>
            <a:pPr algn="l">
              <a:buFont typeface="+mj-lt"/>
              <a:buAutoNum type="arabicPeriod"/>
            </a:pPr>
            <a:r>
              <a:rPr lang="en-US" b="0" i="0" dirty="0">
                <a:solidFill>
                  <a:srgbClr val="171717"/>
                </a:solidFill>
                <a:effectLst/>
                <a:latin typeface="Segoe UI" panose="020B0502040204020203" pitchFamily="34" charset="0"/>
              </a:rPr>
              <a:t>Impact: This software is used on all "intro to programming classes" which holds 100 students per class. An estimated 1500+ exercises have been corrected using this software.</a:t>
            </a:r>
          </a:p>
          <a:p>
            <a:pPr algn="l">
              <a:buFont typeface="+mj-lt"/>
              <a:buAutoNum type="arabicPeriod"/>
            </a:pPr>
            <a:r>
              <a:rPr lang="en-US" b="0" i="0" dirty="0">
                <a:solidFill>
                  <a:srgbClr val="171717"/>
                </a:solidFill>
                <a:effectLst/>
                <a:latin typeface="Segoe UI" panose="020B0502040204020203" pitchFamily="34" charset="0"/>
              </a:rPr>
              <a:t>Repeat the exercise on each of the other two sticky notes.</a:t>
            </a:r>
          </a:p>
          <a:p>
            <a:pPr algn="l"/>
            <a:r>
              <a:rPr lang="en-US" b="1" i="0" dirty="0">
                <a:solidFill>
                  <a:srgbClr val="171717"/>
                </a:solidFill>
                <a:effectLst/>
                <a:latin typeface="Segoe UI" panose="020B0502040204020203" pitchFamily="34" charset="0"/>
              </a:rPr>
              <a:t>Step 3: Arrange them by impact</a:t>
            </a:r>
          </a:p>
          <a:p>
            <a:pPr algn="l">
              <a:buFont typeface="+mj-lt"/>
              <a:buAutoNum type="arabicPeriod"/>
            </a:pPr>
            <a:r>
              <a:rPr lang="en-US" b="0" i="0" dirty="0">
                <a:solidFill>
                  <a:srgbClr val="171717"/>
                </a:solidFill>
                <a:effectLst/>
                <a:latin typeface="Segoe UI" panose="020B0502040204020203" pitchFamily="34" charset="0"/>
              </a:rPr>
              <a:t>Consider your impact on each of these experiences.</a:t>
            </a:r>
          </a:p>
          <a:p>
            <a:pPr algn="l">
              <a:buFont typeface="+mj-lt"/>
              <a:buAutoNum type="arabicPeriod"/>
            </a:pPr>
            <a:r>
              <a:rPr lang="en-US" b="0" i="0" dirty="0">
                <a:solidFill>
                  <a:srgbClr val="171717"/>
                </a:solidFill>
                <a:effectLst/>
                <a:latin typeface="Segoe UI" panose="020B0502040204020203" pitchFamily="34" charset="0"/>
              </a:rPr>
              <a:t>Rank or grade your experiences according to their level of impact.</a:t>
            </a:r>
          </a:p>
          <a:p>
            <a:pPr algn="l">
              <a:buFont typeface="+mj-lt"/>
              <a:buAutoNum type="arabicPeriod"/>
            </a:pPr>
            <a:r>
              <a:rPr lang="en-US" b="0" i="0" dirty="0">
                <a:solidFill>
                  <a:srgbClr val="171717"/>
                </a:solidFill>
                <a:effectLst/>
                <a:latin typeface="Segoe UI" panose="020B0502040204020203" pitchFamily="34" charset="0"/>
              </a:rPr>
              <a:t>Your experiences are likely to vary quite a bit. They might be a mix of IT Support, software development, and leadership. It might make sense to rank these experiences according to the job or internship you're seeking. A project that produced, say, an app that was adopted for use by a company is likely to have a greater impact than a simpler project you undertook at school.</a:t>
            </a:r>
          </a:p>
          <a:p>
            <a:pPr algn="l">
              <a:buFont typeface="+mj-lt"/>
              <a:buAutoNum type="arabicPeriod"/>
            </a:pPr>
            <a:r>
              <a:rPr lang="en-US" b="0" i="0" dirty="0">
                <a:solidFill>
                  <a:srgbClr val="171717"/>
                </a:solidFill>
                <a:effectLst/>
                <a:latin typeface="Segoe UI" panose="020B0502040204020203" pitchFamily="34" charset="0"/>
              </a:rPr>
              <a:t>For example, if you're looking for a software developer internship, here's a possible ranking, from highest to lowest:</a:t>
            </a:r>
          </a:p>
          <a:p>
            <a:pPr algn="l">
              <a:buFont typeface="+mj-lt"/>
              <a:buAutoNum type="arabicPeriod"/>
            </a:pPr>
            <a:r>
              <a:rPr lang="en-US" b="0" i="0" dirty="0">
                <a:solidFill>
                  <a:srgbClr val="171717"/>
                </a:solidFill>
                <a:effectLst/>
                <a:latin typeface="Segoe UI" panose="020B0502040204020203" pitchFamily="34" charset="0"/>
              </a:rPr>
              <a:t>Master thesis - mobile app for restaurant serving personnel</a:t>
            </a:r>
          </a:p>
          <a:p>
            <a:pPr algn="l">
              <a:buFont typeface="+mj-lt"/>
              <a:buAutoNum type="arabicPeriod"/>
            </a:pPr>
            <a:r>
              <a:rPr lang="en-US" b="0" i="0" dirty="0">
                <a:solidFill>
                  <a:srgbClr val="171717"/>
                </a:solidFill>
                <a:effectLst/>
                <a:latin typeface="Segoe UI" panose="020B0502040204020203" pitchFamily="34" charset="0"/>
              </a:rPr>
              <a:t>3rd year project - course lab correcting software</a:t>
            </a:r>
          </a:p>
          <a:p>
            <a:pPr algn="l">
              <a:buFont typeface="+mj-lt"/>
              <a:buAutoNum type="arabicPeriod"/>
            </a:pPr>
            <a:r>
              <a:rPr lang="en-US" b="0" i="0" dirty="0">
                <a:solidFill>
                  <a:srgbClr val="171717"/>
                </a:solidFill>
                <a:effectLst/>
                <a:latin typeface="Segoe UI" panose="020B0502040204020203" pitchFamily="34" charset="0"/>
              </a:rPr>
              <a:t>University IT Support</a:t>
            </a:r>
          </a:p>
          <a:p>
            <a:pPr algn="l">
              <a:buFont typeface="+mj-lt"/>
              <a:buAutoNum type="arabicPeriod"/>
            </a:pPr>
            <a:r>
              <a:rPr lang="en-US" b="0" i="0" dirty="0">
                <a:solidFill>
                  <a:srgbClr val="171717"/>
                </a:solidFill>
                <a:effectLst/>
                <a:latin typeface="Segoe UI" panose="020B0502040204020203" pitchFamily="34" charset="0"/>
              </a:rPr>
              <a:t>The first two experiences are all about software development, and having actual code to show for them makes this ranking appropriate. However, depending on the nature of the role you're applying for, an IT support job can be a great experience to highlight because it demonstrates that you've put service-mindedness, empathy, and other skills to the test.</a:t>
            </a:r>
          </a:p>
          <a:p>
            <a:pPr algn="l"/>
            <a:r>
              <a:rPr lang="en-US" b="1" i="0" dirty="0">
                <a:solidFill>
                  <a:srgbClr val="171717"/>
                </a:solidFill>
                <a:effectLst/>
                <a:latin typeface="Segoe UI" panose="020B0502040204020203" pitchFamily="34" charset="0"/>
              </a:rPr>
              <a:t>Create the resume</a:t>
            </a:r>
          </a:p>
          <a:p>
            <a:pPr algn="l"/>
            <a:r>
              <a:rPr lang="en-US" b="0" i="0" dirty="0">
                <a:solidFill>
                  <a:srgbClr val="171717"/>
                </a:solidFill>
                <a:effectLst/>
                <a:latin typeface="Segoe UI" panose="020B0502040204020203" pitchFamily="34" charset="0"/>
              </a:rPr>
              <a:t>Now that you've practiced describing your experiences and prioritized them according to the roles you might be seeking, what's next?</a:t>
            </a:r>
          </a:p>
          <a:p>
            <a:pPr algn="l"/>
            <a:r>
              <a:rPr lang="en-US" b="0" i="0" dirty="0">
                <a:solidFill>
                  <a:srgbClr val="171717"/>
                </a:solidFill>
                <a:effectLst/>
                <a:latin typeface="Segoe UI" panose="020B0502040204020203" pitchFamily="34" charset="0"/>
              </a:rPr>
              <a:t>It's time to write it all down by using Microsoft Word or another favorite word-processing program. We recommended that you find a resume template, but all you really need is a program that's capable of producing a layout, formatting type, and adding section headings.</a:t>
            </a:r>
          </a:p>
          <a:p>
            <a:pPr algn="l">
              <a:buFont typeface="+mj-lt"/>
              <a:buAutoNum type="arabicPeriod"/>
            </a:pPr>
            <a:r>
              <a:rPr lang="en-US" b="0" i="0" dirty="0">
                <a:solidFill>
                  <a:srgbClr val="171717"/>
                </a:solidFill>
                <a:effectLst/>
                <a:latin typeface="Segoe UI" panose="020B0502040204020203" pitchFamily="34" charset="0"/>
              </a:rPr>
              <a:t>Select and download a resume template from a webpage of your choice. For example, go to the Microsoft Office </a:t>
            </a:r>
            <a:r>
              <a:rPr lang="en-US" b="0" i="0" u="none" strike="noStrike" dirty="0">
                <a:solidFill>
                  <a:srgbClr val="171717"/>
                </a:solidFill>
                <a:effectLst/>
                <a:latin typeface="Segoe UI" panose="020B0502040204020203" pitchFamily="34" charset="0"/>
                <a:hlinkClick r:id="rId3"/>
              </a:rPr>
              <a:t>Premium templates</a:t>
            </a:r>
            <a:r>
              <a:rPr lang="en-US" b="0" i="0" dirty="0">
                <a:solidFill>
                  <a:srgbClr val="171717"/>
                </a:solidFill>
                <a:effectLst/>
                <a:latin typeface="Segoe UI" panose="020B0502040204020203" pitchFamily="34" charset="0"/>
              </a:rPr>
              <a:t> page.</a:t>
            </a:r>
          </a:p>
          <a:p>
            <a:pPr algn="l">
              <a:buFont typeface="+mj-lt"/>
              <a:buAutoNum type="arabicPeriod"/>
            </a:pPr>
            <a:r>
              <a:rPr lang="en-US" b="0" i="0" dirty="0">
                <a:solidFill>
                  <a:srgbClr val="171717"/>
                </a:solidFill>
                <a:effectLst/>
                <a:latin typeface="Segoe UI" panose="020B0502040204020203" pitchFamily="34" charset="0"/>
              </a:rPr>
              <a:t>Transcribe the handwritten information from the sticky notes to the template.</a:t>
            </a:r>
          </a:p>
          <a:p>
            <a:pPr algn="l"/>
            <a:r>
              <a:rPr lang="en-US" b="0" i="0" dirty="0">
                <a:solidFill>
                  <a:srgbClr val="171717"/>
                </a:solidFill>
                <a:effectLst/>
                <a:latin typeface="Segoe UI" panose="020B0502040204020203" pitchFamily="34" charset="0"/>
              </a:rPr>
              <a:t>Congratulations, you've organized your experiences, applied a resume template, and begun crafting an eye-catching resume.</a:t>
            </a:r>
          </a:p>
          <a:p>
            <a:br>
              <a:rPr lang="en-US" b="0" i="0" dirty="0">
                <a:solidFill>
                  <a:srgbClr val="171717"/>
                </a:solidFill>
                <a:effectLst/>
                <a:latin typeface="Segoe UI" panose="020B0502040204020203" pitchFamily="34" charset="0"/>
              </a:rPr>
            </a:b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74429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On each one, write a descriptive title that represents one of your most impactful experiences. Here are three example experiences:</a:t>
            </a: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594377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You're looking for a job, but how can you get noticed by an organization? As you begin your search for internships or full-time roles, you'll notice that there seems to be plenty of information about how to best prepare for interviews.</a:t>
            </a:r>
          </a:p>
          <a:p>
            <a:pPr algn="l"/>
            <a:r>
              <a:rPr lang="en-US" b="0" i="0" dirty="0">
                <a:solidFill>
                  <a:srgbClr val="171717"/>
                </a:solidFill>
                <a:effectLst/>
                <a:latin typeface="Segoe UI" panose="020B0502040204020203" pitchFamily="34" charset="0"/>
              </a:rPr>
              <a:t>However, one key job-search element often left unmentioned is how to get your application noticed in the first place. To land an interview, you'll be </a:t>
            </a:r>
            <a:r>
              <a:rPr lang="en-US" b="0" i="1" dirty="0">
                <a:solidFill>
                  <a:srgbClr val="171717"/>
                </a:solidFill>
                <a:effectLst/>
                <a:latin typeface="Segoe UI" panose="020B0502040204020203" pitchFamily="34" charset="0"/>
              </a:rPr>
              <a:t>screened</a:t>
            </a:r>
            <a:r>
              <a:rPr lang="en-US" b="0" i="0" dirty="0">
                <a:solidFill>
                  <a:srgbClr val="171717"/>
                </a:solidFill>
                <a:effectLst/>
                <a:latin typeface="Segoe UI" panose="020B0502040204020203" pitchFamily="34" charset="0"/>
              </a:rPr>
              <a:t> by a recruiter or someone who's responsible for hiring the job role you're seeking. But this screening will happen only if you're able to stand out from other applicants during this process.</a:t>
            </a:r>
          </a:p>
          <a:p>
            <a:pPr algn="l"/>
            <a:r>
              <a:rPr lang="en-US" b="0" i="0" dirty="0">
                <a:solidFill>
                  <a:srgbClr val="171717"/>
                </a:solidFill>
                <a:effectLst/>
                <a:latin typeface="Segoe UI" panose="020B0502040204020203" pitchFamily="34" charset="0"/>
              </a:rPr>
              <a:t>Let a Microsoft recruiter describe a few qualities that companies are looking for in a tech employee:</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95611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Add a description of your experience and your impact on it. Here's how one sticky note might look:</a:t>
            </a: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525711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For example, if you're looking for a software developer internship, here's a possible ranking, from highest to lowest:</a:t>
            </a: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3876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Now that you've practiced describing your experiences and prioritized them according to the roles you might be seeking, what's next?</a:t>
            </a:r>
          </a:p>
          <a:p>
            <a:pPr algn="l"/>
            <a:r>
              <a:rPr lang="en-US" b="0" i="0" dirty="0">
                <a:solidFill>
                  <a:srgbClr val="171717"/>
                </a:solidFill>
                <a:effectLst/>
                <a:latin typeface="Segoe UI" panose="020B0502040204020203" pitchFamily="34" charset="0"/>
              </a:rPr>
              <a:t>It's time to write it all down by using Microsoft Word or another favorite word-processing program. We recommended that you find a resume template, but all you really need is a program that's capable of producing a layout, formatting type, and adding section headings.</a:t>
            </a:r>
          </a:p>
          <a:p>
            <a:pPr algn="l">
              <a:buFont typeface="+mj-lt"/>
              <a:buAutoNum type="arabicPeriod"/>
            </a:pPr>
            <a:r>
              <a:rPr lang="en-US" b="0" i="0" dirty="0">
                <a:solidFill>
                  <a:srgbClr val="171717"/>
                </a:solidFill>
                <a:effectLst/>
                <a:latin typeface="Segoe UI" panose="020B0502040204020203" pitchFamily="34" charset="0"/>
              </a:rPr>
              <a:t>Select and download a resume template from a webpage of your choice. For example, go to the Microsoft Office </a:t>
            </a:r>
            <a:r>
              <a:rPr lang="en-US" b="0" i="0" u="none" strike="noStrike" dirty="0">
                <a:solidFill>
                  <a:srgbClr val="171717"/>
                </a:solidFill>
                <a:effectLst/>
                <a:latin typeface="Segoe UI" panose="020B0502040204020203" pitchFamily="34" charset="0"/>
                <a:hlinkClick r:id="rId3"/>
              </a:rPr>
              <a:t>Premium templates</a:t>
            </a:r>
            <a:r>
              <a:rPr lang="en-US" b="0" i="0" dirty="0">
                <a:solidFill>
                  <a:srgbClr val="171717"/>
                </a:solidFill>
                <a:effectLst/>
                <a:latin typeface="Segoe UI" panose="020B0502040204020203" pitchFamily="34" charset="0"/>
              </a:rPr>
              <a:t> page.</a:t>
            </a:r>
          </a:p>
          <a:p>
            <a:pPr algn="l">
              <a:buFont typeface="+mj-lt"/>
              <a:buAutoNum type="arabicPeriod"/>
            </a:pPr>
            <a:r>
              <a:rPr lang="en-US" b="0" i="0" dirty="0">
                <a:solidFill>
                  <a:srgbClr val="171717"/>
                </a:solidFill>
                <a:effectLst/>
                <a:latin typeface="Segoe UI" panose="020B0502040204020203" pitchFamily="34" charset="0"/>
              </a:rPr>
              <a:t>Transcribe the handwritten information from the sticky notes to the template.</a:t>
            </a:r>
          </a:p>
          <a:p>
            <a:pPr algn="l"/>
            <a:r>
              <a:rPr lang="en-US" b="0" i="0" dirty="0">
                <a:solidFill>
                  <a:srgbClr val="171717"/>
                </a:solidFill>
                <a:effectLst/>
                <a:latin typeface="Segoe UI" panose="020B0502040204020203" pitchFamily="34" charset="0"/>
              </a:rPr>
              <a:t>Congratulations, you've organized your experiences, applied a resume template, and begun crafting an eye-catching resume.</a:t>
            </a:r>
          </a:p>
          <a:p>
            <a:br>
              <a:rPr lang="en-US" b="0" i="0" dirty="0">
                <a:solidFill>
                  <a:srgbClr val="171717"/>
                </a:solidFill>
                <a:effectLst/>
                <a:latin typeface="Segoe UI" panose="020B0502040204020203" pitchFamily="34" charset="0"/>
              </a:rPr>
            </a:b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987727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As you take first steps toward starting your professional career, getting noticed and standing out from the crowd can be both daunting and exciting. In this module, you've learned the basics of networking, which is the best way to draw the attention of recruiters, prospective managers, and others in a position to help you land an internship.</a:t>
            </a:r>
          </a:p>
          <a:p>
            <a:pPr algn="l"/>
            <a:r>
              <a:rPr lang="en-US" b="0" i="0" dirty="0">
                <a:solidFill>
                  <a:srgbClr val="171717"/>
                </a:solidFill>
                <a:effectLst/>
                <a:latin typeface="Segoe UI" panose="020B0502040204020203" pitchFamily="34" charset="0"/>
              </a:rPr>
              <a:t>You next learned about building a resume. You saw and applied examples of good resume writing and got tips on how to better describe your experiences and highlight your personal value.</a:t>
            </a:r>
          </a:p>
          <a:p>
            <a:pPr algn="l"/>
            <a:r>
              <a:rPr lang="en-US" b="0" i="0" dirty="0">
                <a:solidFill>
                  <a:srgbClr val="171717"/>
                </a:solidFill>
                <a:effectLst/>
                <a:latin typeface="Segoe UI" panose="020B0502040204020203" pitchFamily="34" charset="0"/>
              </a:rPr>
              <a:t>With this information in mind and diligently applied, you're ready to successfully search for, apply for, and get hired for an internship!</a:t>
            </a:r>
          </a:p>
          <a:p>
            <a:pPr algn="l"/>
            <a:r>
              <a:rPr lang="en-US" b="0" i="0" dirty="0">
                <a:solidFill>
                  <a:srgbClr val="171717"/>
                </a:solidFill>
                <a:effectLst/>
                <a:latin typeface="Segoe UI" panose="020B0502040204020203" pitchFamily="34" charset="0"/>
              </a:rPr>
              <a:t>Learn about </a:t>
            </a:r>
            <a:r>
              <a:rPr lang="en-US" b="0" i="0" u="none" strike="noStrike" dirty="0">
                <a:solidFill>
                  <a:srgbClr val="171717"/>
                </a:solidFill>
                <a:effectLst/>
                <a:latin typeface="Segoe UI" panose="020B0502040204020203" pitchFamily="34" charset="0"/>
                <a:hlinkClick r:id="rId3"/>
              </a:rPr>
              <a:t>careers at Microsoft</a:t>
            </a:r>
            <a:r>
              <a:rPr lang="en-US" b="0" i="0" dirty="0">
                <a:solidFill>
                  <a:srgbClr val="171717"/>
                </a:solidFill>
                <a:effectLst/>
                <a:latin typeface="Segoe UI" panose="020B0502040204020203" pitchFamily="34" charset="0"/>
              </a:rPr>
              <a:t>.</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49480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Let's say you're attending your first hackathon. As you take a quick break from writing code, you notice a few tech-company booths nearby. You've heard from your peers about internships, and you've even applied to multiple opportunities in the past, but this time you get to talk to a recruiter or engineer directly.</a:t>
            </a:r>
          </a:p>
          <a:p>
            <a:pPr algn="l"/>
            <a:r>
              <a:rPr lang="en-US" b="0" i="0" dirty="0">
                <a:solidFill>
                  <a:srgbClr val="171717"/>
                </a:solidFill>
                <a:effectLst/>
                <a:latin typeface="Segoe UI" panose="020B0502040204020203" pitchFamily="34" charset="0"/>
              </a:rPr>
              <a:t>You approach a booth and discover that, contrary to popular opinion, the recruiters and engineers here aren't extraterrestrial beings, but regular people just like you! You might be wondering: How do I make a good impression and stand out from other attendees? You want to make sure that your resume piques the interest of the people in the booth, of course, but most importantly, you want to convey who you are as an individual and potential co-worker.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9/15/2021 7:17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In this module, you'll learn the basics of networking, how to build and properly format a resume, and how to articulate your life and job experience to draw recruiter interest most effectively.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9/15/2021 7:17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954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module covers how to use storytelling to share your personal background and experience, to interest recruiters and prospective employers in hiring you and, ultimately, to kick off a great career in tech.</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9/15/2021 7:17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11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Skillful networking is one of the most important factors in jump-starting your career, yet it's often overlooked. Networking encompasses an array of elements that can be helpful in advancing your career. These elements not only provide opportunities for you to grow and learn, but also to help improve your skills in communication and teamwork.</a:t>
            </a:r>
          </a:p>
          <a:p>
            <a:pPr algn="l"/>
            <a:r>
              <a:rPr lang="en-US" b="0" i="0" dirty="0">
                <a:solidFill>
                  <a:srgbClr val="171717"/>
                </a:solidFill>
                <a:effectLst/>
                <a:latin typeface="Segoe UI" panose="020B0502040204020203" pitchFamily="34" charset="0"/>
              </a:rPr>
              <a:t>There are many approaches to networking, each serving to advance both personal and career growth. Here are a few ideas:</a:t>
            </a:r>
          </a:p>
          <a:p>
            <a:pPr algn="l">
              <a:buFont typeface="Arial" panose="020B0604020202020204" pitchFamily="34" charset="0"/>
              <a:buChar char="•"/>
            </a:pPr>
            <a:r>
              <a:rPr lang="en-US" b="0" i="0" dirty="0">
                <a:solidFill>
                  <a:srgbClr val="171717"/>
                </a:solidFill>
                <a:effectLst/>
                <a:latin typeface="Segoe UI" panose="020B0502040204020203" pitchFamily="34" charset="0"/>
              </a:rPr>
              <a:t>Discuss topics with your peers.</a:t>
            </a:r>
          </a:p>
          <a:p>
            <a:pPr algn="l">
              <a:buFont typeface="Arial" panose="020B0604020202020204" pitchFamily="34" charset="0"/>
              <a:buChar char="•"/>
            </a:pPr>
            <a:r>
              <a:rPr lang="en-US" b="0" i="0" dirty="0">
                <a:solidFill>
                  <a:srgbClr val="171717"/>
                </a:solidFill>
                <a:effectLst/>
                <a:latin typeface="Segoe UI" panose="020B0502040204020203" pitchFamily="34" charset="0"/>
              </a:rPr>
              <a:t>Find a mentor by joining a mentorship program.</a:t>
            </a:r>
          </a:p>
          <a:p>
            <a:pPr algn="l">
              <a:buFont typeface="Arial" panose="020B0604020202020204" pitchFamily="34" charset="0"/>
              <a:buChar char="•"/>
            </a:pPr>
            <a:r>
              <a:rPr lang="en-US" b="0" i="0" dirty="0">
                <a:solidFill>
                  <a:srgbClr val="171717"/>
                </a:solidFill>
                <a:effectLst/>
                <a:latin typeface="Segoe UI" panose="020B0502040204020203" pitchFamily="34" charset="0"/>
              </a:rPr>
              <a:t>Join and attend organizational meetings.</a:t>
            </a:r>
          </a:p>
          <a:p>
            <a:pPr algn="l">
              <a:buFont typeface="Arial" panose="020B0604020202020204" pitchFamily="34" charset="0"/>
              <a:buChar char="•"/>
            </a:pPr>
            <a:r>
              <a:rPr lang="en-US" b="0" i="0" dirty="0">
                <a:solidFill>
                  <a:srgbClr val="171717"/>
                </a:solidFill>
                <a:effectLst/>
                <a:latin typeface="Segoe UI" panose="020B0502040204020203" pitchFamily="34" charset="0"/>
              </a:rPr>
              <a:t>Become part of your school's clubs.</a:t>
            </a:r>
          </a:p>
          <a:p>
            <a:pPr algn="l">
              <a:buFont typeface="Arial" panose="020B0604020202020204" pitchFamily="34" charset="0"/>
              <a:buChar char="•"/>
            </a:pPr>
            <a:r>
              <a:rPr lang="en-US" b="0" i="0" dirty="0">
                <a:solidFill>
                  <a:srgbClr val="171717"/>
                </a:solidFill>
                <a:effectLst/>
                <a:latin typeface="Segoe UI" panose="020B0502040204020203" pitchFamily="34" charset="0"/>
              </a:rPr>
              <a:t>Attend tutoring sessions and workshops.</a:t>
            </a:r>
          </a:p>
          <a:p>
            <a:pPr algn="l">
              <a:buFont typeface="Arial" panose="020B0604020202020204" pitchFamily="34" charset="0"/>
              <a:buChar char="•"/>
            </a:pPr>
            <a:r>
              <a:rPr lang="en-US" b="0" i="0" dirty="0">
                <a:solidFill>
                  <a:srgbClr val="171717"/>
                </a:solidFill>
                <a:effectLst/>
                <a:latin typeface="Segoe UI" panose="020B0502040204020203" pitchFamily="34" charset="0"/>
              </a:rPr>
              <a:t>Participate in a hackathon, and build something you're passionate about.</a:t>
            </a:r>
          </a:p>
          <a:p>
            <a:pPr algn="l">
              <a:buFont typeface="Arial" panose="020B0604020202020204" pitchFamily="34" charset="0"/>
              <a:buChar char="•"/>
            </a:pPr>
            <a:r>
              <a:rPr lang="en-US" b="0" i="0" dirty="0">
                <a:solidFill>
                  <a:srgbClr val="171717"/>
                </a:solidFill>
                <a:effectLst/>
                <a:latin typeface="Segoe UI" panose="020B0502040204020203" pitchFamily="34" charset="0"/>
              </a:rPr>
              <a:t>Contribute to open-source software.</a:t>
            </a:r>
          </a:p>
          <a:p>
            <a:pPr algn="l">
              <a:buFont typeface="Arial" panose="020B0604020202020204" pitchFamily="34" charset="0"/>
              <a:buChar char="•"/>
            </a:pPr>
            <a:r>
              <a:rPr lang="en-US" b="0" i="0" dirty="0">
                <a:solidFill>
                  <a:srgbClr val="171717"/>
                </a:solidFill>
                <a:effectLst/>
                <a:latin typeface="Segoe UI" panose="020B0502040204020203" pitchFamily="34" charset="0"/>
              </a:rPr>
              <a:t>Join an interest group, or play a sport with other people.</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9/15/2021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209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Not at all! Connecting with others online is a well-established and very common way to network. For example, try asking or answering questions on forums or collaborating on websites, such as GitHub, or on other types of open-source projects. These virtual activities provide the same learning and professional growth opportunities as any in-person activities.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9/15/2021 7:17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67325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There are numerous ways to get started with networking. The following sections present just a few of them.</a:t>
            </a:r>
          </a:p>
          <a:p>
            <a:pPr algn="l"/>
            <a:r>
              <a:rPr lang="en-US" b="1" i="0" dirty="0">
                <a:solidFill>
                  <a:srgbClr val="171717"/>
                </a:solidFill>
                <a:effectLst/>
                <a:latin typeface="Segoe UI" panose="020B0502040204020203" pitchFamily="34" charset="0"/>
              </a:rPr>
              <a:t>Join a student organization</a:t>
            </a:r>
          </a:p>
          <a:p>
            <a:pPr algn="l"/>
            <a:r>
              <a:rPr lang="en-US" b="0" i="0" dirty="0">
                <a:solidFill>
                  <a:srgbClr val="171717"/>
                </a:solidFill>
                <a:effectLst/>
                <a:latin typeface="Segoe UI" panose="020B0502040204020203" pitchFamily="34" charset="0"/>
              </a:rPr>
              <a:t>Student organizations provide some of the best opportunities for networking. Their members can interact with you as peers and will most likely share common interests with you. Connecting with them and learning about their experiences while also sharing your own is a great first step in networking.</a:t>
            </a:r>
          </a:p>
          <a:p>
            <a:pPr algn="l"/>
            <a:r>
              <a:rPr lang="en-US" b="0" i="0" dirty="0">
                <a:solidFill>
                  <a:srgbClr val="171717"/>
                </a:solidFill>
                <a:effectLst/>
                <a:latin typeface="Segoe UI" panose="020B0502040204020203" pitchFamily="34" charset="0"/>
              </a:rPr>
              <a:t>Participating and collaborating in student organizations will help you develop incredibly valuable life skills, such as communication, time management, and teamwork, through service projects, excursions, hackathons, and other events.</a:t>
            </a:r>
          </a:p>
          <a:p>
            <a:pPr algn="l"/>
            <a:r>
              <a:rPr lang="en-US" b="1" i="0" dirty="0">
                <a:solidFill>
                  <a:srgbClr val="171717"/>
                </a:solidFill>
                <a:effectLst/>
                <a:latin typeface="Segoe UI" panose="020B0502040204020203" pitchFamily="34" charset="0"/>
              </a:rPr>
              <a:t> Tip</a:t>
            </a:r>
          </a:p>
          <a:p>
            <a:pPr algn="l"/>
            <a:r>
              <a:rPr lang="en-US" b="0" i="0" dirty="0">
                <a:solidFill>
                  <a:srgbClr val="171717"/>
                </a:solidFill>
                <a:effectLst/>
                <a:latin typeface="Segoe UI" panose="020B0502040204020203" pitchFamily="34" charset="0"/>
              </a:rPr>
              <a:t>Joining a program such as Microsoft Learn Student Ambassadors is a great idea when you're looking for networking opportunities with both professionals and other students. Learn more about the </a:t>
            </a:r>
            <a:r>
              <a:rPr lang="en-US" b="1" i="0" u="none" strike="noStrike" dirty="0">
                <a:solidFill>
                  <a:srgbClr val="171717"/>
                </a:solidFill>
                <a:effectLst/>
                <a:latin typeface="Segoe UI" panose="020B0502040204020203" pitchFamily="34" charset="0"/>
                <a:hlinkClick r:id="rId3"/>
              </a:rPr>
              <a:t>Student Ambassadors program</a:t>
            </a:r>
            <a:r>
              <a:rPr lang="en-US" b="0" i="0" dirty="0">
                <a:solidFill>
                  <a:srgbClr val="171717"/>
                </a:solidFill>
                <a:effectLst/>
                <a:latin typeface="Segoe UI" panose="020B0502040204020203" pitchFamily="34" charset="0"/>
              </a:rPr>
              <a:t>.</a:t>
            </a:r>
          </a:p>
          <a:p>
            <a:pPr algn="l"/>
            <a:r>
              <a:rPr lang="en-US" b="1" i="0" dirty="0">
                <a:solidFill>
                  <a:srgbClr val="171717"/>
                </a:solidFill>
                <a:effectLst/>
                <a:latin typeface="Segoe UI" panose="020B0502040204020203" pitchFamily="34" charset="0"/>
              </a:rPr>
              <a:t>Collaborate in open-source projects that interest you</a:t>
            </a:r>
          </a:p>
          <a:p>
            <a:pPr algn="l"/>
            <a:r>
              <a:rPr lang="en-US" b="0" i="0" dirty="0">
                <a:solidFill>
                  <a:srgbClr val="171717"/>
                </a:solidFill>
                <a:effectLst/>
                <a:latin typeface="Segoe UI" panose="020B0502040204020203" pitchFamily="34" charset="0"/>
              </a:rPr>
              <a:t>By participating in open-source software (OSS) development, you can have a direct impact on interesting projects as you sharpen your technical skills. In this scenario, networking occurs naturally through comments, fixes, and interactions with others who are immersed in the same project. When you work on OSS projects, you come virtually shoulder-to-shoulder with both experienced and inexperienced peers from all over the world, each bringing a unique point of view to the project.</a:t>
            </a:r>
          </a:p>
          <a:p>
            <a:pPr algn="l"/>
            <a:r>
              <a:rPr lang="en-US" b="0" i="0" dirty="0">
                <a:solidFill>
                  <a:srgbClr val="171717"/>
                </a:solidFill>
                <a:effectLst/>
                <a:latin typeface="Segoe UI" panose="020B0502040204020203" pitchFamily="34" charset="0"/>
              </a:rPr>
              <a:t>Some GitHub projects include discussion boards where you can meet peers and connect online.</a:t>
            </a:r>
          </a:p>
          <a:p>
            <a:pPr algn="l"/>
            <a:r>
              <a:rPr lang="en-US" b="1" i="0" dirty="0">
                <a:solidFill>
                  <a:srgbClr val="171717"/>
                </a:solidFill>
                <a:effectLst/>
                <a:latin typeface="Segoe UI" panose="020B0502040204020203" pitchFamily="34" charset="0"/>
              </a:rPr>
              <a:t>Participate in hackathons</a:t>
            </a:r>
          </a:p>
          <a:p>
            <a:pPr algn="l"/>
            <a:r>
              <a:rPr lang="en-US" b="0" i="0" dirty="0">
                <a:solidFill>
                  <a:srgbClr val="171717"/>
                </a:solidFill>
                <a:effectLst/>
                <a:latin typeface="Segoe UI" panose="020B0502040204020203" pitchFamily="34" charset="0"/>
              </a:rPr>
              <a:t>Hackathons are reliable opportunities to network with peers and meet representatives of interesting companies. During a hackathon, you form a team around a cause or solution and then build a software-based project over a set period of time. Eventually you'll be able to showcase your skills and participate in challenges posted by the hackathon hosts. In doing so, you also get access to resources and connections provided by the organizing teams, which tend to include the sponsoring companies' employees. This way, you can both ask questions about these companies and share a bit of your story and interests. Who knows what will happen next? Your conversations might even lead to an interview or an invitation to apply for a job.</a:t>
            </a:r>
          </a:p>
          <a:p>
            <a:pPr algn="l"/>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9/15/2021 7:17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2960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80693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7E4E-C582-4BB5-9EFD-F31888AFA782}"/>
              </a:ext>
            </a:extLst>
          </p:cNvPr>
          <p:cNvSpPr>
            <a:spLocks noGrp="1"/>
          </p:cNvSpPr>
          <p:nvPr>
            <p:ph type="title"/>
          </p:nvPr>
        </p:nvSpPr>
        <p:spPr>
          <a:xfrm>
            <a:off x="585216" y="3004277"/>
            <a:ext cx="9144000" cy="498598"/>
          </a:xfrm>
        </p:spPr>
        <p:txBody>
          <a:bodyPr/>
          <a:lstStyle/>
          <a:p>
            <a:r>
              <a:rPr lang="en-IN" b="1" i="0" cap="all" dirty="0">
                <a:solidFill>
                  <a:srgbClr val="171717"/>
                </a:solidFill>
                <a:effectLst/>
                <a:latin typeface="Segoe UI" panose="020B0502040204020203" pitchFamily="34" charset="0"/>
              </a:rPr>
              <a:t>Networking and you</a:t>
            </a:r>
            <a:endParaRPr lang="en-IN" cap="all" dirty="0"/>
          </a:p>
        </p:txBody>
      </p:sp>
    </p:spTree>
    <p:extLst>
      <p:ext uri="{BB962C8B-B14F-4D97-AF65-F5344CB8AC3E}">
        <p14:creationId xmlns:p14="http://schemas.microsoft.com/office/powerpoint/2010/main" val="3189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467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10199414" cy="1107996"/>
          </a:xfrm>
        </p:spPr>
        <p:txBody>
          <a:bodyPr/>
          <a:lstStyle/>
          <a:p>
            <a:pPr algn="l"/>
            <a:r>
              <a:rPr lang="en-US" b="1" i="0" dirty="0">
                <a:solidFill>
                  <a:srgbClr val="171717"/>
                </a:solidFill>
                <a:effectLst/>
                <a:latin typeface="Segoe UI" panose="020B0502040204020203" pitchFamily="34" charset="0"/>
              </a:rPr>
              <a:t>Is networking only for in-person situations?</a:t>
            </a:r>
          </a:p>
        </p:txBody>
      </p:sp>
    </p:spTree>
    <p:extLst>
      <p:ext uri="{BB962C8B-B14F-4D97-AF65-F5344CB8AC3E}">
        <p14:creationId xmlns:p14="http://schemas.microsoft.com/office/powerpoint/2010/main" val="31254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9814" y="1771416"/>
            <a:ext cx="10199414" cy="553998"/>
          </a:xfrm>
        </p:spPr>
        <p:txBody>
          <a:bodyPr/>
          <a:lstStyle/>
          <a:p>
            <a:pPr algn="l"/>
            <a:r>
              <a:rPr lang="en-US" b="1" i="0" dirty="0">
                <a:solidFill>
                  <a:srgbClr val="171717"/>
                </a:solidFill>
                <a:effectLst/>
                <a:latin typeface="Segoe UI" panose="020B0502040204020203" pitchFamily="34" charset="0"/>
              </a:rPr>
              <a:t>How can I get started in networking?</a:t>
            </a:r>
          </a:p>
        </p:txBody>
      </p:sp>
      <p:sp>
        <p:nvSpPr>
          <p:cNvPr id="3" name="Text Placeholder 5">
            <a:extLst>
              <a:ext uri="{FF2B5EF4-FFF2-40B4-BE49-F238E27FC236}">
                <a16:creationId xmlns:a16="http://schemas.microsoft.com/office/drawing/2014/main" id="{B8A7D293-E5B2-4310-B29F-861B60B74720}"/>
              </a:ext>
            </a:extLst>
          </p:cNvPr>
          <p:cNvSpPr txBox="1">
            <a:spLocks/>
          </p:cNvSpPr>
          <p:nvPr/>
        </p:nvSpPr>
        <p:spPr>
          <a:xfrm>
            <a:off x="699814" y="2840420"/>
            <a:ext cx="11018520" cy="94795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IN" i="0" dirty="0">
                <a:solidFill>
                  <a:srgbClr val="171717"/>
                </a:solidFill>
                <a:effectLst/>
                <a:latin typeface="Segoe UI" panose="020B0502040204020203" pitchFamily="34" charset="0"/>
              </a:rPr>
              <a:t>Join a student organization</a:t>
            </a:r>
          </a:p>
          <a:p>
            <a:r>
              <a:rPr lang="en-US" i="0" dirty="0">
                <a:solidFill>
                  <a:srgbClr val="171717"/>
                </a:solidFill>
                <a:effectLst/>
                <a:latin typeface="Segoe UI" panose="020B0502040204020203" pitchFamily="34" charset="0"/>
              </a:rPr>
              <a:t>Collaborate in open-source projects that interest you</a:t>
            </a:r>
          </a:p>
          <a:p>
            <a:r>
              <a:rPr lang="en-IN" i="0" dirty="0">
                <a:solidFill>
                  <a:srgbClr val="171717"/>
                </a:solidFill>
                <a:effectLst/>
                <a:latin typeface="Segoe UI" panose="020B0502040204020203" pitchFamily="34" charset="0"/>
              </a:rPr>
              <a:t>Participate in hackathons</a:t>
            </a:r>
          </a:p>
        </p:txBody>
      </p:sp>
    </p:spTree>
    <p:extLst>
      <p:ext uri="{BB962C8B-B14F-4D97-AF65-F5344CB8AC3E}">
        <p14:creationId xmlns:p14="http://schemas.microsoft.com/office/powerpoint/2010/main" val="415752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7E4E-C582-4BB5-9EFD-F31888AFA782}"/>
              </a:ext>
            </a:extLst>
          </p:cNvPr>
          <p:cNvSpPr>
            <a:spLocks noGrp="1"/>
          </p:cNvSpPr>
          <p:nvPr>
            <p:ph type="title"/>
          </p:nvPr>
        </p:nvSpPr>
        <p:spPr>
          <a:xfrm>
            <a:off x="652949" y="1158544"/>
            <a:ext cx="9144000" cy="498598"/>
          </a:xfrm>
        </p:spPr>
        <p:txBody>
          <a:bodyPr/>
          <a:lstStyle/>
          <a:p>
            <a:pPr algn="l"/>
            <a:r>
              <a:rPr lang="en-IN" b="1" i="0" cap="all" dirty="0">
                <a:solidFill>
                  <a:srgbClr val="171717"/>
                </a:solidFill>
                <a:effectLst/>
                <a:latin typeface="Segoe UI" panose="020B0502040204020203" pitchFamily="34" charset="0"/>
              </a:rPr>
              <a:t>Exercise - Participate in an event</a:t>
            </a:r>
          </a:p>
        </p:txBody>
      </p:sp>
      <p:sp>
        <p:nvSpPr>
          <p:cNvPr id="3" name="Text Placeholder 5">
            <a:extLst>
              <a:ext uri="{FF2B5EF4-FFF2-40B4-BE49-F238E27FC236}">
                <a16:creationId xmlns:a16="http://schemas.microsoft.com/office/drawing/2014/main" id="{BE8FAA5B-973C-43D6-B9F2-7089388A0519}"/>
              </a:ext>
            </a:extLst>
          </p:cNvPr>
          <p:cNvSpPr txBox="1">
            <a:spLocks/>
          </p:cNvSpPr>
          <p:nvPr/>
        </p:nvSpPr>
        <p:spPr>
          <a:xfrm>
            <a:off x="699814" y="2840420"/>
            <a:ext cx="11018520" cy="94795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i="0" dirty="0">
                <a:solidFill>
                  <a:srgbClr val="171717"/>
                </a:solidFill>
                <a:effectLst/>
                <a:latin typeface="Segoe UI" panose="020B0502040204020203" pitchFamily="34" charset="0"/>
              </a:rPr>
              <a:t>Step 1: Sign up for a user group</a:t>
            </a:r>
          </a:p>
          <a:p>
            <a:r>
              <a:rPr lang="en-US" b="1" i="0" dirty="0">
                <a:solidFill>
                  <a:srgbClr val="171717"/>
                </a:solidFill>
                <a:effectLst/>
                <a:latin typeface="Segoe UI" panose="020B0502040204020203" pitchFamily="34" charset="0"/>
              </a:rPr>
              <a:t>Step 2: Choose an event to attend</a:t>
            </a:r>
          </a:p>
          <a:p>
            <a:endParaRPr lang="en-US" b="1" i="0" dirty="0">
              <a:solidFill>
                <a:srgbClr val="171717"/>
              </a:solidFill>
              <a:effectLst/>
              <a:latin typeface="Segoe UI" panose="020B0502040204020203" pitchFamily="34" charset="0"/>
            </a:endParaRPr>
          </a:p>
          <a:p>
            <a:pPr algn="l"/>
            <a:endParaRPr lang="en-IN"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6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8AEB-7222-4A66-826E-CDB5EB1D597D}"/>
              </a:ext>
            </a:extLst>
          </p:cNvPr>
          <p:cNvSpPr>
            <a:spLocks noGrp="1"/>
          </p:cNvSpPr>
          <p:nvPr>
            <p:ph type="title"/>
          </p:nvPr>
        </p:nvSpPr>
        <p:spPr>
          <a:xfrm>
            <a:off x="464872" y="1640132"/>
            <a:ext cx="9813662" cy="2769989"/>
          </a:xfrm>
        </p:spPr>
        <p:txBody>
          <a:bodyPr/>
          <a:lstStyle/>
          <a:p>
            <a:pPr rtl="0"/>
            <a:r>
              <a:rPr lang="en-US" b="1" i="0" dirty="0">
                <a:solidFill>
                  <a:schemeClr val="tx1"/>
                </a:solidFill>
                <a:effectLst/>
                <a:latin typeface="+mn-lt"/>
              </a:rPr>
              <a:t>Tip</a:t>
            </a:r>
            <a:br>
              <a:rPr lang="en-US" sz="2400" b="0" i="0" dirty="0">
                <a:solidFill>
                  <a:schemeClr val="tx1"/>
                </a:solidFill>
                <a:effectLst/>
                <a:latin typeface="+mn-lt"/>
              </a:rPr>
            </a:br>
            <a:r>
              <a:rPr lang="en-US" sz="2400" b="0" i="0" dirty="0">
                <a:solidFill>
                  <a:schemeClr val="tx1"/>
                </a:solidFill>
                <a:effectLst/>
                <a:latin typeface="+mn-lt"/>
              </a:rPr>
              <a:t>At the event, it's a good idea to seek out and introduce yourself to the event organizer. That person is likely to be influential and can in turn introduce you to other group members. The organizer might even represent a company that's looking to hire people, so be sure to bring several copies of your resume.</a:t>
            </a:r>
            <a:br>
              <a:rPr lang="en-US" sz="2400" b="0" i="0" dirty="0">
                <a:solidFill>
                  <a:schemeClr val="tx1"/>
                </a:solidFill>
                <a:effectLst/>
                <a:latin typeface="+mn-lt"/>
              </a:rPr>
            </a:br>
            <a:endParaRPr lang="en-IN" sz="2400" dirty="0">
              <a:solidFill>
                <a:schemeClr val="tx1"/>
              </a:solidFill>
              <a:latin typeface="+mn-lt"/>
            </a:endParaRPr>
          </a:p>
        </p:txBody>
      </p:sp>
    </p:spTree>
    <p:extLst>
      <p:ext uri="{BB962C8B-B14F-4D97-AF65-F5344CB8AC3E}">
        <p14:creationId xmlns:p14="http://schemas.microsoft.com/office/powerpoint/2010/main" val="356436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875002"/>
            <a:ext cx="10199414" cy="553998"/>
          </a:xfrm>
        </p:spPr>
        <p:txBody>
          <a:bodyPr/>
          <a:lstStyle/>
          <a:p>
            <a:pPr algn="l"/>
            <a:r>
              <a:rPr lang="en-US" b="1" i="0" dirty="0">
                <a:solidFill>
                  <a:srgbClr val="171717"/>
                </a:solidFill>
                <a:effectLst/>
                <a:latin typeface="Segoe UI" panose="020B0502040204020203" pitchFamily="34" charset="0"/>
              </a:rPr>
              <a:t>What to say to the people you meet</a:t>
            </a:r>
          </a:p>
        </p:txBody>
      </p:sp>
    </p:spTree>
    <p:extLst>
      <p:ext uri="{BB962C8B-B14F-4D97-AF65-F5344CB8AC3E}">
        <p14:creationId xmlns:p14="http://schemas.microsoft.com/office/powerpoint/2010/main" val="303989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7E4E-C582-4BB5-9EFD-F31888AFA782}"/>
              </a:ext>
            </a:extLst>
          </p:cNvPr>
          <p:cNvSpPr>
            <a:spLocks noGrp="1"/>
          </p:cNvSpPr>
          <p:nvPr>
            <p:ph type="title"/>
          </p:nvPr>
        </p:nvSpPr>
        <p:spPr>
          <a:xfrm>
            <a:off x="585216" y="3004277"/>
            <a:ext cx="9144000" cy="498598"/>
          </a:xfrm>
        </p:spPr>
        <p:txBody>
          <a:bodyPr/>
          <a:lstStyle/>
          <a:p>
            <a:pPr algn="l"/>
            <a:r>
              <a:rPr lang="en-IN" b="1" i="0" cap="all" dirty="0">
                <a:solidFill>
                  <a:srgbClr val="171717"/>
                </a:solidFill>
                <a:effectLst/>
                <a:latin typeface="Segoe UI" panose="020B0502040204020203" pitchFamily="34" charset="0"/>
              </a:rPr>
              <a:t>Write a great resume</a:t>
            </a:r>
          </a:p>
        </p:txBody>
      </p:sp>
    </p:spTree>
    <p:extLst>
      <p:ext uri="{BB962C8B-B14F-4D97-AF65-F5344CB8AC3E}">
        <p14:creationId xmlns:p14="http://schemas.microsoft.com/office/powerpoint/2010/main" val="162718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623185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66E-5496-4949-929F-CCE23A07D019}"/>
              </a:ext>
            </a:extLst>
          </p:cNvPr>
          <p:cNvSpPr>
            <a:spLocks noGrp="1"/>
          </p:cNvSpPr>
          <p:nvPr>
            <p:ph type="title"/>
          </p:nvPr>
        </p:nvSpPr>
        <p:spPr>
          <a:xfrm>
            <a:off x="584200" y="2321004"/>
            <a:ext cx="6637867" cy="1107996"/>
          </a:xfrm>
        </p:spPr>
        <p:txBody>
          <a:bodyPr/>
          <a:lstStyle/>
          <a:p>
            <a:r>
              <a:rPr lang="en-US" b="1" i="0" dirty="0">
                <a:solidFill>
                  <a:srgbClr val="171717"/>
                </a:solidFill>
                <a:effectLst/>
                <a:latin typeface="Segoe UI" panose="020B0502040204020203" pitchFamily="34" charset="0"/>
              </a:rPr>
              <a:t>What to look for in the job description</a:t>
            </a:r>
            <a:endParaRPr lang="en-IN" dirty="0"/>
          </a:p>
        </p:txBody>
      </p:sp>
    </p:spTree>
    <p:extLst>
      <p:ext uri="{BB962C8B-B14F-4D97-AF65-F5344CB8AC3E}">
        <p14:creationId xmlns:p14="http://schemas.microsoft.com/office/powerpoint/2010/main" val="148089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F74B81BA-8DFF-45D9-B44C-9695B2189A71}"/>
              </a:ext>
            </a:extLst>
          </p:cNvPr>
          <p:cNvSpPr txBox="1">
            <a:spLocks/>
          </p:cNvSpPr>
          <p:nvPr/>
        </p:nvSpPr>
        <p:spPr>
          <a:xfrm>
            <a:off x="584200" y="2189359"/>
            <a:ext cx="6637867"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1A1A1A"/>
                </a:solidFill>
                <a:effectLst/>
                <a:latin typeface="+mj-lt"/>
                <a:ea typeface="+mn-ea"/>
                <a:cs typeface="Segoe UI" panose="020B0502040204020203" pitchFamily="34" charset="0"/>
              </a:defRPr>
            </a:lvl1pPr>
          </a:lstStyle>
          <a:p>
            <a:pPr algn="l"/>
            <a:r>
              <a:rPr lang="en-US" b="1" i="0" cap="all" dirty="0">
                <a:solidFill>
                  <a:srgbClr val="171717"/>
                </a:solidFill>
                <a:effectLst/>
                <a:latin typeface="Segoe UI" panose="020B0502040204020203" pitchFamily="34" charset="0"/>
              </a:rPr>
              <a:t>Start in tech as an intern</a:t>
            </a:r>
          </a:p>
        </p:txBody>
      </p:sp>
      <p:sp>
        <p:nvSpPr>
          <p:cNvPr id="8" name="Text Placeholder 4">
            <a:extLst>
              <a:ext uri="{FF2B5EF4-FFF2-40B4-BE49-F238E27FC236}">
                <a16:creationId xmlns:a16="http://schemas.microsoft.com/office/drawing/2014/main" id="{4C82C0D1-119E-406F-B809-C3DF34FEE899}"/>
              </a:ext>
            </a:extLst>
          </p:cNvPr>
          <p:cNvSpPr>
            <a:spLocks noGrp="1"/>
          </p:cNvSpPr>
          <p:nvPr>
            <p:ph type="body" sz="quarter" idx="12"/>
          </p:nvPr>
        </p:nvSpPr>
        <p:spPr>
          <a:xfrm>
            <a:off x="584200" y="3543143"/>
            <a:ext cx="6655646" cy="615553"/>
          </a:xfrm>
        </p:spPr>
        <p:txBody>
          <a:bodyPr/>
          <a:lstStyle/>
          <a:p>
            <a:r>
              <a:rPr lang="en-US" dirty="0"/>
              <a:t>Abhigya Verma</a:t>
            </a:r>
            <a:br>
              <a:rPr lang="en-US" dirty="0"/>
            </a:br>
            <a:r>
              <a:rPr lang="en-US" dirty="0"/>
              <a:t>Microsoft Learn Student Ambassador Alpha</a:t>
            </a:r>
          </a:p>
        </p:txBody>
      </p:sp>
      <p:pic>
        <p:nvPicPr>
          <p:cNvPr id="10" name="Picture 9" descr="Icon&#10;&#10;Description automatically generated">
            <a:extLst>
              <a:ext uri="{FF2B5EF4-FFF2-40B4-BE49-F238E27FC236}">
                <a16:creationId xmlns:a16="http://schemas.microsoft.com/office/drawing/2014/main" id="{5A74C1BB-F7D3-4BA0-ABC0-C92AE7D4498C}"/>
              </a:ext>
            </a:extLst>
          </p:cNvPr>
          <p:cNvPicPr>
            <a:picLocks noChangeAspect="1"/>
          </p:cNvPicPr>
          <p:nvPr/>
        </p:nvPicPr>
        <p:blipFill>
          <a:blip r:embed="rId3"/>
          <a:stretch>
            <a:fillRect/>
          </a:stretch>
        </p:blipFill>
        <p:spPr>
          <a:xfrm>
            <a:off x="7239846" y="1733393"/>
            <a:ext cx="1714500" cy="1809750"/>
          </a:xfrm>
          <a:prstGeom prst="rect">
            <a:avLst/>
          </a:prstGeom>
        </p:spPr>
      </p:pic>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66E-5496-4949-929F-CCE23A07D019}"/>
              </a:ext>
            </a:extLst>
          </p:cNvPr>
          <p:cNvSpPr>
            <a:spLocks noGrp="1"/>
          </p:cNvSpPr>
          <p:nvPr>
            <p:ph type="title"/>
          </p:nvPr>
        </p:nvSpPr>
        <p:spPr>
          <a:xfrm>
            <a:off x="618067" y="1791269"/>
            <a:ext cx="6637867" cy="553998"/>
          </a:xfrm>
        </p:spPr>
        <p:txBody>
          <a:bodyPr/>
          <a:lstStyle/>
          <a:p>
            <a:pPr algn="l"/>
            <a:r>
              <a:rPr lang="en-IN" b="1" i="0" dirty="0">
                <a:solidFill>
                  <a:srgbClr val="171717"/>
                </a:solidFill>
                <a:effectLst/>
                <a:latin typeface="Segoe UI" panose="020B0502040204020203" pitchFamily="34" charset="0"/>
              </a:rPr>
              <a:t>Technical skills</a:t>
            </a:r>
          </a:p>
        </p:txBody>
      </p:sp>
      <p:sp>
        <p:nvSpPr>
          <p:cNvPr id="3" name="Text Placeholder 5">
            <a:extLst>
              <a:ext uri="{FF2B5EF4-FFF2-40B4-BE49-F238E27FC236}">
                <a16:creationId xmlns:a16="http://schemas.microsoft.com/office/drawing/2014/main" id="{F7DF958E-656F-4D30-87DF-392FE19CBC90}"/>
              </a:ext>
            </a:extLst>
          </p:cNvPr>
          <p:cNvSpPr txBox="1">
            <a:spLocks/>
          </p:cNvSpPr>
          <p:nvPr/>
        </p:nvSpPr>
        <p:spPr>
          <a:xfrm>
            <a:off x="699814" y="2840420"/>
            <a:ext cx="11018520" cy="94795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i="0" dirty="0">
                <a:solidFill>
                  <a:srgbClr val="171717"/>
                </a:solidFill>
                <a:effectLst/>
                <a:latin typeface="Segoe UI" panose="020B0502040204020203" pitchFamily="34" charset="0"/>
              </a:rPr>
              <a:t>Minimum requirements for the position</a:t>
            </a:r>
          </a:p>
          <a:p>
            <a:r>
              <a:rPr lang="en-US" b="1" i="0" dirty="0">
                <a:solidFill>
                  <a:srgbClr val="171717"/>
                </a:solidFill>
                <a:effectLst/>
                <a:latin typeface="Segoe UI" panose="020B0502040204020203" pitchFamily="34" charset="0"/>
              </a:rPr>
              <a:t>Technical skills that are listed as "preferred"</a:t>
            </a:r>
          </a:p>
          <a:p>
            <a:pPr algn="l"/>
            <a:endParaRPr lang="en-IN"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53047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8AEB-7222-4A66-826E-CDB5EB1D597D}"/>
              </a:ext>
            </a:extLst>
          </p:cNvPr>
          <p:cNvSpPr>
            <a:spLocks noGrp="1"/>
          </p:cNvSpPr>
          <p:nvPr>
            <p:ph type="title"/>
          </p:nvPr>
        </p:nvSpPr>
        <p:spPr>
          <a:xfrm>
            <a:off x="464872" y="1640132"/>
            <a:ext cx="8662195" cy="2769989"/>
          </a:xfrm>
        </p:spPr>
        <p:txBody>
          <a:bodyPr/>
          <a:lstStyle/>
          <a:p>
            <a:pPr rtl="0"/>
            <a:r>
              <a:rPr lang="en-US" b="1" i="0" dirty="0">
                <a:solidFill>
                  <a:schemeClr val="tx1"/>
                </a:solidFill>
                <a:effectLst/>
                <a:latin typeface="+mn-lt"/>
              </a:rPr>
              <a:t>Note</a:t>
            </a:r>
            <a:br>
              <a:rPr lang="en-US" sz="2400" b="0" i="0" dirty="0">
                <a:solidFill>
                  <a:schemeClr val="tx1"/>
                </a:solidFill>
                <a:effectLst/>
                <a:latin typeface="+mn-lt"/>
              </a:rPr>
            </a:br>
            <a:r>
              <a:rPr lang="en-US" sz="2400" b="0" i="0" dirty="0">
                <a:solidFill>
                  <a:schemeClr val="tx1"/>
                </a:solidFill>
                <a:effectLst/>
                <a:latin typeface="+mn-lt"/>
              </a:rPr>
              <a:t>Remember, the job you definitely won't get is the one for which you don't apply. Although it's unrealistic to apply for a job or internship without any of the required skills, consider this: if you start with a basic level in a skill and work hard on it, a lot can happen in a matter of weeks and months to set you up for success.</a:t>
            </a:r>
            <a:br>
              <a:rPr lang="en-US" sz="2400" b="0" i="0" dirty="0">
                <a:solidFill>
                  <a:schemeClr val="tx1"/>
                </a:solidFill>
                <a:effectLst/>
                <a:latin typeface="+mn-lt"/>
              </a:rPr>
            </a:br>
            <a:endParaRPr lang="en-IN" sz="2400" dirty="0">
              <a:solidFill>
                <a:schemeClr val="tx1"/>
              </a:solidFill>
              <a:latin typeface="+mn-lt"/>
            </a:endParaRPr>
          </a:p>
        </p:txBody>
      </p:sp>
    </p:spTree>
    <p:extLst>
      <p:ext uri="{BB962C8B-B14F-4D97-AF65-F5344CB8AC3E}">
        <p14:creationId xmlns:p14="http://schemas.microsoft.com/office/powerpoint/2010/main" val="172594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66E-5496-4949-929F-CCE23A07D019}"/>
              </a:ext>
            </a:extLst>
          </p:cNvPr>
          <p:cNvSpPr>
            <a:spLocks noGrp="1"/>
          </p:cNvSpPr>
          <p:nvPr>
            <p:ph type="title"/>
          </p:nvPr>
        </p:nvSpPr>
        <p:spPr>
          <a:xfrm>
            <a:off x="804334" y="3152001"/>
            <a:ext cx="6637867" cy="553998"/>
          </a:xfrm>
        </p:spPr>
        <p:txBody>
          <a:bodyPr/>
          <a:lstStyle/>
          <a:p>
            <a:pPr algn="l"/>
            <a:r>
              <a:rPr lang="en-US" b="1" i="0" dirty="0">
                <a:solidFill>
                  <a:srgbClr val="171717"/>
                </a:solidFill>
                <a:effectLst/>
                <a:latin typeface="Segoe UI" panose="020B0502040204020203" pitchFamily="34" charset="0"/>
              </a:rPr>
              <a:t>Human skills</a:t>
            </a:r>
          </a:p>
        </p:txBody>
      </p:sp>
    </p:spTree>
    <p:extLst>
      <p:ext uri="{BB962C8B-B14F-4D97-AF65-F5344CB8AC3E}">
        <p14:creationId xmlns:p14="http://schemas.microsoft.com/office/powerpoint/2010/main" val="200959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66E-5496-4949-929F-CCE23A07D019}"/>
              </a:ext>
            </a:extLst>
          </p:cNvPr>
          <p:cNvSpPr>
            <a:spLocks noGrp="1"/>
          </p:cNvSpPr>
          <p:nvPr>
            <p:ph type="title"/>
          </p:nvPr>
        </p:nvSpPr>
        <p:spPr>
          <a:xfrm>
            <a:off x="804334" y="2598003"/>
            <a:ext cx="7763933" cy="1107996"/>
          </a:xfrm>
        </p:spPr>
        <p:txBody>
          <a:bodyPr/>
          <a:lstStyle/>
          <a:p>
            <a:pPr algn="l"/>
            <a:r>
              <a:rPr lang="en-US" b="1" i="0" dirty="0">
                <a:solidFill>
                  <a:srgbClr val="171717"/>
                </a:solidFill>
                <a:effectLst/>
                <a:latin typeface="Segoe UI" panose="020B0502040204020203" pitchFamily="34" charset="0"/>
              </a:rPr>
              <a:t>Identifying your strengths and skills</a:t>
            </a:r>
          </a:p>
        </p:txBody>
      </p:sp>
    </p:spTree>
    <p:extLst>
      <p:ext uri="{BB962C8B-B14F-4D97-AF65-F5344CB8AC3E}">
        <p14:creationId xmlns:p14="http://schemas.microsoft.com/office/powerpoint/2010/main" val="184508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66E-5496-4949-929F-CCE23A07D019}"/>
              </a:ext>
            </a:extLst>
          </p:cNvPr>
          <p:cNvSpPr>
            <a:spLocks noGrp="1"/>
          </p:cNvSpPr>
          <p:nvPr>
            <p:ph type="title"/>
          </p:nvPr>
        </p:nvSpPr>
        <p:spPr>
          <a:xfrm>
            <a:off x="651934" y="1429603"/>
            <a:ext cx="7763933" cy="1107996"/>
          </a:xfrm>
        </p:spPr>
        <p:txBody>
          <a:bodyPr/>
          <a:lstStyle/>
          <a:p>
            <a:pPr algn="l"/>
            <a:r>
              <a:rPr lang="en-US" b="1" i="0" dirty="0">
                <a:solidFill>
                  <a:srgbClr val="171717"/>
                </a:solidFill>
                <a:effectLst/>
                <a:latin typeface="Segoe UI" panose="020B0502040204020203" pitchFamily="34" charset="0"/>
              </a:rPr>
              <a:t>Identifying your strengths and skills</a:t>
            </a:r>
          </a:p>
        </p:txBody>
      </p:sp>
      <p:sp>
        <p:nvSpPr>
          <p:cNvPr id="3" name="Text Placeholder 5">
            <a:extLst>
              <a:ext uri="{FF2B5EF4-FFF2-40B4-BE49-F238E27FC236}">
                <a16:creationId xmlns:a16="http://schemas.microsoft.com/office/drawing/2014/main" id="{FDC10303-B432-43C2-867F-76004C54CCC5}"/>
              </a:ext>
            </a:extLst>
          </p:cNvPr>
          <p:cNvSpPr txBox="1">
            <a:spLocks/>
          </p:cNvSpPr>
          <p:nvPr/>
        </p:nvSpPr>
        <p:spPr>
          <a:xfrm>
            <a:off x="651934" y="3372450"/>
            <a:ext cx="11018520" cy="94795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b="1" i="0" dirty="0">
                <a:solidFill>
                  <a:srgbClr val="171717"/>
                </a:solidFill>
                <a:effectLst/>
                <a:latin typeface="Segoe UI" panose="020B0502040204020203" pitchFamily="34" charset="0"/>
              </a:rPr>
              <a:t>Technical experience</a:t>
            </a:r>
          </a:p>
          <a:p>
            <a:r>
              <a:rPr lang="en-US" b="1" i="0" dirty="0">
                <a:solidFill>
                  <a:srgbClr val="171717"/>
                </a:solidFill>
                <a:effectLst/>
                <a:latin typeface="Segoe UI" panose="020B0502040204020203" pitchFamily="34" charset="0"/>
              </a:rPr>
              <a:t>Volunteer work with nonprofit organizations in and outside of school</a:t>
            </a:r>
          </a:p>
          <a:p>
            <a:r>
              <a:rPr lang="en-IN" b="1" i="0" dirty="0">
                <a:solidFill>
                  <a:srgbClr val="171717"/>
                </a:solidFill>
                <a:effectLst/>
                <a:latin typeface="Segoe UI" panose="020B0502040204020203" pitchFamily="34" charset="0"/>
              </a:rPr>
              <a:t>Non-technical experience</a:t>
            </a:r>
          </a:p>
          <a:p>
            <a:pPr algn="l"/>
            <a:endParaRPr lang="en-US" b="1" i="0" dirty="0">
              <a:solidFill>
                <a:srgbClr val="171717"/>
              </a:solidFill>
              <a:effectLst/>
              <a:latin typeface="Segoe UI" panose="020B0502040204020203" pitchFamily="34" charset="0"/>
            </a:endParaRPr>
          </a:p>
          <a:p>
            <a:pPr algn="l"/>
            <a:endParaRPr lang="en-IN"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68508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66E-5496-4949-929F-CCE23A07D019}"/>
              </a:ext>
            </a:extLst>
          </p:cNvPr>
          <p:cNvSpPr>
            <a:spLocks noGrp="1"/>
          </p:cNvSpPr>
          <p:nvPr>
            <p:ph type="title"/>
          </p:nvPr>
        </p:nvSpPr>
        <p:spPr>
          <a:xfrm>
            <a:off x="804334" y="3152001"/>
            <a:ext cx="7763933" cy="553998"/>
          </a:xfrm>
        </p:spPr>
        <p:txBody>
          <a:bodyPr/>
          <a:lstStyle/>
          <a:p>
            <a:pPr algn="l"/>
            <a:r>
              <a:rPr lang="en-IN" b="1" i="0" dirty="0">
                <a:solidFill>
                  <a:srgbClr val="171717"/>
                </a:solidFill>
                <a:effectLst/>
                <a:latin typeface="Segoe UI" panose="020B0502040204020203" pitchFamily="34" charset="0"/>
              </a:rPr>
              <a:t>Your ongoing experiences</a:t>
            </a:r>
          </a:p>
        </p:txBody>
      </p:sp>
    </p:spTree>
    <p:extLst>
      <p:ext uri="{BB962C8B-B14F-4D97-AF65-F5344CB8AC3E}">
        <p14:creationId xmlns:p14="http://schemas.microsoft.com/office/powerpoint/2010/main" val="21764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7E4E-C582-4BB5-9EFD-F31888AFA782}"/>
              </a:ext>
            </a:extLst>
          </p:cNvPr>
          <p:cNvSpPr>
            <a:spLocks noGrp="1"/>
          </p:cNvSpPr>
          <p:nvPr>
            <p:ph type="title"/>
          </p:nvPr>
        </p:nvSpPr>
        <p:spPr>
          <a:xfrm>
            <a:off x="585216" y="3004277"/>
            <a:ext cx="9144000" cy="498598"/>
          </a:xfrm>
        </p:spPr>
        <p:txBody>
          <a:bodyPr/>
          <a:lstStyle/>
          <a:p>
            <a:pPr algn="l"/>
            <a:r>
              <a:rPr lang="en-IN" b="1" i="0" cap="all" dirty="0">
                <a:solidFill>
                  <a:srgbClr val="171717"/>
                </a:solidFill>
                <a:effectLst/>
                <a:latin typeface="Segoe UI" panose="020B0502040204020203" pitchFamily="34" charset="0"/>
              </a:rPr>
              <a:t>Build your resume</a:t>
            </a:r>
          </a:p>
        </p:txBody>
      </p:sp>
    </p:spTree>
    <p:extLst>
      <p:ext uri="{BB962C8B-B14F-4D97-AF65-F5344CB8AC3E}">
        <p14:creationId xmlns:p14="http://schemas.microsoft.com/office/powerpoint/2010/main" val="168811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66E-5496-4949-929F-CCE23A07D019}"/>
              </a:ext>
            </a:extLst>
          </p:cNvPr>
          <p:cNvSpPr>
            <a:spLocks noGrp="1"/>
          </p:cNvSpPr>
          <p:nvPr>
            <p:ph type="title"/>
          </p:nvPr>
        </p:nvSpPr>
        <p:spPr>
          <a:xfrm>
            <a:off x="1092200" y="1831201"/>
            <a:ext cx="7763933" cy="553998"/>
          </a:xfrm>
        </p:spPr>
        <p:txBody>
          <a:bodyPr/>
          <a:lstStyle/>
          <a:p>
            <a:pPr algn="l"/>
            <a:r>
              <a:rPr lang="en-IN" b="1" i="0" dirty="0">
                <a:solidFill>
                  <a:srgbClr val="171717"/>
                </a:solidFill>
                <a:effectLst/>
                <a:latin typeface="Segoe UI" panose="020B0502040204020203" pitchFamily="34" charset="0"/>
              </a:rPr>
              <a:t>Sections</a:t>
            </a:r>
          </a:p>
        </p:txBody>
      </p:sp>
      <p:sp>
        <p:nvSpPr>
          <p:cNvPr id="3" name="Text Placeholder 5">
            <a:extLst>
              <a:ext uri="{FF2B5EF4-FFF2-40B4-BE49-F238E27FC236}">
                <a16:creationId xmlns:a16="http://schemas.microsoft.com/office/drawing/2014/main" id="{FDC10303-B432-43C2-867F-76004C54CCC5}"/>
              </a:ext>
            </a:extLst>
          </p:cNvPr>
          <p:cNvSpPr txBox="1">
            <a:spLocks/>
          </p:cNvSpPr>
          <p:nvPr/>
        </p:nvSpPr>
        <p:spPr>
          <a:xfrm>
            <a:off x="1092200" y="2652626"/>
            <a:ext cx="7763933" cy="182017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Education</a:t>
            </a:r>
          </a:p>
          <a:p>
            <a:pPr algn="l">
              <a:buFont typeface="Arial" panose="020B0604020202020204" pitchFamily="34" charset="0"/>
              <a:buChar char="•"/>
            </a:pPr>
            <a:r>
              <a:rPr lang="en-US" b="0" i="0" dirty="0">
                <a:solidFill>
                  <a:srgbClr val="171717"/>
                </a:solidFill>
                <a:effectLst/>
                <a:latin typeface="Segoe UI" panose="020B0502040204020203" pitchFamily="34" charset="0"/>
              </a:rPr>
              <a:t>Skills</a:t>
            </a:r>
          </a:p>
          <a:p>
            <a:pPr algn="l">
              <a:buFont typeface="Arial" panose="020B0604020202020204" pitchFamily="34" charset="0"/>
              <a:buChar char="•"/>
            </a:pPr>
            <a:r>
              <a:rPr lang="en-US" b="0" i="0" dirty="0">
                <a:solidFill>
                  <a:srgbClr val="171717"/>
                </a:solidFill>
                <a:effectLst/>
                <a:latin typeface="Segoe UI" panose="020B0502040204020203" pitchFamily="34" charset="0"/>
              </a:rPr>
              <a:t>Experience and/or Projects</a:t>
            </a:r>
          </a:p>
        </p:txBody>
      </p:sp>
    </p:spTree>
    <p:extLst>
      <p:ext uri="{BB962C8B-B14F-4D97-AF65-F5344CB8AC3E}">
        <p14:creationId xmlns:p14="http://schemas.microsoft.com/office/powerpoint/2010/main" val="41003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66E-5496-4949-929F-CCE23A07D019}"/>
              </a:ext>
            </a:extLst>
          </p:cNvPr>
          <p:cNvSpPr>
            <a:spLocks noGrp="1"/>
          </p:cNvSpPr>
          <p:nvPr>
            <p:ph type="title"/>
          </p:nvPr>
        </p:nvSpPr>
        <p:spPr>
          <a:xfrm>
            <a:off x="1092200" y="1831201"/>
            <a:ext cx="7763933" cy="553998"/>
          </a:xfrm>
        </p:spPr>
        <p:txBody>
          <a:bodyPr/>
          <a:lstStyle/>
          <a:p>
            <a:pPr algn="l"/>
            <a:r>
              <a:rPr lang="en-IN" b="1" i="0" dirty="0">
                <a:solidFill>
                  <a:srgbClr val="171717"/>
                </a:solidFill>
                <a:effectLst/>
                <a:latin typeface="Segoe UI" panose="020B0502040204020203" pitchFamily="34" charset="0"/>
              </a:rPr>
              <a:t>Education</a:t>
            </a:r>
          </a:p>
        </p:txBody>
      </p:sp>
      <p:sp>
        <p:nvSpPr>
          <p:cNvPr id="3" name="Text Placeholder 5">
            <a:extLst>
              <a:ext uri="{FF2B5EF4-FFF2-40B4-BE49-F238E27FC236}">
                <a16:creationId xmlns:a16="http://schemas.microsoft.com/office/drawing/2014/main" id="{FDC10303-B432-43C2-867F-76004C54CCC5}"/>
              </a:ext>
            </a:extLst>
          </p:cNvPr>
          <p:cNvSpPr txBox="1">
            <a:spLocks/>
          </p:cNvSpPr>
          <p:nvPr/>
        </p:nvSpPr>
        <p:spPr>
          <a:xfrm>
            <a:off x="1092200" y="2652626"/>
            <a:ext cx="7763933" cy="182017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buFont typeface="Arial" panose="020B0604020202020204" pitchFamily="34" charset="0"/>
              <a:buChar char="•"/>
            </a:pPr>
            <a:r>
              <a:rPr lang="en-US" b="1" i="0" dirty="0">
                <a:solidFill>
                  <a:srgbClr val="171717"/>
                </a:solidFill>
                <a:effectLst/>
                <a:latin typeface="Segoe UI" panose="020B0502040204020203" pitchFamily="34" charset="0"/>
              </a:rPr>
              <a:t>Your area of study</a:t>
            </a:r>
          </a:p>
          <a:p>
            <a:pPr algn="l">
              <a:buFont typeface="Arial" panose="020B0604020202020204" pitchFamily="34" charset="0"/>
              <a:buChar char="•"/>
            </a:pPr>
            <a:r>
              <a:rPr lang="en-US" b="1" i="0" dirty="0">
                <a:solidFill>
                  <a:srgbClr val="171717"/>
                </a:solidFill>
                <a:effectLst/>
                <a:latin typeface="Segoe UI" panose="020B0502040204020203" pitchFamily="34" charset="0"/>
              </a:rPr>
              <a:t>Graduation Date</a:t>
            </a:r>
          </a:p>
          <a:p>
            <a:pPr algn="l">
              <a:buFont typeface="Arial" panose="020B0604020202020204" pitchFamily="34" charset="0"/>
              <a:buChar char="•"/>
            </a:pPr>
            <a:r>
              <a:rPr lang="en-US" b="1" dirty="0">
                <a:solidFill>
                  <a:srgbClr val="171717"/>
                </a:solidFill>
                <a:latin typeface="Segoe UI" panose="020B0502040204020203" pitchFamily="34" charset="0"/>
              </a:rPr>
              <a:t>The Program</a:t>
            </a:r>
          </a:p>
          <a:p>
            <a:pPr algn="l">
              <a:buFont typeface="Arial" panose="020B0604020202020204" pitchFamily="34" charset="0"/>
              <a:buChar char="•"/>
            </a:pPr>
            <a:r>
              <a:rPr lang="en-US" b="1" dirty="0">
                <a:solidFill>
                  <a:srgbClr val="171717"/>
                </a:solidFill>
                <a:latin typeface="Segoe UI" panose="020B0502040204020203" pitchFamily="34" charset="0"/>
              </a:rPr>
              <a:t>Coursework</a:t>
            </a:r>
            <a:endParaRPr lang="en-US" b="1"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26557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46234C-0E0F-4850-8802-F07E553F7089}"/>
              </a:ext>
            </a:extLst>
          </p:cNvPr>
          <p:cNvSpPr>
            <a:spLocks noGrp="1"/>
          </p:cNvSpPr>
          <p:nvPr>
            <p:ph type="body" sz="quarter" idx="10"/>
          </p:nvPr>
        </p:nvSpPr>
        <p:spPr>
          <a:xfrm>
            <a:off x="211667" y="2614931"/>
            <a:ext cx="11768666" cy="1628138"/>
          </a:xfrm>
        </p:spPr>
        <p:txBody>
          <a:bodyPr/>
          <a:lstStyle/>
          <a:p>
            <a:pPr algn="l"/>
            <a:r>
              <a:rPr lang="en-US" sz="2300" b="1" i="0" dirty="0">
                <a:solidFill>
                  <a:srgbClr val="171717"/>
                </a:solidFill>
                <a:effectLst/>
                <a:latin typeface="Segoe UI" panose="020B0502040204020203" pitchFamily="34" charset="0"/>
              </a:rPr>
              <a:t>Education (section titles should have a larger font)</a:t>
            </a:r>
          </a:p>
          <a:p>
            <a:pPr algn="l"/>
            <a:r>
              <a:rPr lang="en-US" sz="2300" b="0" i="0" dirty="0">
                <a:solidFill>
                  <a:srgbClr val="171717"/>
                </a:solidFill>
                <a:effectLst/>
                <a:latin typeface="Segoe UI" panose="020B0502040204020203" pitchFamily="34" charset="0"/>
              </a:rPr>
              <a:t>BACHELOR OF SCIENCE IN COMPUTER SCIENCE           Expected: May 2023</a:t>
            </a:r>
          </a:p>
          <a:p>
            <a:pPr algn="l"/>
            <a:r>
              <a:rPr lang="en-US" sz="2300" b="0" i="0" dirty="0">
                <a:solidFill>
                  <a:srgbClr val="171717"/>
                </a:solidFill>
                <a:effectLst/>
                <a:latin typeface="Segoe UI" panose="020B0502040204020203" pitchFamily="34" charset="0"/>
              </a:rPr>
              <a:t>Learn University                                                               Redmond, WA</a:t>
            </a:r>
          </a:p>
          <a:p>
            <a:pPr algn="l"/>
            <a:r>
              <a:rPr lang="en-US" sz="2300" b="0" i="0" dirty="0">
                <a:solidFill>
                  <a:srgbClr val="171717"/>
                </a:solidFill>
                <a:effectLst/>
                <a:latin typeface="Segoe UI" panose="020B0502040204020203" pitchFamily="34" charset="0"/>
              </a:rPr>
              <a:t>Related Coursework: Data Structures, Programming in C#, Algorithms, Web Development I</a:t>
            </a:r>
          </a:p>
        </p:txBody>
      </p:sp>
    </p:spTree>
    <p:extLst>
      <p:ext uri="{BB962C8B-B14F-4D97-AF65-F5344CB8AC3E}">
        <p14:creationId xmlns:p14="http://schemas.microsoft.com/office/powerpoint/2010/main" val="35830123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78D5F96A-6572-45E4-8917-D7757078C022}"/>
              </a:ext>
            </a:extLst>
          </p:cNvPr>
          <p:cNvSpPr>
            <a:spLocks noGrp="1"/>
          </p:cNvSpPr>
          <p:nvPr>
            <p:ph type="title"/>
          </p:nvPr>
        </p:nvSpPr>
        <p:spPr>
          <a:xfrm>
            <a:off x="584200" y="1705451"/>
            <a:ext cx="9652876" cy="1723549"/>
          </a:xfrm>
        </p:spPr>
        <p:txBody>
          <a:bodyPr/>
          <a:lstStyle/>
          <a:p>
            <a:r>
              <a:rPr lang="en-US" b="1" dirty="0"/>
              <a:t>Module 1: </a:t>
            </a:r>
            <a:br>
              <a:rPr lang="en-US" b="1" dirty="0"/>
            </a:br>
            <a:r>
              <a:rPr lang="en-IN" b="1" i="0" dirty="0">
                <a:solidFill>
                  <a:srgbClr val="171717"/>
                </a:solidFill>
                <a:effectLst/>
                <a:latin typeface="Segoe UI" panose="020B0502040204020203" pitchFamily="34" charset="0"/>
              </a:rPr>
              <a:t>How to get noticed</a:t>
            </a:r>
            <a:br>
              <a:rPr lang="en-US" b="1" i="0" u="none" strike="noStrike" dirty="0">
                <a:effectLst/>
                <a:latin typeface="Segoe UI" panose="020B0502040204020203" pitchFamily="34" charset="0"/>
              </a:rPr>
            </a:br>
            <a:r>
              <a:rPr lang="en-US" sz="2000" b="0" i="0" dirty="0">
                <a:solidFill>
                  <a:srgbClr val="171717"/>
                </a:solidFill>
                <a:effectLst/>
                <a:latin typeface="Segoe UI" panose="020B0502040204020203" pitchFamily="34" charset="0"/>
              </a:rPr>
              <a:t>Getting noticed by prospective employers is the first step toward landing a job in tech. This module offers plenty of helpful tips and strategies.</a:t>
            </a:r>
            <a:endParaRPr lang="en-US" sz="2000" b="1" dirty="0"/>
          </a:p>
        </p:txBody>
      </p:sp>
      <p:pic>
        <p:nvPicPr>
          <p:cNvPr id="11" name="Picture 10">
            <a:extLst>
              <a:ext uri="{FF2B5EF4-FFF2-40B4-BE49-F238E27FC236}">
                <a16:creationId xmlns:a16="http://schemas.microsoft.com/office/drawing/2014/main" id="{ECAA236B-2E42-4E02-A5DF-C62CA0EC59C0}"/>
              </a:ext>
            </a:extLst>
          </p:cNvPr>
          <p:cNvPicPr>
            <a:picLocks noChangeAspect="1"/>
          </p:cNvPicPr>
          <p:nvPr/>
        </p:nvPicPr>
        <p:blipFill>
          <a:blip r:embed="rId3"/>
          <a:stretch>
            <a:fillRect/>
          </a:stretch>
        </p:blipFill>
        <p:spPr>
          <a:xfrm>
            <a:off x="584200" y="3542315"/>
            <a:ext cx="1496848" cy="1496848"/>
          </a:xfrm>
          <a:prstGeom prst="rect">
            <a:avLst/>
          </a:prstGeom>
        </p:spPr>
      </p:pic>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66E-5496-4949-929F-CCE23A07D019}"/>
              </a:ext>
            </a:extLst>
          </p:cNvPr>
          <p:cNvSpPr>
            <a:spLocks noGrp="1"/>
          </p:cNvSpPr>
          <p:nvPr>
            <p:ph type="title"/>
          </p:nvPr>
        </p:nvSpPr>
        <p:spPr>
          <a:xfrm>
            <a:off x="1126066" y="3152001"/>
            <a:ext cx="7763933" cy="553998"/>
          </a:xfrm>
        </p:spPr>
        <p:txBody>
          <a:bodyPr/>
          <a:lstStyle/>
          <a:p>
            <a:pPr algn="l"/>
            <a:r>
              <a:rPr lang="en-IN" b="1" i="0" dirty="0">
                <a:solidFill>
                  <a:srgbClr val="171717"/>
                </a:solidFill>
                <a:effectLst/>
                <a:latin typeface="Segoe UI" panose="020B0502040204020203" pitchFamily="34" charset="0"/>
              </a:rPr>
              <a:t>Skills</a:t>
            </a:r>
          </a:p>
        </p:txBody>
      </p:sp>
    </p:spTree>
    <p:extLst>
      <p:ext uri="{BB962C8B-B14F-4D97-AF65-F5344CB8AC3E}">
        <p14:creationId xmlns:p14="http://schemas.microsoft.com/office/powerpoint/2010/main" val="176384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46234C-0E0F-4850-8802-F07E553F7089}"/>
              </a:ext>
            </a:extLst>
          </p:cNvPr>
          <p:cNvSpPr>
            <a:spLocks noGrp="1"/>
          </p:cNvSpPr>
          <p:nvPr>
            <p:ph type="body" sz="quarter" idx="10"/>
          </p:nvPr>
        </p:nvSpPr>
        <p:spPr>
          <a:xfrm>
            <a:off x="211667" y="2614931"/>
            <a:ext cx="11768666" cy="1982081"/>
          </a:xfrm>
        </p:spPr>
        <p:txBody>
          <a:bodyPr/>
          <a:lstStyle/>
          <a:p>
            <a:pPr algn="l"/>
            <a:r>
              <a:rPr lang="en-IN" sz="2300" b="1" i="0" dirty="0">
                <a:solidFill>
                  <a:srgbClr val="171717"/>
                </a:solidFill>
                <a:effectLst/>
                <a:latin typeface="Segoe UI" panose="020B0502040204020203" pitchFamily="34" charset="0"/>
              </a:rPr>
              <a:t>Skills</a:t>
            </a:r>
          </a:p>
          <a:p>
            <a:pPr algn="l"/>
            <a:r>
              <a:rPr lang="en-IN" sz="2300" b="0" i="0" dirty="0">
                <a:solidFill>
                  <a:srgbClr val="171717"/>
                </a:solidFill>
                <a:effectLst/>
                <a:latin typeface="Segoe UI" panose="020B0502040204020203" pitchFamily="34" charset="0"/>
              </a:rPr>
              <a:t>Programming Languages: Intermediate proficiency in Python, C#, Java; beginner proficiency in Swift</a:t>
            </a:r>
          </a:p>
          <a:p>
            <a:pPr algn="l"/>
            <a:r>
              <a:rPr lang="en-IN" sz="2300" b="0" i="0" dirty="0">
                <a:solidFill>
                  <a:srgbClr val="171717"/>
                </a:solidFill>
                <a:effectLst/>
                <a:latin typeface="Segoe UI" panose="020B0502040204020203" pitchFamily="34" charset="0"/>
              </a:rPr>
              <a:t>Software: Visual Studio, Anaconda, XCode, Azure </a:t>
            </a:r>
            <a:r>
              <a:rPr lang="en-IN" sz="2300" b="0" i="0" dirty="0" err="1">
                <a:solidFill>
                  <a:srgbClr val="171717"/>
                </a:solidFill>
                <a:effectLst/>
                <a:latin typeface="Segoe UI" panose="020B0502040204020203" pitchFamily="34" charset="0"/>
              </a:rPr>
              <a:t>PowerTools</a:t>
            </a:r>
            <a:endParaRPr lang="en-IN" sz="2300" b="0" i="0" dirty="0">
              <a:solidFill>
                <a:srgbClr val="171717"/>
              </a:solidFill>
              <a:effectLst/>
              <a:latin typeface="Segoe UI" panose="020B0502040204020203" pitchFamily="34" charset="0"/>
            </a:endParaRPr>
          </a:p>
          <a:p>
            <a:pPr algn="l"/>
            <a:r>
              <a:rPr lang="en-IN" sz="2300" b="0" i="0" dirty="0">
                <a:solidFill>
                  <a:srgbClr val="171717"/>
                </a:solidFill>
                <a:effectLst/>
                <a:latin typeface="Segoe UI" panose="020B0502040204020203" pitchFamily="34" charset="0"/>
              </a:rPr>
              <a:t>Frameworks: ASP.NET, Django</a:t>
            </a:r>
          </a:p>
        </p:txBody>
      </p:sp>
    </p:spTree>
    <p:extLst>
      <p:ext uri="{BB962C8B-B14F-4D97-AF65-F5344CB8AC3E}">
        <p14:creationId xmlns:p14="http://schemas.microsoft.com/office/powerpoint/2010/main" val="28474452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C04CC3C-A545-4C61-A4AD-E8894F1B971C}"/>
              </a:ext>
            </a:extLst>
          </p:cNvPr>
          <p:cNvGraphicFramePr>
            <a:graphicFrameLocks noGrp="1"/>
          </p:cNvGraphicFramePr>
          <p:nvPr>
            <p:extLst>
              <p:ext uri="{D42A27DB-BD31-4B8C-83A1-F6EECF244321}">
                <p14:modId xmlns:p14="http://schemas.microsoft.com/office/powerpoint/2010/main" val="15988342"/>
              </p:ext>
            </p:extLst>
          </p:nvPr>
        </p:nvGraphicFramePr>
        <p:xfrm>
          <a:off x="711199" y="1406523"/>
          <a:ext cx="10905066" cy="4384677"/>
        </p:xfrm>
        <a:graphic>
          <a:graphicData uri="http://schemas.openxmlformats.org/drawingml/2006/table">
            <a:tbl>
              <a:tblPr/>
              <a:tblGrid>
                <a:gridCol w="3635022">
                  <a:extLst>
                    <a:ext uri="{9D8B030D-6E8A-4147-A177-3AD203B41FA5}">
                      <a16:colId xmlns:a16="http://schemas.microsoft.com/office/drawing/2014/main" val="4218296551"/>
                    </a:ext>
                  </a:extLst>
                </a:gridCol>
                <a:gridCol w="3635022">
                  <a:extLst>
                    <a:ext uri="{9D8B030D-6E8A-4147-A177-3AD203B41FA5}">
                      <a16:colId xmlns:a16="http://schemas.microsoft.com/office/drawing/2014/main" val="964010775"/>
                    </a:ext>
                  </a:extLst>
                </a:gridCol>
                <a:gridCol w="3635022">
                  <a:extLst>
                    <a:ext uri="{9D8B030D-6E8A-4147-A177-3AD203B41FA5}">
                      <a16:colId xmlns:a16="http://schemas.microsoft.com/office/drawing/2014/main" val="4027795125"/>
                    </a:ext>
                  </a:extLst>
                </a:gridCol>
              </a:tblGrid>
              <a:tr h="581290">
                <a:tc gridSpan="3">
                  <a:txBody>
                    <a:bodyPr/>
                    <a:lstStyle/>
                    <a:p>
                      <a:r>
                        <a:rPr lang="en-IN" sz="2400" dirty="0"/>
                        <a:t>SKILLS</a:t>
                      </a:r>
                    </a:p>
                  </a:txBody>
                  <a:tcPr marL="53763" marR="53763" marT="26882" marB="26882"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96357798"/>
                  </a:ext>
                </a:extLst>
              </a:tr>
              <a:tr h="1021424">
                <a:tc>
                  <a:txBody>
                    <a:bodyPr/>
                    <a:lstStyle/>
                    <a:p>
                      <a:pPr algn="l" fontAlgn="t"/>
                      <a:r>
                        <a:rPr lang="en-IN" sz="2400">
                          <a:effectLst/>
                        </a:rPr>
                        <a:t>Programming Languages</a:t>
                      </a:r>
                    </a:p>
                  </a:txBody>
                  <a:tcPr marL="53763" marR="53763" marT="26882" marB="26882">
                    <a:lnL w="12700" cap="flat" cmpd="sng" algn="ctr">
                      <a:solidFill>
                        <a:srgbClr val="40F342"/>
                      </a:solidFill>
                      <a:prstDash val="solid"/>
                      <a:round/>
                      <a:headEnd type="none" w="med" len="med"/>
                      <a:tailEnd type="none" w="med" len="med"/>
                    </a:lnL>
                    <a:lnR w="12700" cap="flat" cmpd="sng" algn="ctr">
                      <a:solidFill>
                        <a:srgbClr val="C0EE42"/>
                      </a:solidFill>
                      <a:prstDash val="solid"/>
                      <a:round/>
                      <a:headEnd type="none" w="med" len="med"/>
                      <a:tailEnd type="none" w="med" len="med"/>
                    </a:lnR>
                    <a:lnB w="9525" cap="flat" cmpd="sng" algn="ctr">
                      <a:solidFill>
                        <a:schemeClr val="bg1"/>
                      </a:solidFill>
                      <a:prstDash val="solid"/>
                      <a:round/>
                      <a:headEnd type="none" w="med" len="med"/>
                      <a:tailEnd type="none" w="med" len="med"/>
                    </a:lnB>
                  </a:tcPr>
                </a:tc>
                <a:tc>
                  <a:txBody>
                    <a:bodyPr/>
                    <a:lstStyle/>
                    <a:p>
                      <a:pPr algn="l" fontAlgn="t"/>
                      <a:r>
                        <a:rPr lang="en-IN" sz="2400">
                          <a:effectLst/>
                        </a:rPr>
                        <a:t>Software</a:t>
                      </a:r>
                    </a:p>
                  </a:txBody>
                  <a:tcPr marL="53763" marR="53763" marT="26882" marB="26882">
                    <a:lnL w="12700" cap="flat" cmpd="sng" algn="ctr">
                      <a:solidFill>
                        <a:srgbClr val="C0EE42"/>
                      </a:solidFill>
                      <a:prstDash val="solid"/>
                      <a:round/>
                      <a:headEnd type="none" w="med" len="med"/>
                      <a:tailEnd type="none" w="med" len="med"/>
                    </a:lnL>
                    <a:lnR w="12700" cap="flat" cmpd="sng" algn="ctr">
                      <a:solidFill>
                        <a:srgbClr val="40EF42"/>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tc>
                  <a:txBody>
                    <a:bodyPr/>
                    <a:lstStyle/>
                    <a:p>
                      <a:pPr algn="l" fontAlgn="t"/>
                      <a:r>
                        <a:rPr lang="en-IN" sz="2400">
                          <a:effectLst/>
                        </a:rPr>
                        <a:t>Frameworks</a:t>
                      </a:r>
                    </a:p>
                  </a:txBody>
                  <a:tcPr marL="53763" marR="53763" marT="26882" marB="26882">
                    <a:lnL w="12700" cap="flat" cmpd="sng" algn="ctr">
                      <a:solidFill>
                        <a:srgbClr val="40EF42"/>
                      </a:solidFill>
                      <a:prstDash val="solid"/>
                      <a:round/>
                      <a:headEnd type="none" w="med" len="med"/>
                      <a:tailEnd type="none" w="med" len="med"/>
                    </a:lnL>
                    <a:lnR w="12700" cap="flat" cmpd="sng" algn="ctr">
                      <a:solidFill>
                        <a:srgbClr val="40EF42"/>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53334292"/>
                  </a:ext>
                </a:extLst>
              </a:tr>
              <a:tr h="2781963">
                <a:tc>
                  <a:txBody>
                    <a:bodyPr/>
                    <a:lstStyle/>
                    <a:p>
                      <a:pPr algn="l" fontAlgn="t"/>
                      <a:r>
                        <a:rPr lang="en-US" sz="2400" dirty="0">
                          <a:effectLst/>
                        </a:rPr>
                        <a:t>Intermediate proficiency in Python, C#, Java; beginner proficiency in Swift</a:t>
                      </a:r>
                    </a:p>
                  </a:txBody>
                  <a:tcPr marL="53763" marR="53763" marT="26882" marB="26882">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IN" sz="2400">
                          <a:effectLst/>
                        </a:rPr>
                        <a:t>Visual Studio, Anaconda, XCode, Azure PowerTools</a:t>
                      </a:r>
                    </a:p>
                  </a:txBody>
                  <a:tcPr marL="53763" marR="53763" marT="26882" marB="26882">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IN" sz="2400" dirty="0">
                          <a:effectLst/>
                        </a:rPr>
                        <a:t>ASP.NET, Django</a:t>
                      </a:r>
                    </a:p>
                  </a:txBody>
                  <a:tcPr marL="53763" marR="53763" marT="26882" marB="26882">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2298710"/>
                  </a:ext>
                </a:extLst>
              </a:tr>
            </a:tbl>
          </a:graphicData>
        </a:graphic>
      </p:graphicFrame>
    </p:spTree>
    <p:extLst>
      <p:ext uri="{BB962C8B-B14F-4D97-AF65-F5344CB8AC3E}">
        <p14:creationId xmlns:p14="http://schemas.microsoft.com/office/powerpoint/2010/main" val="87193090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66E-5496-4949-929F-CCE23A07D019}"/>
              </a:ext>
            </a:extLst>
          </p:cNvPr>
          <p:cNvSpPr>
            <a:spLocks noGrp="1"/>
          </p:cNvSpPr>
          <p:nvPr>
            <p:ph type="title"/>
          </p:nvPr>
        </p:nvSpPr>
        <p:spPr>
          <a:xfrm>
            <a:off x="990600" y="1780401"/>
            <a:ext cx="7763933" cy="553998"/>
          </a:xfrm>
        </p:spPr>
        <p:txBody>
          <a:bodyPr/>
          <a:lstStyle/>
          <a:p>
            <a:pPr algn="l"/>
            <a:r>
              <a:rPr lang="en-IN" b="1" i="0" dirty="0">
                <a:solidFill>
                  <a:srgbClr val="171717"/>
                </a:solidFill>
                <a:effectLst/>
                <a:latin typeface="Segoe UI" panose="020B0502040204020203" pitchFamily="34" charset="0"/>
              </a:rPr>
              <a:t>Experience and/or Projects</a:t>
            </a:r>
          </a:p>
        </p:txBody>
      </p:sp>
      <p:sp>
        <p:nvSpPr>
          <p:cNvPr id="3" name="Text Placeholder 5">
            <a:extLst>
              <a:ext uri="{FF2B5EF4-FFF2-40B4-BE49-F238E27FC236}">
                <a16:creationId xmlns:a16="http://schemas.microsoft.com/office/drawing/2014/main" id="{A6088422-7DE7-4A31-9953-A4F4FE065C27}"/>
              </a:ext>
            </a:extLst>
          </p:cNvPr>
          <p:cNvSpPr txBox="1">
            <a:spLocks/>
          </p:cNvSpPr>
          <p:nvPr/>
        </p:nvSpPr>
        <p:spPr>
          <a:xfrm>
            <a:off x="990600" y="2940492"/>
            <a:ext cx="7763933" cy="182017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buFont typeface="Arial" panose="020B0604020202020204" pitchFamily="34" charset="0"/>
              <a:buChar char="•"/>
            </a:pPr>
            <a:r>
              <a:rPr lang="en-US" b="1" dirty="0">
                <a:solidFill>
                  <a:srgbClr val="171717"/>
                </a:solidFill>
                <a:latin typeface="Segoe UI" panose="020B0502040204020203" pitchFamily="34" charset="0"/>
              </a:rPr>
              <a:t>Project</a:t>
            </a:r>
            <a:endParaRPr lang="en-US" b="1" i="0" dirty="0">
              <a:solidFill>
                <a:srgbClr val="171717"/>
              </a:solidFill>
              <a:effectLst/>
              <a:latin typeface="Segoe UI" panose="020B0502040204020203" pitchFamily="34" charset="0"/>
            </a:endParaRPr>
          </a:p>
          <a:p>
            <a:pPr algn="l">
              <a:buFont typeface="Arial" panose="020B0604020202020204" pitchFamily="34" charset="0"/>
              <a:buChar char="•"/>
            </a:pPr>
            <a:r>
              <a:rPr lang="en-US" b="1" i="0" dirty="0">
                <a:solidFill>
                  <a:srgbClr val="171717"/>
                </a:solidFill>
                <a:effectLst/>
                <a:latin typeface="Segoe UI" panose="020B0502040204020203" pitchFamily="34" charset="0"/>
              </a:rPr>
              <a:t>Dates</a:t>
            </a:r>
          </a:p>
          <a:p>
            <a:pPr algn="l">
              <a:buFont typeface="Arial" panose="020B0604020202020204" pitchFamily="34" charset="0"/>
              <a:buChar char="•"/>
            </a:pPr>
            <a:r>
              <a:rPr lang="en-US" b="1" dirty="0">
                <a:solidFill>
                  <a:srgbClr val="171717"/>
                </a:solidFill>
                <a:latin typeface="Segoe UI" panose="020B0502040204020203" pitchFamily="34" charset="0"/>
              </a:rPr>
              <a:t>Describe Experience</a:t>
            </a:r>
          </a:p>
          <a:p>
            <a:pPr algn="l">
              <a:buFont typeface="Arial" panose="020B0604020202020204" pitchFamily="34" charset="0"/>
              <a:buChar char="•"/>
            </a:pPr>
            <a:r>
              <a:rPr lang="en-US" b="1" dirty="0">
                <a:solidFill>
                  <a:srgbClr val="171717"/>
                </a:solidFill>
                <a:latin typeface="Segoe UI" panose="020B0502040204020203" pitchFamily="34" charset="0"/>
              </a:rPr>
              <a:t>Coursework</a:t>
            </a:r>
            <a:endParaRPr lang="en-US" b="1"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9574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46234C-0E0F-4850-8802-F07E553F7089}"/>
              </a:ext>
            </a:extLst>
          </p:cNvPr>
          <p:cNvSpPr>
            <a:spLocks noGrp="1"/>
          </p:cNvSpPr>
          <p:nvPr>
            <p:ph type="body" sz="quarter" idx="10"/>
          </p:nvPr>
        </p:nvSpPr>
        <p:spPr>
          <a:xfrm>
            <a:off x="211667" y="1582340"/>
            <a:ext cx="11768666" cy="3693319"/>
          </a:xfrm>
        </p:spPr>
        <p:txBody>
          <a:bodyPr/>
          <a:lstStyle/>
          <a:p>
            <a:pPr algn="l"/>
            <a:r>
              <a:rPr lang="en-US" sz="2400" b="1" i="0" dirty="0">
                <a:solidFill>
                  <a:srgbClr val="171717"/>
                </a:solidFill>
                <a:effectLst/>
                <a:latin typeface="Segoe UI" panose="020B0502040204020203" pitchFamily="34" charset="0"/>
              </a:rPr>
              <a:t>Projects</a:t>
            </a:r>
          </a:p>
          <a:p>
            <a:pPr algn="l"/>
            <a:r>
              <a:rPr lang="en-US" sz="2400" b="0" i="0" dirty="0">
                <a:solidFill>
                  <a:srgbClr val="171717"/>
                </a:solidFill>
                <a:effectLst/>
                <a:latin typeface="Segoe UI" panose="020B0502040204020203" pitchFamily="34" charset="0"/>
              </a:rPr>
              <a:t>Calculator Class Project - Example University           December 2020</a:t>
            </a:r>
          </a:p>
          <a:p>
            <a:pPr algn="l">
              <a:buFont typeface="Arial" panose="020B0604020202020204" pitchFamily="34" charset="0"/>
              <a:buChar char="•"/>
            </a:pPr>
            <a:r>
              <a:rPr lang="en-US" sz="2400" b="0" i="0" dirty="0">
                <a:solidFill>
                  <a:srgbClr val="171717"/>
                </a:solidFill>
                <a:effectLst/>
                <a:latin typeface="Segoe UI" panose="020B0502040204020203" pitchFamily="34" charset="0"/>
              </a:rPr>
              <a:t>Ensured the correct functionality of a calculator program by identifying 15 bugs utilizing Python Exemption classes and debugging tools, implementing fixes and testing the program through 24 test cases</a:t>
            </a:r>
          </a:p>
          <a:p>
            <a:pPr algn="l"/>
            <a:r>
              <a:rPr lang="en-US" sz="2400" b="1" i="0" dirty="0">
                <a:solidFill>
                  <a:srgbClr val="171717"/>
                </a:solidFill>
                <a:effectLst/>
                <a:latin typeface="Segoe UI" panose="020B0502040204020203" pitchFamily="34" charset="0"/>
              </a:rPr>
              <a:t>Experience</a:t>
            </a:r>
          </a:p>
          <a:p>
            <a:pPr algn="l"/>
            <a:r>
              <a:rPr lang="en-US" sz="2400" b="0" i="0" dirty="0">
                <a:solidFill>
                  <a:srgbClr val="171717"/>
                </a:solidFill>
                <a:effectLst/>
                <a:latin typeface="Segoe UI" panose="020B0502040204020203" pitchFamily="34" charset="0"/>
              </a:rPr>
              <a:t>Learn University Gardening Club Member           June 2020 - Current</a:t>
            </a:r>
          </a:p>
          <a:p>
            <a:pPr algn="l">
              <a:buFont typeface="Arial" panose="020B0604020202020204" pitchFamily="34" charset="0"/>
              <a:buChar char="•"/>
            </a:pPr>
            <a:r>
              <a:rPr lang="en-US" sz="2400" b="0" i="0" dirty="0">
                <a:solidFill>
                  <a:srgbClr val="171717"/>
                </a:solidFill>
                <a:effectLst/>
                <a:latin typeface="Segoe UI" panose="020B0502040204020203" pitchFamily="34" charset="0"/>
              </a:rPr>
              <a:t>Maintained the club's nursery by monitoring and caring for X different species of plants, in collaboration with X members</a:t>
            </a:r>
          </a:p>
        </p:txBody>
      </p:sp>
    </p:spTree>
    <p:extLst>
      <p:ext uri="{BB962C8B-B14F-4D97-AF65-F5344CB8AC3E}">
        <p14:creationId xmlns:p14="http://schemas.microsoft.com/office/powerpoint/2010/main" val="198063027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8AEB-7222-4A66-826E-CDB5EB1D597D}"/>
              </a:ext>
            </a:extLst>
          </p:cNvPr>
          <p:cNvSpPr>
            <a:spLocks noGrp="1"/>
          </p:cNvSpPr>
          <p:nvPr>
            <p:ph type="title"/>
          </p:nvPr>
        </p:nvSpPr>
        <p:spPr>
          <a:xfrm>
            <a:off x="464872" y="2207861"/>
            <a:ext cx="9813662" cy="1846659"/>
          </a:xfrm>
        </p:spPr>
        <p:txBody>
          <a:bodyPr/>
          <a:lstStyle/>
          <a:p>
            <a:pPr algn="l"/>
            <a:r>
              <a:rPr lang="en-US" b="1" i="0" dirty="0">
                <a:solidFill>
                  <a:schemeClr val="tx1"/>
                </a:solidFill>
                <a:effectLst/>
                <a:latin typeface="+mn-lt"/>
              </a:rPr>
              <a:t>Tip</a:t>
            </a:r>
            <a:br>
              <a:rPr lang="en-US" sz="2400" b="0" i="0" dirty="0">
                <a:solidFill>
                  <a:schemeClr val="tx1"/>
                </a:solidFill>
                <a:effectLst/>
                <a:latin typeface="+mn-lt"/>
              </a:rPr>
            </a:br>
            <a:r>
              <a:rPr lang="en-US" sz="2800" b="0" i="0" dirty="0">
                <a:solidFill>
                  <a:schemeClr val="tx1"/>
                </a:solidFill>
                <a:effectLst/>
                <a:latin typeface="Segoe UI" panose="020B0502040204020203" pitchFamily="34" charset="0"/>
              </a:rPr>
              <a:t>Do not add periods at the end of your bullet points. It helps with the flow of reading and allows recruiters to read further without feeling the need to stop too often.</a:t>
            </a:r>
            <a:endParaRPr lang="en-IN" sz="2800" dirty="0">
              <a:solidFill>
                <a:schemeClr val="tx1"/>
              </a:solidFill>
              <a:latin typeface="+mn-lt"/>
            </a:endParaRPr>
          </a:p>
        </p:txBody>
      </p:sp>
    </p:spTree>
    <p:extLst>
      <p:ext uri="{BB962C8B-B14F-4D97-AF65-F5344CB8AC3E}">
        <p14:creationId xmlns:p14="http://schemas.microsoft.com/office/powerpoint/2010/main" val="32733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7E4E-C582-4BB5-9EFD-F31888AFA782}"/>
              </a:ext>
            </a:extLst>
          </p:cNvPr>
          <p:cNvSpPr>
            <a:spLocks noGrp="1"/>
          </p:cNvSpPr>
          <p:nvPr>
            <p:ph type="title"/>
          </p:nvPr>
        </p:nvSpPr>
        <p:spPr>
          <a:xfrm>
            <a:off x="584200" y="2180735"/>
            <a:ext cx="6637867" cy="553998"/>
          </a:xfrm>
        </p:spPr>
        <p:txBody>
          <a:bodyPr/>
          <a:lstStyle/>
          <a:p>
            <a:pPr algn="l"/>
            <a:r>
              <a:rPr lang="en-IN" b="1" i="0" cap="all" dirty="0">
                <a:solidFill>
                  <a:srgbClr val="171717"/>
                </a:solidFill>
                <a:effectLst/>
                <a:latin typeface="Segoe UI" panose="020B0502040204020203" pitchFamily="34" charset="0"/>
              </a:rPr>
              <a:t>Exercise - Build your resume</a:t>
            </a:r>
          </a:p>
        </p:txBody>
      </p:sp>
      <p:sp>
        <p:nvSpPr>
          <p:cNvPr id="4" name="Text Placeholder 5">
            <a:extLst>
              <a:ext uri="{FF2B5EF4-FFF2-40B4-BE49-F238E27FC236}">
                <a16:creationId xmlns:a16="http://schemas.microsoft.com/office/drawing/2014/main" id="{CA3C6281-6077-4582-9040-72AF5DD31189}"/>
              </a:ext>
            </a:extLst>
          </p:cNvPr>
          <p:cNvSpPr txBox="1">
            <a:spLocks noGrp="1"/>
          </p:cNvSpPr>
          <p:nvPr>
            <p:ph type="body" sz="quarter" idx="12"/>
          </p:nvPr>
        </p:nvSpPr>
        <p:spPr>
          <a:xfrm>
            <a:off x="584200" y="3133376"/>
            <a:ext cx="6656388" cy="1465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b="1" i="0" dirty="0">
                <a:solidFill>
                  <a:srgbClr val="171717"/>
                </a:solidFill>
                <a:effectLst/>
                <a:latin typeface="Segoe UI" panose="020B0502040204020203" pitchFamily="34" charset="0"/>
              </a:rPr>
              <a:t>Step 1: Get it on paper</a:t>
            </a:r>
          </a:p>
          <a:p>
            <a:pPr algn="l"/>
            <a:r>
              <a:rPr lang="en-US" b="1" i="0" dirty="0">
                <a:solidFill>
                  <a:srgbClr val="171717"/>
                </a:solidFill>
                <a:effectLst/>
                <a:latin typeface="Segoe UI" panose="020B0502040204020203" pitchFamily="34" charset="0"/>
              </a:rPr>
              <a:t>Step 2: Describe the experiences</a:t>
            </a:r>
          </a:p>
          <a:p>
            <a:pPr algn="l"/>
            <a:r>
              <a:rPr lang="en-US" b="1" i="0" dirty="0">
                <a:solidFill>
                  <a:srgbClr val="171717"/>
                </a:solidFill>
                <a:effectLst/>
                <a:latin typeface="Segoe UI" panose="020B0502040204020203" pitchFamily="34" charset="0"/>
              </a:rPr>
              <a:t>Step 3: Arrange them by impact</a:t>
            </a:r>
          </a:p>
        </p:txBody>
      </p:sp>
    </p:spTree>
    <p:extLst>
      <p:ext uri="{BB962C8B-B14F-4D97-AF65-F5344CB8AC3E}">
        <p14:creationId xmlns:p14="http://schemas.microsoft.com/office/powerpoint/2010/main" val="71342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46234C-0E0F-4850-8802-F07E553F7089}"/>
              </a:ext>
            </a:extLst>
          </p:cNvPr>
          <p:cNvSpPr>
            <a:spLocks noGrp="1"/>
          </p:cNvSpPr>
          <p:nvPr>
            <p:ph type="body" sz="quarter" idx="10"/>
          </p:nvPr>
        </p:nvSpPr>
        <p:spPr>
          <a:xfrm>
            <a:off x="588263" y="2274838"/>
            <a:ext cx="11018520" cy="2308324"/>
          </a:xfrm>
        </p:spPr>
        <p:txBody>
          <a:bodyPr/>
          <a:lstStyle/>
          <a:p>
            <a:pPr algn="l"/>
            <a:r>
              <a:rPr lang="en-US" sz="2400" b="1" i="0" dirty="0">
                <a:solidFill>
                  <a:srgbClr val="171717"/>
                </a:solidFill>
                <a:effectLst/>
                <a:latin typeface="Segoe UI" panose="020B0502040204020203" pitchFamily="34" charset="0"/>
              </a:rPr>
              <a:t>Experience</a:t>
            </a:r>
          </a:p>
          <a:p>
            <a:pPr algn="l"/>
            <a:r>
              <a:rPr lang="en-US" sz="2400" b="0" i="0" dirty="0">
                <a:solidFill>
                  <a:srgbClr val="171717"/>
                </a:solidFill>
                <a:effectLst/>
                <a:latin typeface="Segoe UI" panose="020B0502040204020203" pitchFamily="34" charset="0"/>
              </a:rPr>
              <a:t>3rd year project - course lab correcting software:</a:t>
            </a:r>
          </a:p>
          <a:p>
            <a:pPr algn="l"/>
            <a:r>
              <a:rPr lang="en-US" sz="2400" b="0" i="0" dirty="0">
                <a:solidFill>
                  <a:srgbClr val="171717"/>
                </a:solidFill>
                <a:effectLst/>
                <a:latin typeface="Segoe UI" panose="020B0502040204020203" pitchFamily="34" charset="0"/>
              </a:rPr>
              <a:t>University IT Support</a:t>
            </a:r>
          </a:p>
          <a:p>
            <a:pPr algn="l"/>
            <a:r>
              <a:rPr lang="en-US" sz="2400" b="0" i="0" dirty="0">
                <a:solidFill>
                  <a:srgbClr val="171717"/>
                </a:solidFill>
                <a:effectLst/>
                <a:latin typeface="Segoe UI" panose="020B0502040204020203" pitchFamily="34" charset="0"/>
              </a:rPr>
              <a:t>Master thesis - mobile app for restaurant serving personnel</a:t>
            </a:r>
          </a:p>
        </p:txBody>
      </p:sp>
    </p:spTree>
    <p:extLst>
      <p:ext uri="{BB962C8B-B14F-4D97-AF65-F5344CB8AC3E}">
        <p14:creationId xmlns:p14="http://schemas.microsoft.com/office/powerpoint/2010/main" val="47093763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8A4451-8E8C-40EA-9B9E-8404FC12710C}"/>
              </a:ext>
            </a:extLst>
          </p:cNvPr>
          <p:cNvSpPr/>
          <p:nvPr/>
        </p:nvSpPr>
        <p:spPr bwMode="auto">
          <a:xfrm>
            <a:off x="457200" y="1710267"/>
            <a:ext cx="11328400" cy="29972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8F46234C-0E0F-4850-8802-F07E553F7089}"/>
              </a:ext>
            </a:extLst>
          </p:cNvPr>
          <p:cNvSpPr>
            <a:spLocks noGrp="1"/>
          </p:cNvSpPr>
          <p:nvPr>
            <p:ph type="body" sz="quarter" idx="10"/>
          </p:nvPr>
        </p:nvSpPr>
        <p:spPr>
          <a:xfrm>
            <a:off x="588263" y="2274838"/>
            <a:ext cx="11018520" cy="1994392"/>
          </a:xfrm>
        </p:spPr>
        <p:txBody>
          <a:bodyPr/>
          <a:lstStyle/>
          <a:p>
            <a:pPr algn="l"/>
            <a:r>
              <a:rPr lang="en-US" sz="2400" b="0" i="0" dirty="0">
                <a:solidFill>
                  <a:srgbClr val="171717"/>
                </a:solidFill>
                <a:effectLst/>
                <a:latin typeface="Segoe UI" panose="020B0502040204020203" pitchFamily="34" charset="0"/>
              </a:rPr>
              <a:t>3rd year project - course lab correcting software</a:t>
            </a:r>
          </a:p>
          <a:p>
            <a:pPr algn="l"/>
            <a:r>
              <a:rPr lang="en-US" sz="2400" b="0" i="0" dirty="0">
                <a:solidFill>
                  <a:srgbClr val="171717"/>
                </a:solidFill>
                <a:effectLst/>
                <a:latin typeface="Segoe UI" panose="020B0502040204020203" pitchFamily="34" charset="0"/>
              </a:rPr>
              <a:t>Description: This software corrects a code lab and scores a pass or fail.</a:t>
            </a:r>
          </a:p>
          <a:p>
            <a:pPr algn="l"/>
            <a:r>
              <a:rPr lang="en-US" sz="2400" b="0" i="0" dirty="0">
                <a:solidFill>
                  <a:srgbClr val="171717"/>
                </a:solidFill>
                <a:effectLst/>
                <a:latin typeface="Segoe UI" panose="020B0502040204020203" pitchFamily="34" charset="0"/>
              </a:rPr>
              <a:t>Impact: This software is used on all "intro to programming classes" which holds 100 students per class. An estimated 1500+ exercises have been corrected using this software.</a:t>
            </a:r>
          </a:p>
        </p:txBody>
      </p:sp>
    </p:spTree>
    <p:extLst>
      <p:ext uri="{BB962C8B-B14F-4D97-AF65-F5344CB8AC3E}">
        <p14:creationId xmlns:p14="http://schemas.microsoft.com/office/powerpoint/2010/main" val="385520137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46234C-0E0F-4850-8802-F07E553F7089}"/>
              </a:ext>
            </a:extLst>
          </p:cNvPr>
          <p:cNvSpPr>
            <a:spLocks noGrp="1"/>
          </p:cNvSpPr>
          <p:nvPr>
            <p:ph type="body" sz="quarter" idx="10"/>
          </p:nvPr>
        </p:nvSpPr>
        <p:spPr>
          <a:xfrm>
            <a:off x="588263" y="2274838"/>
            <a:ext cx="11018520" cy="1674305"/>
          </a:xfrm>
        </p:spPr>
        <p:txBody>
          <a:bodyPr/>
          <a:lstStyle/>
          <a:p>
            <a:pPr algn="l"/>
            <a:r>
              <a:rPr lang="en-US" sz="3200" b="0" i="0" dirty="0">
                <a:solidFill>
                  <a:srgbClr val="171717"/>
                </a:solidFill>
                <a:effectLst/>
                <a:latin typeface="Segoe UI" panose="020B0502040204020203" pitchFamily="34" charset="0"/>
              </a:rPr>
              <a:t>Master thesis - mobile app for restaurant serving personnel</a:t>
            </a:r>
          </a:p>
          <a:p>
            <a:pPr algn="l"/>
            <a:r>
              <a:rPr lang="en-US" sz="3200" b="0" i="0" dirty="0">
                <a:solidFill>
                  <a:srgbClr val="171717"/>
                </a:solidFill>
                <a:effectLst/>
                <a:latin typeface="Segoe UI" panose="020B0502040204020203" pitchFamily="34" charset="0"/>
              </a:rPr>
              <a:t>3rd year project - course lab correcting software</a:t>
            </a:r>
          </a:p>
          <a:p>
            <a:pPr algn="l"/>
            <a:r>
              <a:rPr lang="en-US" sz="3200" b="0" i="0" dirty="0">
                <a:solidFill>
                  <a:srgbClr val="171717"/>
                </a:solidFill>
                <a:effectLst/>
                <a:latin typeface="Segoe UI" panose="020B0502040204020203" pitchFamily="34" charset="0"/>
              </a:rPr>
              <a:t>University IT Support</a:t>
            </a:r>
          </a:p>
        </p:txBody>
      </p:sp>
    </p:spTree>
    <p:extLst>
      <p:ext uri="{BB962C8B-B14F-4D97-AF65-F5344CB8AC3E}">
        <p14:creationId xmlns:p14="http://schemas.microsoft.com/office/powerpoint/2010/main" val="9573202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821F-ED2C-4722-8E7D-41DE4EAEF386}"/>
              </a:ext>
            </a:extLst>
          </p:cNvPr>
          <p:cNvSpPr>
            <a:spLocks noGrp="1"/>
          </p:cNvSpPr>
          <p:nvPr>
            <p:ph type="title"/>
          </p:nvPr>
        </p:nvSpPr>
        <p:spPr>
          <a:xfrm>
            <a:off x="627257" y="881187"/>
            <a:ext cx="9144000" cy="498598"/>
          </a:xfrm>
        </p:spPr>
        <p:txBody>
          <a:bodyPr/>
          <a:lstStyle/>
          <a:p>
            <a:r>
              <a:rPr lang="en-IN" dirty="0"/>
              <a:t>LEARNING OBJECTIVES:</a:t>
            </a:r>
          </a:p>
        </p:txBody>
      </p:sp>
      <p:sp>
        <p:nvSpPr>
          <p:cNvPr id="3" name="Title 1">
            <a:extLst>
              <a:ext uri="{FF2B5EF4-FFF2-40B4-BE49-F238E27FC236}">
                <a16:creationId xmlns:a16="http://schemas.microsoft.com/office/drawing/2014/main" id="{FA1D417D-596A-46D0-A3AF-DAE78D6D4099}"/>
              </a:ext>
            </a:extLst>
          </p:cNvPr>
          <p:cNvSpPr txBox="1">
            <a:spLocks/>
          </p:cNvSpPr>
          <p:nvPr/>
        </p:nvSpPr>
        <p:spPr>
          <a:xfrm>
            <a:off x="732361" y="1531434"/>
            <a:ext cx="9144000" cy="3490186"/>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Learn the basics of networking and some scenarios for getting started.</a:t>
            </a:r>
          </a:p>
          <a:p>
            <a:pPr algn="l">
              <a:buFont typeface="Arial" panose="020B0604020202020204" pitchFamily="34" charset="0"/>
              <a:buChar char="•"/>
            </a:pPr>
            <a:r>
              <a:rPr lang="en-US" b="0" i="0" dirty="0">
                <a:solidFill>
                  <a:srgbClr val="171717"/>
                </a:solidFill>
                <a:effectLst/>
                <a:latin typeface="Segoe UI" panose="020B0502040204020203" pitchFamily="34" charset="0"/>
              </a:rPr>
              <a:t>Determine the value of each of your past experiences and describe their relevance to the job you're seeking.</a:t>
            </a:r>
          </a:p>
          <a:p>
            <a:pPr algn="l">
              <a:buFont typeface="Arial" panose="020B0604020202020204" pitchFamily="34" charset="0"/>
              <a:buChar char="•"/>
            </a:pPr>
            <a:r>
              <a:rPr lang="en-US" b="0" i="0" dirty="0">
                <a:solidFill>
                  <a:srgbClr val="171717"/>
                </a:solidFill>
                <a:effectLst/>
                <a:latin typeface="Segoe UI" panose="020B0502040204020203" pitchFamily="34" charset="0"/>
              </a:rPr>
              <a:t>Build an eye-catching resume that showcases both your skills and you as a person.</a:t>
            </a:r>
          </a:p>
        </p:txBody>
      </p:sp>
    </p:spTree>
    <p:extLst>
      <p:ext uri="{BB962C8B-B14F-4D97-AF65-F5344CB8AC3E}">
        <p14:creationId xmlns:p14="http://schemas.microsoft.com/office/powerpoint/2010/main" val="222627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66E-5496-4949-929F-CCE23A07D019}"/>
              </a:ext>
            </a:extLst>
          </p:cNvPr>
          <p:cNvSpPr>
            <a:spLocks noGrp="1"/>
          </p:cNvSpPr>
          <p:nvPr>
            <p:ph type="title"/>
          </p:nvPr>
        </p:nvSpPr>
        <p:spPr>
          <a:xfrm>
            <a:off x="1126066" y="3152001"/>
            <a:ext cx="7763933" cy="553998"/>
          </a:xfrm>
        </p:spPr>
        <p:txBody>
          <a:bodyPr/>
          <a:lstStyle/>
          <a:p>
            <a:pPr algn="l"/>
            <a:r>
              <a:rPr lang="en-IN" b="1" i="0" dirty="0">
                <a:solidFill>
                  <a:srgbClr val="171717"/>
                </a:solidFill>
                <a:effectLst/>
                <a:latin typeface="Segoe UI" panose="020B0502040204020203" pitchFamily="34" charset="0"/>
              </a:rPr>
              <a:t>Create the resume</a:t>
            </a:r>
          </a:p>
        </p:txBody>
      </p:sp>
    </p:spTree>
    <p:extLst>
      <p:ext uri="{BB962C8B-B14F-4D97-AF65-F5344CB8AC3E}">
        <p14:creationId xmlns:p14="http://schemas.microsoft.com/office/powerpoint/2010/main" val="90675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3FF122A0-BA0C-441B-9CCF-6741B4C9D805}"/>
              </a:ext>
            </a:extLst>
          </p:cNvPr>
          <p:cNvSpPr>
            <a:spLocks noGrp="1"/>
          </p:cNvSpPr>
          <p:nvPr>
            <p:ph type="title"/>
          </p:nvPr>
        </p:nvSpPr>
        <p:spPr>
          <a:xfrm>
            <a:off x="704596" y="2634216"/>
            <a:ext cx="9144000" cy="553998"/>
          </a:xfrm>
        </p:spPr>
        <p:txBody>
          <a:bodyPr/>
          <a:lstStyle/>
          <a:p>
            <a:pPr algn="l"/>
            <a:r>
              <a:rPr lang="en-US" b="1" i="0" cap="all" dirty="0">
                <a:solidFill>
                  <a:schemeClr val="bg1"/>
                </a:solidFill>
                <a:effectLst/>
                <a:latin typeface="Segoe UI" panose="020B0502040204020203" pitchFamily="34" charset="0"/>
              </a:rPr>
              <a:t>QUIZ TIME!!!</a:t>
            </a:r>
          </a:p>
        </p:txBody>
      </p:sp>
    </p:spTree>
    <p:extLst>
      <p:ext uri="{BB962C8B-B14F-4D97-AF65-F5344CB8AC3E}">
        <p14:creationId xmlns:p14="http://schemas.microsoft.com/office/powerpoint/2010/main" val="137598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2237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73BE-47C8-4134-821B-28BD6BBD491E}"/>
              </a:ext>
            </a:extLst>
          </p:cNvPr>
          <p:cNvSpPr>
            <a:spLocks noGrp="1"/>
          </p:cNvSpPr>
          <p:nvPr>
            <p:ph type="title"/>
          </p:nvPr>
        </p:nvSpPr>
        <p:spPr>
          <a:xfrm>
            <a:off x="586390" y="834255"/>
            <a:ext cx="11018520" cy="677108"/>
          </a:xfrm>
        </p:spPr>
        <p:txBody>
          <a:bodyPr/>
          <a:lstStyle/>
          <a:p>
            <a:pPr algn="ctr"/>
            <a:r>
              <a:rPr lang="en-IN" sz="4400" b="1" i="0" cap="all" dirty="0">
                <a:solidFill>
                  <a:srgbClr val="171717"/>
                </a:solidFill>
                <a:effectLst/>
                <a:latin typeface="Segoe UI" panose="020B0502040204020203" pitchFamily="34" charset="0"/>
              </a:rPr>
              <a:t>Introduction</a:t>
            </a:r>
            <a:endParaRPr lang="en-IN" sz="4400" cap="all" dirty="0"/>
          </a:p>
        </p:txBody>
      </p:sp>
      <p:pic>
        <p:nvPicPr>
          <p:cNvPr id="1026" name="Picture 2" descr="Cartoon-style illustration of students networking, sharing resumes, and finding ways to get noticed by employers.">
            <a:extLst>
              <a:ext uri="{FF2B5EF4-FFF2-40B4-BE49-F238E27FC236}">
                <a16:creationId xmlns:a16="http://schemas.microsoft.com/office/drawing/2014/main" id="{ED928A04-F4B1-4B15-B2D9-10C2CE0B5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858" y="1866071"/>
            <a:ext cx="10330040" cy="380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1678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14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IN" b="1" i="0" dirty="0">
                <a:solidFill>
                  <a:srgbClr val="171717"/>
                </a:solidFill>
                <a:effectLst/>
                <a:latin typeface="Segoe UI" panose="020B0502040204020203" pitchFamily="34" charset="0"/>
              </a:rPr>
              <a:t>Scenario: first contact</a:t>
            </a:r>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875002"/>
            <a:ext cx="6637867" cy="553998"/>
          </a:xfrm>
        </p:spPr>
        <p:txBody>
          <a:bodyPr/>
          <a:lstStyle/>
          <a:p>
            <a:pPr algn="l"/>
            <a:r>
              <a:rPr lang="en-IN" b="1" i="0" dirty="0">
                <a:solidFill>
                  <a:srgbClr val="171717"/>
                </a:solidFill>
                <a:effectLst/>
                <a:latin typeface="Segoe UI" panose="020B0502040204020203" pitchFamily="34" charset="0"/>
              </a:rPr>
              <a:t>What will you learn?</a:t>
            </a:r>
          </a:p>
        </p:txBody>
      </p:sp>
    </p:spTree>
    <p:extLst>
      <p:ext uri="{BB962C8B-B14F-4D97-AF65-F5344CB8AC3E}">
        <p14:creationId xmlns:p14="http://schemas.microsoft.com/office/powerpoint/2010/main" val="118837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875002"/>
            <a:ext cx="6637867" cy="553998"/>
          </a:xfrm>
        </p:spPr>
        <p:txBody>
          <a:bodyPr/>
          <a:lstStyle/>
          <a:p>
            <a:pPr algn="l"/>
            <a:r>
              <a:rPr lang="en-US" b="1" i="0" dirty="0">
                <a:solidFill>
                  <a:srgbClr val="171717"/>
                </a:solidFill>
                <a:effectLst/>
                <a:latin typeface="Segoe UI" panose="020B0502040204020203" pitchFamily="34" charset="0"/>
              </a:rPr>
              <a:t>What is the main goal?</a:t>
            </a:r>
          </a:p>
        </p:txBody>
      </p:sp>
    </p:spTree>
    <p:extLst>
      <p:ext uri="{BB962C8B-B14F-4D97-AF65-F5344CB8AC3E}">
        <p14:creationId xmlns:p14="http://schemas.microsoft.com/office/powerpoint/2010/main" val="200295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1" ma:contentTypeDescription="Create a new document." ma:contentTypeScope="" ma:versionID="3b2d44ca5048579e68def267eed691f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16f60377df13c2fc7fb6cf239c3a9bc5"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purl.org/dc/terms/"/>
    <ds:schemaRef ds:uri="http://schemas.microsoft.com/office/2006/documentManagement/types"/>
    <ds:schemaRef ds:uri="http://www.w3.org/XML/1998/namespace"/>
    <ds:schemaRef ds:uri="976fdccd-ca8b-4477-a16f-3129ac8e5ee5"/>
    <ds:schemaRef ds:uri="http://purl.org/dc/dcmitype/"/>
    <ds:schemaRef ds:uri="6d3b3f7c-4b71-40c9-8fff-4f7fb96ddea0"/>
    <ds:schemaRef ds:uri="http://schemas.microsoft.com/office/infopath/2007/PartnerControls"/>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A366B270-4702-4D75-BCA1-56BFAC466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1361</TotalTime>
  <Words>7024</Words>
  <Application>Microsoft Office PowerPoint</Application>
  <PresentationFormat>Widescreen</PresentationFormat>
  <Paragraphs>385</Paragraphs>
  <Slides>42</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PowerPoint Presentation</vt:lpstr>
      <vt:lpstr>Module 1:  How to get noticed Getting noticed by prospective employers is the first step toward landing a job in tech. This module offers plenty of helpful tips and strategies.</vt:lpstr>
      <vt:lpstr>LEARNING OBJECTIVES:</vt:lpstr>
      <vt:lpstr>Introduction</vt:lpstr>
      <vt:lpstr>PowerPoint Presentation</vt:lpstr>
      <vt:lpstr>Scenario: first contact</vt:lpstr>
      <vt:lpstr>What will you learn?</vt:lpstr>
      <vt:lpstr>What is the main goal?</vt:lpstr>
      <vt:lpstr>Networking and you</vt:lpstr>
      <vt:lpstr>PowerPoint Presentation</vt:lpstr>
      <vt:lpstr>Is networking only for in-person situations?</vt:lpstr>
      <vt:lpstr>How can I get started in networking?</vt:lpstr>
      <vt:lpstr>Exercise - Participate in an event</vt:lpstr>
      <vt:lpstr>Tip At the event, it's a good idea to seek out and introduce yourself to the event organizer. That person is likely to be influential and can in turn introduce you to other group members. The organizer might even represent a company that's looking to hire people, so be sure to bring several copies of your resume. </vt:lpstr>
      <vt:lpstr>What to say to the people you meet</vt:lpstr>
      <vt:lpstr>Write a great resume</vt:lpstr>
      <vt:lpstr>PowerPoint Presentation</vt:lpstr>
      <vt:lpstr>What to look for in the job description</vt:lpstr>
      <vt:lpstr>Technical skills</vt:lpstr>
      <vt:lpstr>Note Remember, the job you definitely won't get is the one for which you don't apply. Although it's unrealistic to apply for a job or internship without any of the required skills, consider this: if you start with a basic level in a skill and work hard on it, a lot can happen in a matter of weeks and months to set you up for success. </vt:lpstr>
      <vt:lpstr>Human skills</vt:lpstr>
      <vt:lpstr>Identifying your strengths and skills</vt:lpstr>
      <vt:lpstr>Identifying your strengths and skills</vt:lpstr>
      <vt:lpstr>Your ongoing experiences</vt:lpstr>
      <vt:lpstr>Build your resume</vt:lpstr>
      <vt:lpstr>Sections</vt:lpstr>
      <vt:lpstr>Education</vt:lpstr>
      <vt:lpstr>PowerPoint Presentation</vt:lpstr>
      <vt:lpstr>Skills</vt:lpstr>
      <vt:lpstr>PowerPoint Presentation</vt:lpstr>
      <vt:lpstr>PowerPoint Presentation</vt:lpstr>
      <vt:lpstr>Experience and/or Projects</vt:lpstr>
      <vt:lpstr>PowerPoint Presentation</vt:lpstr>
      <vt:lpstr>Tip Do not add periods at the end of your bullet points. It helps with the flow of reading and allows recruiters to read further without feeling the need to stop too often.</vt:lpstr>
      <vt:lpstr>Exercise - Build your resume</vt:lpstr>
      <vt:lpstr>PowerPoint Presentation</vt:lpstr>
      <vt:lpstr>PowerPoint Presentation</vt:lpstr>
      <vt:lpstr>PowerPoint Presentation</vt:lpstr>
      <vt:lpstr>Create the resume</vt:lpstr>
      <vt:lpstr>QUIZ TIME!!!</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Abhigya Verma</cp:lastModifiedBy>
  <cp:revision>58</cp:revision>
  <dcterms:created xsi:type="dcterms:W3CDTF">2019-03-28T18:40:02Z</dcterms:created>
  <dcterms:modified xsi:type="dcterms:W3CDTF">2021-09-15T15:27:26Z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