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3" r:id="rId5"/>
    <p:sldId id="260" r:id="rId6"/>
    <p:sldId id="261" r:id="rId7"/>
    <p:sldId id="264"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9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0B607F-E6BD-4110-9117-9616F1BE0CA3}" type="datetimeFigureOut">
              <a:rPr lang="en-IN" smtClean="0"/>
              <a:t>11-11-2023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283A49A-52D6-4854-854C-58A188012DA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817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B607F-E6BD-4110-9117-9616F1BE0CA3}"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83A49A-52D6-4854-854C-58A188012DA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120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B607F-E6BD-4110-9117-9616F1BE0CA3}"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83A49A-52D6-4854-854C-58A188012DA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4607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B607F-E6BD-4110-9117-9616F1BE0CA3}"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83A49A-52D6-4854-854C-58A188012DA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747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B607F-E6BD-4110-9117-9616F1BE0CA3}"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83A49A-52D6-4854-854C-58A188012DA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068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0B607F-E6BD-4110-9117-9616F1BE0CA3}"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83A49A-52D6-4854-854C-58A188012DA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9277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0B607F-E6BD-4110-9117-9616F1BE0CA3}" type="datetimeFigureOut">
              <a:rPr lang="en-IN" smtClean="0"/>
              <a:t>11-11-2023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83A49A-52D6-4854-854C-58A188012DA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437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0B607F-E6BD-4110-9117-9616F1BE0CA3}" type="datetimeFigureOut">
              <a:rPr lang="en-IN" smtClean="0"/>
              <a:t>11-11-2023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83A49A-52D6-4854-854C-58A188012DA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1279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B607F-E6BD-4110-9117-9616F1BE0CA3}" type="datetimeFigureOut">
              <a:rPr lang="en-IN" smtClean="0"/>
              <a:t>11-11-2023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83A49A-52D6-4854-854C-58A188012DA8}" type="slidenum">
              <a:rPr lang="en-IN" smtClean="0"/>
              <a:t>‹#›</a:t>
            </a:fld>
            <a:endParaRPr lang="en-IN"/>
          </a:p>
        </p:txBody>
      </p:sp>
    </p:spTree>
    <p:extLst>
      <p:ext uri="{BB962C8B-B14F-4D97-AF65-F5344CB8AC3E}">
        <p14:creationId xmlns:p14="http://schemas.microsoft.com/office/powerpoint/2010/main" val="342666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0B607F-E6BD-4110-9117-9616F1BE0CA3}"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83A49A-52D6-4854-854C-58A188012DA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3771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40B607F-E6BD-4110-9117-9616F1BE0CA3}" type="datetimeFigureOut">
              <a:rPr lang="en-IN" smtClean="0"/>
              <a:t>11-11-2023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283A49A-52D6-4854-854C-58A188012DA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159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40B607F-E6BD-4110-9117-9616F1BE0CA3}" type="datetimeFigureOut">
              <a:rPr lang="en-IN" smtClean="0"/>
              <a:t>11-11-2023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283A49A-52D6-4854-854C-58A188012DA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3764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6DF08-4FCD-011D-67D1-360E0F02FD05}"/>
              </a:ext>
            </a:extLst>
          </p:cNvPr>
          <p:cNvSpPr>
            <a:spLocks noGrp="1"/>
          </p:cNvSpPr>
          <p:nvPr>
            <p:ph type="ctrTitle"/>
          </p:nvPr>
        </p:nvSpPr>
        <p:spPr/>
        <p:txBody>
          <a:bodyPr>
            <a:normAutofit/>
          </a:bodyPr>
          <a:lstStyle/>
          <a:p>
            <a:r>
              <a:rPr lang="en-US" sz="4000" b="0" i="0" u="none" strike="noStrike" baseline="0" dirty="0">
                <a:solidFill>
                  <a:srgbClr val="000000"/>
                </a:solidFill>
                <a:latin typeface="Times New Roman" panose="02020603050405020304" pitchFamily="18" charset="0"/>
              </a:rPr>
              <a:t>Brain Cognitive Performance Identification for Student Learning in Classroom </a:t>
            </a:r>
            <a:endParaRPr lang="en-IN" sz="4000" dirty="0"/>
          </a:p>
        </p:txBody>
      </p:sp>
      <p:sp>
        <p:nvSpPr>
          <p:cNvPr id="3" name="Subtitle 2">
            <a:extLst>
              <a:ext uri="{FF2B5EF4-FFF2-40B4-BE49-F238E27FC236}">
                <a16:creationId xmlns:a16="http://schemas.microsoft.com/office/drawing/2014/main" id="{EC206907-135B-28D6-7A5D-46AC20386B95}"/>
              </a:ext>
            </a:extLst>
          </p:cNvPr>
          <p:cNvSpPr>
            <a:spLocks noGrp="1"/>
          </p:cNvSpPr>
          <p:nvPr>
            <p:ph type="subTitle" idx="1"/>
          </p:nvPr>
        </p:nvSpPr>
        <p:spPr/>
        <p:txBody>
          <a:bodyPr>
            <a:normAutofit fontScale="40000" lnSpcReduction="20000"/>
          </a:bodyPr>
          <a:lstStyle/>
          <a:p>
            <a:r>
              <a:rPr lang="en-US" sz="2800" dirty="0">
                <a:latin typeface="Times New Roman" panose="02020603050405020304" pitchFamily="18" charset="0"/>
                <a:cs typeface="Times New Roman" panose="02020603050405020304" pitchFamily="18" charset="0"/>
              </a:rPr>
              <a:t>Ayush Ghosh (2105186)</a:t>
            </a:r>
          </a:p>
          <a:p>
            <a:r>
              <a:rPr lang="en-US" sz="2800" dirty="0">
                <a:latin typeface="Times New Roman" panose="02020603050405020304" pitchFamily="18" charset="0"/>
                <a:cs typeface="Times New Roman" panose="02020603050405020304" pitchFamily="18" charset="0"/>
              </a:rPr>
              <a:t>Abhinav Bisht (21051704)</a:t>
            </a:r>
          </a:p>
          <a:p>
            <a:r>
              <a:rPr lang="en-US" sz="2800" dirty="0">
                <a:latin typeface="Times New Roman" panose="02020603050405020304" pitchFamily="18" charset="0"/>
                <a:cs typeface="Times New Roman" panose="02020603050405020304" pitchFamily="18" charset="0"/>
              </a:rPr>
              <a:t>Rahul </a:t>
            </a:r>
            <a:r>
              <a:rPr lang="en-US" sz="2800" dirty="0" err="1">
                <a:latin typeface="Times New Roman" panose="02020603050405020304" pitchFamily="18" charset="0"/>
                <a:cs typeface="Times New Roman" panose="02020603050405020304" pitchFamily="18" charset="0"/>
              </a:rPr>
              <a:t>VikramAditya</a:t>
            </a:r>
            <a:r>
              <a:rPr lang="en-US" sz="2800" dirty="0">
                <a:latin typeface="Times New Roman" panose="02020603050405020304" pitchFamily="18" charset="0"/>
                <a:cs typeface="Times New Roman" panose="02020603050405020304" pitchFamily="18" charset="0"/>
              </a:rPr>
              <a:t> (21052520)</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354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86A3-D228-DA1A-8EBD-32EB90C6D2E7}"/>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8BDC4B-E526-B9B4-2874-FD024602CF9E}"/>
              </a:ext>
            </a:extLst>
          </p:cNvPr>
          <p:cNvSpPr>
            <a:spLocks noGrp="1"/>
          </p:cNvSpPr>
          <p:nvPr>
            <p:ph idx="1"/>
          </p:nvPr>
        </p:nvSpPr>
        <p:spPr/>
        <p:txBody>
          <a:bodyPr>
            <a:normAutofit fontScale="77500" lnSpcReduction="20000"/>
          </a:bodyPr>
          <a:lstStyle/>
          <a:p>
            <a:r>
              <a:rPr lang="en-US" b="0" i="0" dirty="0">
                <a:solidFill>
                  <a:srgbClr val="1F1F1F"/>
                </a:solidFill>
                <a:effectLst/>
                <a:latin typeface="Times New Roman" panose="02020603050405020304" pitchFamily="18" charset="0"/>
                <a:cs typeface="Times New Roman" panose="02020603050405020304" pitchFamily="18" charset="0"/>
              </a:rPr>
              <a:t>Cognitive performance refers to performance in multiple mental abilities, including learning, thinking, reasoning, remembering, problem solving, </a:t>
            </a:r>
            <a:r>
              <a:rPr lang="en-US" dirty="0">
                <a:solidFill>
                  <a:schemeClr val="tx1"/>
                </a:solidFill>
                <a:latin typeface="Times New Roman" panose="02020603050405020304" pitchFamily="18" charset="0"/>
                <a:cs typeface="Times New Roman" panose="02020603050405020304" pitchFamily="18" charset="0"/>
              </a:rPr>
              <a:t>decision making</a:t>
            </a:r>
            <a:r>
              <a:rPr lang="en-US" b="0" i="0" dirty="0">
                <a:solidFill>
                  <a:srgbClr val="1F1F1F"/>
                </a:solidFill>
                <a:effectLst/>
                <a:latin typeface="Times New Roman" panose="02020603050405020304" pitchFamily="18" charset="0"/>
                <a:cs typeface="Times New Roman" panose="02020603050405020304" pitchFamily="18" charset="0"/>
              </a:rPr>
              <a:t>, and attention.</a:t>
            </a:r>
          </a:p>
          <a:p>
            <a:pPr>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Cognitive performance is crucial for study planning and enhancement</a:t>
            </a:r>
            <a:r>
              <a:rPr lang="en-US" dirty="0">
                <a:solidFill>
                  <a:srgbClr val="1F1F1F"/>
                </a:solidFill>
                <a:latin typeface="Times New Roman" panose="02020603050405020304" pitchFamily="18" charset="0"/>
                <a:cs typeface="Times New Roman" panose="02020603050405020304" pitchFamily="18" charset="0"/>
              </a:rPr>
              <a:t> and parental expectations influence student meditation and IQ.</a:t>
            </a:r>
          </a:p>
          <a:p>
            <a:pPr>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Stress impacts learning performance and cognitive abilities</a:t>
            </a:r>
            <a:r>
              <a:rPr lang="en-US" b="0" i="0" dirty="0">
                <a:solidFill>
                  <a:srgbClr val="1F1F1F"/>
                </a:solidFill>
                <a:effectLst/>
                <a:latin typeface="Times New Roman" panose="02020603050405020304" pitchFamily="18" charset="0"/>
                <a:cs typeface="Times New Roman" panose="02020603050405020304" pitchFamily="18" charset="0"/>
              </a:rPr>
              <a:t>; maximum attention span: </a:t>
            </a:r>
            <a:r>
              <a:rPr lang="en-US" dirty="0">
                <a:solidFill>
                  <a:srgbClr val="1F1F1F"/>
                </a:solidFill>
                <a:latin typeface="Times New Roman" panose="02020603050405020304" pitchFamily="18" charset="0"/>
                <a:cs typeface="Times New Roman" panose="02020603050405020304" pitchFamily="18" charset="0"/>
              </a:rPr>
              <a:t>45 to50 mins. Prolonged studying induces stress i.e. more than  45 to 50 mins.</a:t>
            </a:r>
          </a:p>
          <a:p>
            <a:pPr>
              <a:buFont typeface="Arial" panose="020B0604020202020204" pitchFamily="34" charset="0"/>
              <a:buChar char="•"/>
            </a:pPr>
            <a:r>
              <a:rPr lang="en-US" dirty="0">
                <a:solidFill>
                  <a:srgbClr val="1F1F1F"/>
                </a:solidFill>
                <a:latin typeface="Times New Roman" panose="02020603050405020304" pitchFamily="18" charset="0"/>
                <a:cs typeface="Times New Roman" panose="02020603050405020304" pitchFamily="18" charset="0"/>
              </a:rPr>
              <a:t>Stress decreases cognitive performance hence taking break is necessary; naps enhance cognitive performance.</a:t>
            </a:r>
          </a:p>
          <a:p>
            <a:pPr>
              <a:buFont typeface="Arial" panose="020B0604020202020204" pitchFamily="34" charset="0"/>
              <a:buChar char="•"/>
            </a:pPr>
            <a:r>
              <a:rPr lang="en-US" b="0" i="0" u="none" strike="noStrike" baseline="0" dirty="0">
                <a:solidFill>
                  <a:srgbClr val="000000"/>
                </a:solidFill>
                <a:latin typeface="Times New Roman" panose="02020603050405020304" pitchFamily="18" charset="0"/>
              </a:rPr>
              <a:t>Various students still have a different level for maintaining focus on study hence cognitive performance perfection is necessary for study planning. </a:t>
            </a:r>
            <a:r>
              <a:rPr lang="en-US" dirty="0">
                <a:solidFill>
                  <a:srgbClr val="000000"/>
                </a:solidFill>
                <a:latin typeface="Times New Roman" panose="02020603050405020304" pitchFamily="18" charset="0"/>
                <a:cs typeface="Times New Roman" panose="02020603050405020304" pitchFamily="18" charset="0"/>
              </a:rPr>
              <a:t>T</a:t>
            </a:r>
            <a:r>
              <a:rPr lang="en-US" b="0" i="0" u="none" strike="noStrike" baseline="0" dirty="0">
                <a:solidFill>
                  <a:srgbClr val="000000"/>
                </a:solidFill>
                <a:latin typeface="Times New Roman" panose="02020603050405020304" pitchFamily="18" charset="0"/>
                <a:cs typeface="Times New Roman" panose="02020603050405020304" pitchFamily="18" charset="0"/>
              </a:rPr>
              <a:t>he electroencephalography (EEG) signal pattern </a:t>
            </a:r>
            <a:r>
              <a:rPr lang="en-US" b="0" i="0" dirty="0">
                <a:solidFill>
                  <a:srgbClr val="374151"/>
                </a:solidFill>
                <a:effectLst/>
                <a:latin typeface="Times New Roman" panose="02020603050405020304" pitchFamily="18" charset="0"/>
                <a:cs typeface="Times New Roman" panose="02020603050405020304" pitchFamily="18" charset="0"/>
              </a:rPr>
              <a:t>will be used to designed the decision tree based on established neuroscience criteria, ensuring a comprehensive and accurate classification of individual cognitive performance.</a:t>
            </a:r>
            <a:endParaRPr lang="en-US" dirty="0">
              <a:solidFill>
                <a:srgbClr val="1F1F1F"/>
              </a:solidFill>
              <a:latin typeface="Times New Roman" panose="02020603050405020304" pitchFamily="18" charset="0"/>
              <a:cs typeface="Times New Roman" panose="02020603050405020304" pitchFamily="18" charset="0"/>
            </a:endParaRPr>
          </a:p>
          <a:p>
            <a:endParaRPr lang="en-US" dirty="0">
              <a:solidFill>
                <a:srgbClr val="1F1F1F"/>
              </a:solidFill>
              <a:latin typeface="Times New Roman" panose="02020603050405020304" pitchFamily="18" charset="0"/>
              <a:cs typeface="Times New Roman" panose="02020603050405020304" pitchFamily="18" charset="0"/>
            </a:endParaRPr>
          </a:p>
          <a:p>
            <a:endParaRPr lang="en-US" dirty="0">
              <a:solidFill>
                <a:srgbClr val="1F1F1F"/>
              </a:solidFill>
              <a:latin typeface="Times New Roman" panose="02020603050405020304" pitchFamily="18" charset="0"/>
              <a:cs typeface="Times New Roman" panose="02020603050405020304" pitchFamily="18" charset="0"/>
            </a:endParaRPr>
          </a:p>
          <a:p>
            <a:endParaRPr lang="en-US" b="0" i="0" dirty="0">
              <a:solidFill>
                <a:srgbClr val="1F1F1F"/>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0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0978-C92A-6691-5A4F-5A6C41A8BD3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Brain Cognitive Performance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CEF74F-ECC6-C929-87EB-A4BFCF42C7AE}"/>
              </a:ext>
            </a:extLst>
          </p:cNvPr>
          <p:cNvSpPr>
            <a:spLocks noGrp="1"/>
          </p:cNvSpPr>
          <p:nvPr>
            <p:ph idx="1"/>
          </p:nvPr>
        </p:nvSpPr>
        <p:spPr/>
        <p:txBody>
          <a:bodyPr>
            <a:normAutofit fontScale="85000" lnSpcReduction="20000"/>
          </a:bodyPr>
          <a:lstStyle/>
          <a:p>
            <a:r>
              <a:rPr lang="en-US" dirty="0">
                <a:solidFill>
                  <a:srgbClr val="000000"/>
                </a:solidFill>
                <a:latin typeface="Times New Roman" panose="02020603050405020304" pitchFamily="18" charset="0"/>
              </a:rPr>
              <a:t>C</a:t>
            </a:r>
            <a:r>
              <a:rPr lang="en-US" b="0" i="0" u="none" strike="noStrike" baseline="0" dirty="0">
                <a:solidFill>
                  <a:srgbClr val="000000"/>
                </a:solidFill>
                <a:latin typeface="Times New Roman" panose="02020603050405020304" pitchFamily="18" charset="0"/>
              </a:rPr>
              <a:t>ognitive performance has the relative scale of attention and relaxation. It can be defined by the average value of attention and relaxation.</a:t>
            </a:r>
          </a:p>
          <a:p>
            <a:pPr algn="ctr"/>
            <a:endParaRPr lang="en-IN" dirty="0"/>
          </a:p>
          <a:p>
            <a:r>
              <a:rPr lang="en-IN" dirty="0">
                <a:latin typeface="Times New Roman" panose="02020603050405020304" pitchFamily="18" charset="0"/>
                <a:cs typeface="Times New Roman" panose="02020603050405020304" pitchFamily="18" charset="0"/>
              </a:rPr>
              <a:t>Levels of Cognitive Performance:</a:t>
            </a:r>
          </a:p>
          <a:p>
            <a:pPr lvl="1"/>
            <a:r>
              <a:rPr lang="en-US" sz="2000" b="0" i="0" u="none" strike="noStrike" baseline="0" dirty="0">
                <a:solidFill>
                  <a:srgbClr val="000000"/>
                </a:solidFill>
                <a:latin typeface="Times New Roman" panose="02020603050405020304" pitchFamily="18" charset="0"/>
                <a:cs typeface="Times New Roman" panose="02020603050405020304" pitchFamily="18" charset="0"/>
              </a:rPr>
              <a:t>20-30 is low: the resting is required in this state. </a:t>
            </a:r>
          </a:p>
          <a:p>
            <a:pPr lvl="1"/>
            <a:r>
              <a:rPr lang="en-US" sz="2000" b="0" i="0" u="none" strike="noStrike" baseline="0" dirty="0">
                <a:solidFill>
                  <a:srgbClr val="000000"/>
                </a:solidFill>
                <a:latin typeface="Times New Roman" panose="02020603050405020304" pitchFamily="18" charset="0"/>
                <a:cs typeface="Times New Roman" panose="02020603050405020304" pitchFamily="18" charset="0"/>
              </a:rPr>
              <a:t>40-60 is neutral: the usual mental state for learning. </a:t>
            </a:r>
          </a:p>
          <a:p>
            <a:pPr lvl="1"/>
            <a:r>
              <a:rPr lang="en-US" sz="2000" b="0" i="0" u="none" strike="noStrike" baseline="0" dirty="0">
                <a:solidFill>
                  <a:srgbClr val="000000"/>
                </a:solidFill>
                <a:latin typeface="Times New Roman" panose="02020603050405020304" pitchFamily="18" charset="0"/>
                <a:cs typeface="Times New Roman" panose="02020603050405020304" pitchFamily="18" charset="0"/>
              </a:rPr>
              <a:t>60-80 is good: the fresh mindfulness that usually occurs when begins to learn. </a:t>
            </a:r>
          </a:p>
          <a:p>
            <a:pPr lvl="1"/>
            <a:r>
              <a:rPr lang="en-US" sz="2000" b="0" i="0" u="none" strike="noStrike" baseline="0" dirty="0">
                <a:solidFill>
                  <a:srgbClr val="000000"/>
                </a:solidFill>
                <a:latin typeface="Times New Roman" panose="02020603050405020304" pitchFamily="18" charset="0"/>
                <a:cs typeface="Times New Roman" panose="02020603050405020304" pitchFamily="18" charset="0"/>
              </a:rPr>
              <a:t>80-100 is high: the most optimized state for learning.</a:t>
            </a:r>
            <a:r>
              <a:rPr lang="en-IN" sz="2000" dirty="0">
                <a:latin typeface="Times New Roman" panose="02020603050405020304" pitchFamily="18" charset="0"/>
                <a:cs typeface="Times New Roman" panose="02020603050405020304" pitchFamily="18" charset="0"/>
              </a:rPr>
              <a:t> </a:t>
            </a:r>
          </a:p>
          <a:p>
            <a:pPr marL="201168" lvl="1" indent="0">
              <a:buNone/>
            </a:pPr>
            <a:r>
              <a:rPr lang="en-US" sz="2000" b="0" i="0" dirty="0">
                <a:solidFill>
                  <a:srgbClr val="374151"/>
                </a:solidFill>
                <a:effectLst/>
                <a:latin typeface="Times New Roman" panose="02020603050405020304" pitchFamily="18" charset="0"/>
                <a:cs typeface="Times New Roman" panose="02020603050405020304" pitchFamily="18" charset="0"/>
              </a:rPr>
              <a:t>Each detection phase spans 10 minutes continuously, followed by a 30-second break at the conclusion of each detection period. This cycle is repeated throughout the 45-minute classroom session.</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EBC5F2-BA7B-DB3F-3A24-82009B5BF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258" y="2392531"/>
            <a:ext cx="4822056" cy="657553"/>
          </a:xfrm>
          <a:prstGeom prst="rect">
            <a:avLst/>
          </a:prstGeom>
        </p:spPr>
      </p:pic>
    </p:spTree>
    <p:extLst>
      <p:ext uri="{BB962C8B-B14F-4D97-AF65-F5344CB8AC3E}">
        <p14:creationId xmlns:p14="http://schemas.microsoft.com/office/powerpoint/2010/main" val="1759299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8B66-584B-1D5C-503D-810F8D8FBC2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Brainwave Detection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581157-C3B1-7854-3C7D-5D0688E77472}"/>
              </a:ext>
            </a:extLst>
          </p:cNvPr>
          <p:cNvSpPr>
            <a:spLocks noGrp="1"/>
          </p:cNvSpPr>
          <p:nvPr>
            <p:ph idx="1"/>
          </p:nvPr>
        </p:nvSpPr>
        <p:spPr/>
        <p:txBody>
          <a:bodyPr>
            <a:normAutofit fontScale="92500" lnSpcReduction="10000"/>
          </a:bodyPr>
          <a:lstStyle/>
          <a:p>
            <a:r>
              <a:rPr lang="en-US" b="0" i="0" dirty="0" err="1">
                <a:solidFill>
                  <a:srgbClr val="374151"/>
                </a:solidFill>
                <a:effectLst/>
                <a:latin typeface="Times New Roman" panose="02020603050405020304" pitchFamily="18" charset="0"/>
                <a:cs typeface="Times New Roman" panose="02020603050405020304" pitchFamily="18" charset="0"/>
              </a:rPr>
              <a:t>NeuroSky</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Mindwave</a:t>
            </a:r>
            <a:r>
              <a:rPr lang="en-US" b="0" i="0" dirty="0">
                <a:solidFill>
                  <a:srgbClr val="374151"/>
                </a:solidFill>
                <a:effectLst/>
                <a:latin typeface="Times New Roman" panose="02020603050405020304" pitchFamily="18" charset="0"/>
                <a:cs typeface="Times New Roman" panose="02020603050405020304" pitchFamily="18" charset="0"/>
              </a:rPr>
              <a:t> mobile device is utilized for EEG data collection. The </a:t>
            </a:r>
            <a:r>
              <a:rPr lang="en-US" b="0" i="0" dirty="0" err="1">
                <a:solidFill>
                  <a:srgbClr val="374151"/>
                </a:solidFill>
                <a:effectLst/>
                <a:latin typeface="Times New Roman" panose="02020603050405020304" pitchFamily="18" charset="0"/>
                <a:cs typeface="Times New Roman" panose="02020603050405020304" pitchFamily="18" charset="0"/>
              </a:rPr>
              <a:t>NeuroSky</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Mindwave</a:t>
            </a:r>
            <a:r>
              <a:rPr lang="en-US" b="0" i="0" dirty="0">
                <a:solidFill>
                  <a:srgbClr val="374151"/>
                </a:solidFill>
                <a:effectLst/>
                <a:latin typeface="Times New Roman" panose="02020603050405020304" pitchFamily="18" charset="0"/>
                <a:cs typeface="Times New Roman" panose="02020603050405020304" pitchFamily="18" charset="0"/>
              </a:rPr>
              <a:t> mobile device provides real-time insights into attention and relaxation dynamics.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Attention meter algorithm gauges the intensity of brain focus, attention value ranges from 0 to 100, indicating low to high focus. Higher attention values correlate with increased effectiveness in learning.</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Relaxation is akin to meditation and reflects mental calmness. Values for relaxation range from 0 to 100. Increased relaxation signifies a more tranquil mind, while stress decreases relaxation and attention simultaneously.</a:t>
            </a:r>
          </a:p>
          <a:p>
            <a:pPr algn="l">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A</a:t>
            </a:r>
            <a:r>
              <a:rPr lang="en-US" b="0" i="0" dirty="0">
                <a:solidFill>
                  <a:srgbClr val="374151"/>
                </a:solidFill>
                <a:effectLst/>
                <a:latin typeface="Times New Roman" panose="02020603050405020304" pitchFamily="18" charset="0"/>
                <a:cs typeface="Times New Roman" panose="02020603050405020304" pitchFamily="18" charset="0"/>
              </a:rPr>
              <a:t>ttention and relaxation values aids in gauging the effectiveness of learning experiences.</a:t>
            </a:r>
          </a:p>
          <a:p>
            <a:endParaRPr lang="en-IN" dirty="0"/>
          </a:p>
        </p:txBody>
      </p:sp>
    </p:spTree>
    <p:extLst>
      <p:ext uri="{BB962C8B-B14F-4D97-AF65-F5344CB8AC3E}">
        <p14:creationId xmlns:p14="http://schemas.microsoft.com/office/powerpoint/2010/main" val="1653799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0A05-A3FF-99B5-06FB-0C6ECEA15238}"/>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Data Classification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21B1C8-9669-F64F-8285-68F44BCFFFE6}"/>
              </a:ext>
            </a:extLst>
          </p:cNvPr>
          <p:cNvSpPr>
            <a:spLocks noGrp="1"/>
          </p:cNvSpPr>
          <p:nvPr>
            <p:ph idx="1"/>
          </p:nvPr>
        </p:nvSpPr>
        <p:spPr/>
        <p:txBody>
          <a:bodyPr>
            <a:normAutofit fontScale="92500" lnSpcReduction="20000"/>
          </a:bodyPr>
          <a:lstStyle/>
          <a:p>
            <a:pPr marL="0" indent="0" algn="l">
              <a:buNone/>
            </a:pPr>
            <a:r>
              <a:rPr lang="en-US" b="0" i="0" dirty="0">
                <a:solidFill>
                  <a:srgbClr val="374151"/>
                </a:solidFill>
                <a:effectLst/>
                <a:latin typeface="Times New Roman" panose="02020603050405020304" pitchFamily="18" charset="0"/>
                <a:cs typeface="Times New Roman" panose="02020603050405020304" pitchFamily="18" charset="0"/>
              </a:rPr>
              <a:t>Decision tree selected as the classification method for its effectiveness. Decision tree presents a flowchart structure with decision nodes, chance nodes, and end nodes.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Decision nodes: Control nodes with multiple conditions influencing decisions (represented by squares)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Chance nodes: Represent the probability of possible outcomes (represented by circles)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End nodes: Provide the final outcome of the decision model.</a:t>
            </a:r>
          </a:p>
          <a:p>
            <a:pPr marL="0" indent="0" algn="l">
              <a:buNone/>
            </a:pPr>
            <a:r>
              <a:rPr lang="en-US" b="0" i="0" dirty="0">
                <a:solidFill>
                  <a:srgbClr val="374151"/>
                </a:solidFill>
                <a:effectLst/>
                <a:latin typeface="Times New Roman" panose="02020603050405020304" pitchFamily="18" charset="0"/>
                <a:cs typeface="Times New Roman" panose="02020603050405020304" pitchFamily="18" charset="0"/>
              </a:rPr>
              <a:t>Decision rule is structured as conditions (condition 1 to condition n) leading to specific outcomes. Results provided through the leaf nodes, representing various conditions.</a:t>
            </a:r>
          </a:p>
          <a:p>
            <a:pPr marL="0" indent="0" algn="l">
              <a:buNone/>
            </a:pPr>
            <a:r>
              <a:rPr lang="en-US" b="0" i="0" dirty="0">
                <a:solidFill>
                  <a:srgbClr val="374151"/>
                </a:solidFill>
                <a:effectLst/>
                <a:latin typeface="Times New Roman" panose="02020603050405020304" pitchFamily="18" charset="0"/>
                <a:cs typeface="Times New Roman" panose="02020603050405020304" pitchFamily="18" charset="0"/>
              </a:rPr>
              <a:t>Decision tree simplifies interpretation and understanding of cognitive performance levels.</a:t>
            </a:r>
          </a:p>
          <a:p>
            <a:pPr algn="l">
              <a:buFont typeface="Arial" panose="020B0604020202020204" pitchFamily="34" charset="0"/>
              <a:buChar char="•"/>
            </a:pPr>
            <a:endParaRPr lang="en-US" b="0" i="0" dirty="0">
              <a:solidFill>
                <a:srgbClr val="374151"/>
              </a:solidFill>
              <a:effectLst/>
              <a:latin typeface="Söhne"/>
            </a:endParaRPr>
          </a:p>
          <a:p>
            <a:endParaRPr lang="en-US" b="0" i="0" dirty="0">
              <a:solidFill>
                <a:srgbClr val="374151"/>
              </a:solidFill>
              <a:effectLst/>
              <a:latin typeface="Söhne"/>
            </a:endParaRPr>
          </a:p>
          <a:p>
            <a:pPr marL="0" indent="0">
              <a:buNone/>
            </a:pPr>
            <a:endParaRPr lang="en-IN" dirty="0"/>
          </a:p>
        </p:txBody>
      </p:sp>
    </p:spTree>
    <p:extLst>
      <p:ext uri="{BB962C8B-B14F-4D97-AF65-F5344CB8AC3E}">
        <p14:creationId xmlns:p14="http://schemas.microsoft.com/office/powerpoint/2010/main" val="65689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6B3BB-ECB6-12FE-9EB6-12C02BACB689}"/>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Steps of the Experiment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305B7E-9991-3485-C4D7-9F76B3D83634}"/>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Find the Attention and Relaxation time of each student from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period </a:t>
            </a:r>
            <a:r>
              <a:rPr lang="en-US">
                <a:latin typeface="Times New Roman" panose="02020603050405020304" pitchFamily="18" charset="0"/>
                <a:cs typeface="Times New Roman" panose="02020603050405020304" pitchFamily="18" charset="0"/>
              </a:rPr>
              <a:t>to 4</a:t>
            </a:r>
            <a:r>
              <a:rPr lang="en-US" baseline="30000">
                <a:latin typeface="Times New Roman" panose="02020603050405020304" pitchFamily="18" charset="0"/>
                <a:cs typeface="Times New Roman" panose="02020603050405020304" pitchFamily="18" charset="0"/>
              </a:rPr>
              <a:t>th</a:t>
            </a:r>
            <a:r>
              <a:rPr lang="en-US">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period.</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Find the Cognitive Performance of each student using the attention and relaxation time in the formula.</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ANOVA(Analysis of Variance): is calculated to find whether the null hypothesis is supported or not. SS: Sum of squares between the source. MS: Mean sum of squares between the source.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Null hypothesis: </a:t>
            </a:r>
            <a:r>
              <a:rPr lang="en-US" b="0" i="0" dirty="0">
                <a:solidFill>
                  <a:srgbClr val="374151"/>
                </a:solidFill>
                <a:effectLst/>
                <a:latin typeface="Times New Roman" panose="02020603050405020304" pitchFamily="18" charset="0"/>
                <a:cs typeface="Times New Roman" panose="02020603050405020304" pitchFamily="18" charset="0"/>
              </a:rPr>
              <a:t>states that all group means are equal.</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P-value: </a:t>
            </a:r>
            <a:r>
              <a:rPr lang="en-US" b="0" i="0" dirty="0">
                <a:solidFill>
                  <a:srgbClr val="374151"/>
                </a:solidFill>
                <a:effectLst/>
                <a:latin typeface="Times New Roman" panose="02020603050405020304" pitchFamily="18" charset="0"/>
                <a:cs typeface="Times New Roman" panose="02020603050405020304" pitchFamily="18" charset="0"/>
              </a:rPr>
              <a:t>The p-value indicates the probability of obtaining the observed results if the null hypothesis is true. </a:t>
            </a:r>
            <a:r>
              <a:rPr lang="en-US" i="0" dirty="0">
                <a:effectLst/>
                <a:latin typeface="Times New Roman" panose="02020603050405020304" pitchFamily="18" charset="0"/>
                <a:cs typeface="Times New Roman" panose="02020603050405020304" pitchFamily="18" charset="0"/>
              </a:rPr>
              <a:t>P-value &lt; Alpha (usually 0.05):</a:t>
            </a:r>
            <a:r>
              <a:rPr lang="en-US" i="0" dirty="0">
                <a:solidFill>
                  <a:srgbClr val="374151"/>
                </a:solidFill>
                <a:effectLst/>
                <a:latin typeface="Times New Roman" panose="02020603050405020304" pitchFamily="18" charset="0"/>
                <a:cs typeface="Times New Roman" panose="02020603050405020304" pitchFamily="18" charset="0"/>
              </a:rPr>
              <a:t> You reject the null hypothesis and </a:t>
            </a:r>
            <a:r>
              <a:rPr lang="en-US" i="0" dirty="0">
                <a:effectLst/>
                <a:latin typeface="Times New Roman" panose="02020603050405020304" pitchFamily="18" charset="0"/>
                <a:cs typeface="Times New Roman" panose="02020603050405020304" pitchFamily="18" charset="0"/>
              </a:rPr>
              <a:t>P-value &gt; Alpha:</a:t>
            </a:r>
            <a:r>
              <a:rPr lang="en-US" i="0" dirty="0">
                <a:solidFill>
                  <a:srgbClr val="374151"/>
                </a:solidFill>
                <a:effectLst/>
                <a:latin typeface="Times New Roman" panose="02020603050405020304" pitchFamily="18" charset="0"/>
                <a:cs typeface="Times New Roman" panose="02020603050405020304" pitchFamily="18" charset="0"/>
              </a:rPr>
              <a:t> You fail to reject the null hypothesis.</a:t>
            </a:r>
          </a:p>
          <a:p>
            <a:pPr>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F-value: It assess whether the means of three or more groups are statistically different from each other. It is obtained by dividing the between-group variance by the within-group variance.</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i="0" dirty="0">
              <a:solidFill>
                <a:srgbClr val="37415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3255015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F64A-48FF-B996-533C-C8549515EF0A}"/>
              </a:ext>
            </a:extLst>
          </p:cNvPr>
          <p:cNvSpPr>
            <a:spLocks noGrp="1"/>
          </p:cNvSpPr>
          <p:nvPr>
            <p:ph type="title"/>
          </p:nvPr>
        </p:nvSpPr>
        <p:spPr>
          <a:xfrm>
            <a:off x="14196591" y="1259656"/>
            <a:ext cx="199892" cy="468309"/>
          </a:xfrm>
        </p:spPr>
        <p:txBody>
          <a:bodyPr>
            <a:normAutofit fontScale="90000"/>
          </a:bodyPr>
          <a:lstStyle/>
          <a:p>
            <a:r>
              <a:rPr lang="en-IN" dirty="0"/>
              <a:t> </a:t>
            </a:r>
          </a:p>
        </p:txBody>
      </p:sp>
      <p:sp>
        <p:nvSpPr>
          <p:cNvPr id="6" name="Content Placeholder 5">
            <a:extLst>
              <a:ext uri="{FF2B5EF4-FFF2-40B4-BE49-F238E27FC236}">
                <a16:creationId xmlns:a16="http://schemas.microsoft.com/office/drawing/2014/main" id="{1E9D3C5D-91BE-E6A0-74B6-2341544628C6}"/>
              </a:ext>
            </a:extLst>
          </p:cNvPr>
          <p:cNvSpPr>
            <a:spLocks noGrp="1"/>
          </p:cNvSpPr>
          <p:nvPr>
            <p:ph idx="1"/>
          </p:nvPr>
        </p:nvSpPr>
        <p:spPr/>
        <p:txBody>
          <a:bodyPr>
            <a:normAutofit fontScale="85000" lnSpcReduction="20000"/>
          </a:bodyPr>
          <a:lstStyle/>
          <a:p>
            <a:endParaRPr lang="en-IN" dirty="0"/>
          </a:p>
          <a:p>
            <a:endParaRPr lang="en-IN" dirty="0"/>
          </a:p>
          <a:p>
            <a:endParaRPr lang="en-IN" dirty="0"/>
          </a:p>
          <a:p>
            <a:endParaRPr lang="en-IN" dirty="0"/>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Using the decision tree we can find the cognitive performance levels of each student  in every period which can be classified as Good, Neutral or Low. When it is Good then the student can concentrate on studying and when it is Low the student needs rest.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order to cross validate the decision tree the performance is calculated by 10 times and the accuracy of the experiment is found to be 87% . The error margin of 13% occurs due to other factors in the class affecting the students such as noise and class atmosphere.</a:t>
            </a:r>
          </a:p>
        </p:txBody>
      </p:sp>
      <p:pic>
        <p:nvPicPr>
          <p:cNvPr id="8" name="Picture 7">
            <a:extLst>
              <a:ext uri="{FF2B5EF4-FFF2-40B4-BE49-F238E27FC236}">
                <a16:creationId xmlns:a16="http://schemas.microsoft.com/office/drawing/2014/main" id="{5043F834-BC15-1064-CAE7-772DDDB5F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753" y="215581"/>
            <a:ext cx="6125593" cy="3024769"/>
          </a:xfrm>
          <a:prstGeom prst="rect">
            <a:avLst/>
          </a:prstGeom>
        </p:spPr>
      </p:pic>
    </p:spTree>
    <p:extLst>
      <p:ext uri="{BB962C8B-B14F-4D97-AF65-F5344CB8AC3E}">
        <p14:creationId xmlns:p14="http://schemas.microsoft.com/office/powerpoint/2010/main" val="3883302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BDAD-4A07-74B3-AC5D-42856901C1D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7A8102-7CEA-1E29-98B9-5ED8BC289EF7}"/>
              </a:ext>
            </a:extLst>
          </p:cNvPr>
          <p:cNvSpPr>
            <a:spLocks noGrp="1"/>
          </p:cNvSpPr>
          <p:nvPr>
            <p:ph idx="1"/>
          </p:nvPr>
        </p:nvSpPr>
        <p:spPr/>
        <p:txBody>
          <a:bodyPr>
            <a:normAutofit lnSpcReduction="10000"/>
          </a:bodyPr>
          <a:lstStyle/>
          <a:p>
            <a:pPr>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Decision tree implementation reveals individual cognitive performance levels. </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Slight changes and decreases are noted in cognitive performance with prolonged learning.</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Decision tree algorithm yields reliable results with 87% accuracy.</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Results are straightforward to interpret, providing clear insights into cognitive performance.</a:t>
            </a:r>
          </a:p>
          <a:p>
            <a:pPr algn="l">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Therefore the c</a:t>
            </a:r>
            <a:r>
              <a:rPr lang="en-US" b="0" i="0" dirty="0">
                <a:solidFill>
                  <a:srgbClr val="374151"/>
                </a:solidFill>
                <a:effectLst/>
                <a:latin typeface="Times New Roman" panose="02020603050405020304" pitchFamily="18" charset="0"/>
                <a:cs typeface="Times New Roman" panose="02020603050405020304" pitchFamily="18" charset="0"/>
              </a:rPr>
              <a:t>lassification aids in identifying students in need of mental breaks.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This project shows the potential to optimize teaching strategies for improved student well-being and academic performance.</a:t>
            </a:r>
          </a:p>
          <a:p>
            <a:pPr algn="l">
              <a:buFont typeface="Arial" panose="020B0604020202020204" pitchFamily="34" charset="0"/>
              <a:buChar char="•"/>
            </a:pPr>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0899677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216</TotalTime>
  <Words>844</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Söhne</vt:lpstr>
      <vt:lpstr>Times New Roman</vt:lpstr>
      <vt:lpstr>Gallery</vt:lpstr>
      <vt:lpstr>Brain Cognitive Performance Identification for Student Learning in Classroom </vt:lpstr>
      <vt:lpstr>Introduction</vt:lpstr>
      <vt:lpstr>Brain Cognitive Performance</vt:lpstr>
      <vt:lpstr>Brainwave Detection</vt:lpstr>
      <vt:lpstr>Data Classification</vt:lpstr>
      <vt:lpstr>Steps of the Experiment</vt:lpstr>
      <vt:lpstr>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Cognitive Performance Identification for Student Learning in Classroom </dc:title>
  <dc:creator>Ayush Ghosh</dc:creator>
  <cp:lastModifiedBy>Abhinav Bisht</cp:lastModifiedBy>
  <cp:revision>2</cp:revision>
  <dcterms:created xsi:type="dcterms:W3CDTF">2023-11-10T17:58:55Z</dcterms:created>
  <dcterms:modified xsi:type="dcterms:W3CDTF">2023-11-11T03:27:02Z</dcterms:modified>
</cp:coreProperties>
</file>