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65" r:id="rId6"/>
    <p:sldId id="264" r:id="rId7"/>
    <p:sldId id="260" r:id="rId8"/>
    <p:sldId id="261" r:id="rId9"/>
    <p:sldId id="262" r:id="rId10"/>
    <p:sldId id="267" r:id="rId11"/>
    <p:sldId id="268" r:id="rId12"/>
    <p:sldId id="269" r:id="rId13"/>
    <p:sldId id="270" r:id="rId14"/>
    <p:sldId id="273" r:id="rId15"/>
    <p:sldId id="274" r:id="rId16"/>
    <p:sldId id="27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4145" y="369570"/>
            <a:ext cx="11903075" cy="829945"/>
          </a:xfrm>
          <a:prstGeom prst="rect">
            <a:avLst/>
          </a:prstGeom>
          <a:noFill/>
        </p:spPr>
        <p:txBody>
          <a:bodyPr wrap="square" rtlCol="0">
            <a:spAutoFit/>
            <a:scene3d>
              <a:camera prst="orthographicFront"/>
              <a:lightRig rig="threePt" dir="t"/>
            </a:scene3d>
          </a:bodyPr>
          <a:p>
            <a:pPr algn="ctr"/>
            <a:r>
              <a:rPr lang="en-US" sz="4800" u="sng">
                <a:solidFill>
                  <a:schemeClr val="accent1"/>
                </a:solidFill>
                <a:effectLst>
                  <a:outerShdw blurRad="38100" dist="25400" dir="5400000" algn="ctr" rotWithShape="0">
                    <a:srgbClr val="6E747A">
                      <a:alpha val="43000"/>
                    </a:srgbClr>
                  </a:outerShdw>
                </a:effectLst>
              </a:rPr>
              <a:t>Sign langunage to Speech</a:t>
            </a:r>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p:txBody>
      </p:sp>
      <p:pic>
        <p:nvPicPr>
          <p:cNvPr id="100" name="Picture 99"/>
          <p:cNvPicPr/>
          <p:nvPr/>
        </p:nvPicPr>
        <p:blipFill>
          <a:blip r:embed="rId1"/>
          <a:stretch>
            <a:fillRect/>
          </a:stretch>
        </p:blipFill>
        <p:spPr>
          <a:xfrm>
            <a:off x="6914515" y="1763078"/>
            <a:ext cx="4533900" cy="2371725"/>
          </a:xfrm>
          <a:prstGeom prst="rect">
            <a:avLst/>
          </a:prstGeom>
          <a:noFill/>
          <a:ln w="9525">
            <a:noFill/>
          </a:ln>
        </p:spPr>
      </p:pic>
      <p:sp>
        <p:nvSpPr>
          <p:cNvPr id="5" name="Text Box 4"/>
          <p:cNvSpPr txBox="1"/>
          <p:nvPr/>
        </p:nvSpPr>
        <p:spPr>
          <a:xfrm>
            <a:off x="424815" y="5667375"/>
            <a:ext cx="2532380" cy="706755"/>
          </a:xfrm>
          <a:prstGeom prst="rect">
            <a:avLst/>
          </a:prstGeom>
          <a:noFill/>
        </p:spPr>
        <p:txBody>
          <a:bodyPr wrap="square" rtlCol="0">
            <a:spAutoFit/>
          </a:bodyPr>
          <a:p>
            <a:r>
              <a:rPr lang="en-US" sz="2000" b="1"/>
              <a:t>Presented to - Banchhanidhi Dash</a:t>
            </a:r>
            <a:endParaRPr lang="en-US" sz="2000" b="1"/>
          </a:p>
        </p:txBody>
      </p:sp>
      <p:sp>
        <p:nvSpPr>
          <p:cNvPr id="6" name="Text Box 5"/>
          <p:cNvSpPr txBox="1"/>
          <p:nvPr/>
        </p:nvSpPr>
        <p:spPr>
          <a:xfrm>
            <a:off x="8638540" y="5060950"/>
            <a:ext cx="3084830" cy="1753235"/>
          </a:xfrm>
          <a:prstGeom prst="rect">
            <a:avLst/>
          </a:prstGeom>
          <a:noFill/>
        </p:spPr>
        <p:txBody>
          <a:bodyPr wrap="square" rtlCol="0">
            <a:spAutoFit/>
          </a:bodyPr>
          <a:p>
            <a:r>
              <a:rPr lang="en-US"/>
              <a:t>Presented by :-</a:t>
            </a:r>
            <a:endParaRPr lang="en-US"/>
          </a:p>
          <a:p>
            <a:r>
              <a:rPr lang="en-US"/>
              <a:t>Sachin kumar - 21051162</a:t>
            </a:r>
            <a:endParaRPr lang="en-US"/>
          </a:p>
          <a:p>
            <a:r>
              <a:rPr lang="en-US"/>
              <a:t>Abhinav bisht - 21051705</a:t>
            </a:r>
            <a:endParaRPr lang="en-US"/>
          </a:p>
          <a:p>
            <a:r>
              <a:rPr lang="en-US"/>
              <a:t>Aditya Raj - 21051709</a:t>
            </a:r>
            <a:endParaRPr lang="en-US"/>
          </a:p>
          <a:p>
            <a:r>
              <a:rPr lang="en-US"/>
              <a:t>Arnav kumar - 21051801</a:t>
            </a:r>
            <a:endParaRPr lang="en-US"/>
          </a:p>
          <a:p>
            <a:r>
              <a:rPr lang="en-US"/>
              <a:t>Nitin kumar - 21051828</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4955" y="1396365"/>
            <a:ext cx="11642090" cy="5077460"/>
          </a:xfrm>
          <a:prstGeom prst="rect">
            <a:avLst/>
          </a:prstGeom>
          <a:noFill/>
        </p:spPr>
        <p:txBody>
          <a:bodyPr wrap="square" rtlCol="0">
            <a:spAutoFit/>
          </a:bodyPr>
          <a:p>
            <a:r>
              <a:rPr lang="en-US" b="1"/>
              <a:t>What is CNN(Convolution Neural Network)</a:t>
            </a:r>
            <a:endParaRPr lang="en-US" b="1"/>
          </a:p>
          <a:p>
            <a:endParaRPr lang="en-US"/>
          </a:p>
          <a:p>
            <a:pPr marL="285750" indent="-285750">
              <a:buFont typeface="Arial" panose="020B0604020202020204" pitchFamily="34" charset="0"/>
              <a:buChar char="•"/>
            </a:pPr>
            <a:r>
              <a:rPr lang="en-US"/>
              <a:t>It is a class of deep learning.</a:t>
            </a:r>
            <a:endParaRPr lang="en-US"/>
          </a:p>
          <a:p>
            <a:endParaRPr lang="en-US"/>
          </a:p>
          <a:p>
            <a:pPr marL="285750" indent="-285750">
              <a:buFont typeface="Arial" panose="020B0604020202020204" pitchFamily="34" charset="0"/>
              <a:buChar char="•"/>
            </a:pPr>
            <a:r>
              <a:rPr lang="en-US"/>
              <a:t>Convolutional neural network (ConvNet's or CNNs) is one of the main categories to do images recognition, images classifications, objects detections, recognition faces etc.,</a:t>
            </a:r>
            <a:endParaRPr lang="en-US"/>
          </a:p>
          <a:p>
            <a:endParaRPr lang="en-US"/>
          </a:p>
          <a:p>
            <a:pPr marL="285750" indent="-285750">
              <a:buFont typeface="Arial" panose="020B0604020202020204" pitchFamily="34" charset="0"/>
              <a:buChar char="•"/>
            </a:pPr>
            <a:r>
              <a:rPr lang="en-US"/>
              <a:t>It is similar to the basic neural network, CNN also have learnable parameter like neural network i.e., weights, biases etc.</a:t>
            </a:r>
            <a:endParaRPr lang="en-US"/>
          </a:p>
          <a:p>
            <a:endParaRPr lang="en-US"/>
          </a:p>
          <a:p>
            <a:pPr marL="285750" indent="-285750">
              <a:buFont typeface="Arial" panose="020B0604020202020204" pitchFamily="34" charset="0"/>
              <a:buChar char="•"/>
            </a:pPr>
            <a:r>
              <a:rPr lang="en-US"/>
              <a:t>CNN is heavily used in computer vision</a:t>
            </a:r>
            <a:endParaRPr lang="en-US"/>
          </a:p>
          <a:p>
            <a:endParaRPr lang="en-US"/>
          </a:p>
          <a:p>
            <a:pPr marL="285750" indent="-285750">
              <a:buFont typeface="Arial" panose="020B0604020202020204" pitchFamily="34" charset="0"/>
              <a:buChar char="•"/>
            </a:pPr>
            <a:r>
              <a:rPr lang="en-US"/>
              <a:t>There 3 basic components to define CNN</a:t>
            </a:r>
            <a:endParaRPr lang="en-US"/>
          </a:p>
          <a:p>
            <a:endParaRPr lang="en-US"/>
          </a:p>
          <a:p>
            <a:r>
              <a:rPr lang="en-US"/>
              <a:t>	* The Convolution Layer</a:t>
            </a:r>
            <a:endParaRPr lang="en-US"/>
          </a:p>
          <a:p>
            <a:endParaRPr lang="en-US"/>
          </a:p>
          <a:p>
            <a:r>
              <a:rPr lang="en-US"/>
              <a:t>	* The Pooling Layer</a:t>
            </a:r>
            <a:endParaRPr lang="en-US"/>
          </a:p>
          <a:p>
            <a:endParaRPr lang="en-US"/>
          </a:p>
          <a:p>
            <a:r>
              <a:rPr lang="en-US"/>
              <a:t>	* The Output Layer (or) Fully Connected Layer</a:t>
            </a:r>
            <a:endParaRPr lang="en-US"/>
          </a:p>
        </p:txBody>
      </p:sp>
      <p:sp>
        <p:nvSpPr>
          <p:cNvPr id="3" name="Text Box 2"/>
          <p:cNvSpPr txBox="1"/>
          <p:nvPr/>
        </p:nvSpPr>
        <p:spPr>
          <a:xfrm>
            <a:off x="144780" y="295275"/>
            <a:ext cx="11903075" cy="1106805"/>
          </a:xfrm>
          <a:prstGeom prst="rect">
            <a:avLst/>
          </a:prstGeom>
          <a:noFill/>
        </p:spPr>
        <p:txBody>
          <a:bodyPr wrap="square" rtlCol="0">
            <a:spAutoFit/>
            <a:scene3d>
              <a:camera prst="orthographicFront"/>
              <a:lightRig rig="threePt" dir="t"/>
            </a:scene3d>
          </a:bodyPr>
          <a:p>
            <a:pPr algn="ctr"/>
            <a:r>
              <a:rPr lang="en-US" sz="4800" u="sng">
                <a:solidFill>
                  <a:schemeClr val="accent1"/>
                </a:solidFill>
                <a:effectLst>
                  <a:outerShdw blurRad="38100" dist="25400" dir="5400000" algn="ctr" rotWithShape="0">
                    <a:srgbClr val="6E747A">
                      <a:alpha val="43000"/>
                    </a:srgbClr>
                  </a:outerShdw>
                </a:effectLst>
              </a:rPr>
              <a:t>CNN</a:t>
            </a:r>
            <a:endParaRPr lang="en-US" sz="4800" u="sng">
              <a:solidFill>
                <a:schemeClr val="accent1"/>
              </a:solidFill>
              <a:effectLst>
                <a:outerShdw blurRad="38100" dist="25400" dir="5400000" algn="ctr" rotWithShape="0">
                  <a:srgbClr val="6E747A">
                    <a:alpha val="43000"/>
                  </a:srgbClr>
                </a:outerShdw>
              </a:effectLst>
            </a:endParaRPr>
          </a:p>
          <a:p>
            <a:pPr algn="ctr"/>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p:txBody>
      </p:sp>
      <p:pic>
        <p:nvPicPr>
          <p:cNvPr id="100" name="Picture 99"/>
          <p:cNvPicPr/>
          <p:nvPr/>
        </p:nvPicPr>
        <p:blipFill>
          <a:blip r:embed="rId1"/>
          <a:stretch>
            <a:fillRect/>
          </a:stretch>
        </p:blipFill>
        <p:spPr>
          <a:xfrm>
            <a:off x="7397115" y="3775075"/>
            <a:ext cx="3994150" cy="2461260"/>
          </a:xfrm>
          <a:prstGeom prst="rect">
            <a:avLst/>
          </a:prstGeom>
          <a:noFill/>
          <a:ln w="9525">
            <a:noFill/>
          </a:ln>
        </p:spPr>
      </p:pic>
      <p:sp>
        <p:nvSpPr>
          <p:cNvPr id="4" name="Text Box 3"/>
          <p:cNvSpPr txBox="1"/>
          <p:nvPr/>
        </p:nvSpPr>
        <p:spPr>
          <a:xfrm>
            <a:off x="7545705" y="6355080"/>
            <a:ext cx="3998595" cy="368300"/>
          </a:xfrm>
          <a:prstGeom prst="rect">
            <a:avLst/>
          </a:prstGeom>
          <a:noFill/>
        </p:spPr>
        <p:txBody>
          <a:bodyPr wrap="square" rtlCol="0">
            <a:spAutoFit/>
          </a:bodyPr>
          <a:p>
            <a:pPr algn="ctr"/>
            <a:r>
              <a:rPr lang="en-US"/>
              <a:t>Architecture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44780" y="295275"/>
            <a:ext cx="11903075" cy="829945"/>
          </a:xfrm>
          <a:prstGeom prst="rect">
            <a:avLst/>
          </a:prstGeom>
          <a:noFill/>
        </p:spPr>
        <p:txBody>
          <a:bodyPr wrap="square" rtlCol="0">
            <a:spAutoFit/>
            <a:scene3d>
              <a:camera prst="orthographicFront"/>
              <a:lightRig rig="threePt" dir="t"/>
            </a:scene3d>
          </a:bodyPr>
          <a:p>
            <a:pPr algn="ctr"/>
            <a:r>
              <a:rPr lang="en-US" sz="4800" u="sng">
                <a:solidFill>
                  <a:schemeClr val="accent1"/>
                </a:solidFill>
                <a:effectLst>
                  <a:outerShdw blurRad="38100" dist="25400" dir="5400000" algn="ctr" rotWithShape="0">
                    <a:srgbClr val="6E747A">
                      <a:alpha val="43000"/>
                    </a:srgbClr>
                  </a:outerShdw>
                </a:effectLst>
              </a:rPr>
              <a:t>Convolution layer</a:t>
            </a:r>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p:txBody>
      </p:sp>
      <p:pic>
        <p:nvPicPr>
          <p:cNvPr id="101" name="Picture 100"/>
          <p:cNvPicPr/>
          <p:nvPr/>
        </p:nvPicPr>
        <p:blipFill>
          <a:blip r:embed="rId1"/>
          <a:stretch>
            <a:fillRect/>
          </a:stretch>
        </p:blipFill>
        <p:spPr>
          <a:xfrm>
            <a:off x="6621825" y="2062362"/>
            <a:ext cx="5049430" cy="1375646"/>
          </a:xfrm>
          <a:prstGeom prst="rect">
            <a:avLst/>
          </a:prstGeom>
          <a:noFill/>
          <a:ln w="9525">
            <a:noFill/>
          </a:ln>
        </p:spPr>
      </p:pic>
      <p:sp>
        <p:nvSpPr>
          <p:cNvPr id="2" name="Text Box 1"/>
          <p:cNvSpPr txBox="1"/>
          <p:nvPr/>
        </p:nvSpPr>
        <p:spPr>
          <a:xfrm>
            <a:off x="699770" y="1838325"/>
            <a:ext cx="5260975" cy="2584450"/>
          </a:xfrm>
          <a:prstGeom prst="rect">
            <a:avLst/>
          </a:prstGeom>
          <a:noFill/>
        </p:spPr>
        <p:txBody>
          <a:bodyPr wrap="square" rtlCol="0">
            <a:spAutoFit/>
          </a:bodyPr>
          <a:p>
            <a:r>
              <a:rPr lang="en-US"/>
              <a:t>Convolution layers in CNNs apply learnable filters to input data, extracting features by sliding and computing dot products. This process enables the network to recognize complex patterns, crucial for tasks like image classification and object detection. Convolutional architectures leverage these layers to achieve translation invariance and parameter sharing, optimizing performance in various computer vision applications.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02615" y="2712085"/>
            <a:ext cx="5821045" cy="1753235"/>
          </a:xfrm>
          <a:prstGeom prst="rect">
            <a:avLst/>
          </a:prstGeom>
          <a:noFill/>
        </p:spPr>
        <p:txBody>
          <a:bodyPr wrap="square" rtlCol="0">
            <a:spAutoFit/>
          </a:bodyPr>
          <a:p>
            <a:r>
              <a:rPr lang="en-US"/>
              <a:t>Pooling layers in CNNs reduce the spatial dimensions of feature maps while preserving important information. By downsampling through operations like max or average pooling, they enhance computational efficiency and introduce spatial invariance, aiding tasks like image classification and feature extraction.</a:t>
            </a:r>
            <a:endParaRPr lang="en-US"/>
          </a:p>
        </p:txBody>
      </p:sp>
      <p:pic>
        <p:nvPicPr>
          <p:cNvPr id="102" name="Picture 101"/>
          <p:cNvPicPr/>
          <p:nvPr/>
        </p:nvPicPr>
        <p:blipFill>
          <a:blip r:embed="rId1"/>
          <a:stretch>
            <a:fillRect/>
          </a:stretch>
        </p:blipFill>
        <p:spPr>
          <a:xfrm>
            <a:off x="7178040" y="2246630"/>
            <a:ext cx="3914775" cy="293560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Text Box 102"/>
          <p:cNvSpPr txBox="1"/>
          <p:nvPr/>
        </p:nvSpPr>
        <p:spPr>
          <a:xfrm>
            <a:off x="580390" y="1974850"/>
            <a:ext cx="6297930" cy="3861435"/>
          </a:xfrm>
          <a:prstGeom prst="rect">
            <a:avLst/>
          </a:prstGeom>
          <a:noFill/>
          <a:ln w="9525">
            <a:noFill/>
          </a:ln>
        </p:spPr>
        <p:txBody>
          <a:bodyPr wrap="square">
            <a:spAutoFit/>
          </a:bodyPr>
          <a:p>
            <a:pPr indent="0">
              <a:buFont typeface="Arial" panose="020B0604020202020204" pitchFamily="34" charset="0"/>
              <a:buNone/>
            </a:pPr>
            <a:r>
              <a:rPr lang="en-US" b="0">
                <a:solidFill>
                  <a:schemeClr val="tx1"/>
                </a:solidFill>
                <a:latin typeface="Segoe UI" panose="020B0502040204020203" charset="0"/>
                <a:cs typeface="Calibri" panose="020F0502020204030204" charset="0"/>
              </a:rPr>
              <a:t>Computer vision is a field of artificial intelligence (AI) and computer science that focuses on enabling computers to interpret and understand visual information from the real world, much like humans</a:t>
            </a:r>
            <a:endParaRPr lang="en-US" b="0">
              <a:solidFill>
                <a:schemeClr val="tx1"/>
              </a:solidFill>
              <a:latin typeface="Segoe UI" panose="020B0502040204020203" charset="0"/>
              <a:cs typeface="Calibri" panose="020F0502020204030204" charset="0"/>
            </a:endParaRPr>
          </a:p>
          <a:p>
            <a:pPr indent="0">
              <a:buNone/>
            </a:pPr>
            <a:r>
              <a:rPr lang="en-US" b="0">
                <a:solidFill>
                  <a:schemeClr val="tx1"/>
                </a:solidFill>
                <a:latin typeface="Segoe UI" panose="020B0502040204020203" charset="0"/>
                <a:cs typeface="Calibri" panose="020F0502020204030204" charset="0"/>
              </a:rPr>
              <a:t>The process of computer vision involves acquiring, processing, analyzing, and understanding digital images or videos to extract meaningful information.</a:t>
            </a:r>
            <a:endParaRPr lang="en-US" b="0">
              <a:solidFill>
                <a:schemeClr val="tx1"/>
              </a:solidFill>
              <a:latin typeface="Segoe UI" panose="020B0502040204020203" charset="0"/>
              <a:cs typeface="Calibri" panose="020F0502020204030204" charset="0"/>
            </a:endParaRPr>
          </a:p>
          <a:p>
            <a:pPr indent="0">
              <a:buNone/>
            </a:pPr>
            <a:r>
              <a:rPr lang="en-US" b="0">
                <a:solidFill>
                  <a:schemeClr val="tx1"/>
                </a:solidFill>
                <a:latin typeface="Segoe UI" panose="020B0502040204020203" charset="0"/>
                <a:cs typeface="Calibri" panose="020F0502020204030204" charset="0"/>
              </a:rPr>
              <a:t>This is achieved using machine learning algorithms, particularly deep learning models, to recognize patterns and features within visual data through training on large datasets</a:t>
            </a:r>
            <a:r>
              <a:rPr lang="en-US" sz="1100" b="0">
                <a:solidFill>
                  <a:schemeClr val="tx1"/>
                </a:solidFill>
                <a:latin typeface="Segoe UI" panose="020B0502040204020203" charset="0"/>
                <a:cs typeface="Calibri" panose="020F0502020204030204" charset="0"/>
              </a:rPr>
              <a:t> </a:t>
            </a:r>
            <a:endParaRPr lang="en-US" sz="1100" b="0">
              <a:solidFill>
                <a:schemeClr val="tx1"/>
              </a:solidFill>
              <a:latin typeface="Segoe UI" panose="020B0502040204020203" charset="0"/>
              <a:cs typeface="Calibri" panose="020F0502020204030204" charset="0"/>
            </a:endParaRPr>
          </a:p>
        </p:txBody>
      </p:sp>
      <p:pic>
        <p:nvPicPr>
          <p:cNvPr id="2" name="Picture 1"/>
          <p:cNvPicPr/>
          <p:nvPr/>
        </p:nvPicPr>
        <p:blipFill>
          <a:blip r:embed="rId1"/>
          <a:stretch>
            <a:fillRect/>
          </a:stretch>
        </p:blipFill>
        <p:spPr>
          <a:xfrm>
            <a:off x="8214360" y="1297305"/>
            <a:ext cx="2834640" cy="1864360"/>
          </a:xfrm>
          <a:prstGeom prst="rect">
            <a:avLst/>
          </a:prstGeom>
          <a:noFill/>
          <a:ln w="9525">
            <a:noFill/>
          </a:ln>
        </p:spPr>
      </p:pic>
      <p:sp>
        <p:nvSpPr>
          <p:cNvPr id="104" name="Text Box 103"/>
          <p:cNvSpPr txBox="1"/>
          <p:nvPr/>
        </p:nvSpPr>
        <p:spPr>
          <a:xfrm>
            <a:off x="3556000" y="4592955"/>
            <a:ext cx="5080000" cy="429895"/>
          </a:xfrm>
          <a:prstGeom prst="rect">
            <a:avLst/>
          </a:prstGeom>
          <a:noFill/>
          <a:ln w="9525">
            <a:noFill/>
          </a:ln>
        </p:spPr>
        <p:txBody>
          <a:bodyPr>
            <a:spAutoFit/>
          </a:bodyPr>
          <a:p>
            <a:pPr indent="0"/>
            <a:r>
              <a:rPr lang="en-US" sz="1100" b="0">
                <a:solidFill>
                  <a:schemeClr val="tx1"/>
                </a:solidFill>
                <a:latin typeface="Segoe UI" panose="020B0502040204020203" charset="0"/>
                <a:cs typeface="Calibri" panose="020F0502020204030204" charset="0"/>
              </a:rPr>
              <a:t> </a:t>
            </a:r>
            <a:endParaRPr lang="en-US" sz="1100" b="0">
              <a:solidFill>
                <a:schemeClr val="tx1"/>
              </a:solidFill>
              <a:latin typeface="Segoe UI" panose="020B0502040204020203" charset="0"/>
              <a:cs typeface="Calibri" panose="020F0502020204030204" charset="0"/>
            </a:endParaRPr>
          </a:p>
        </p:txBody>
      </p:sp>
      <p:sp>
        <p:nvSpPr>
          <p:cNvPr id="3" name="Text Box 2"/>
          <p:cNvSpPr txBox="1"/>
          <p:nvPr/>
        </p:nvSpPr>
        <p:spPr>
          <a:xfrm>
            <a:off x="144780" y="295275"/>
            <a:ext cx="11903075" cy="829945"/>
          </a:xfrm>
          <a:prstGeom prst="rect">
            <a:avLst/>
          </a:prstGeom>
          <a:noFill/>
        </p:spPr>
        <p:txBody>
          <a:bodyPr wrap="square" rtlCol="0">
            <a:spAutoFit/>
            <a:scene3d>
              <a:camera prst="orthographicFront"/>
              <a:lightRig rig="threePt" dir="t"/>
            </a:scene3d>
          </a:bodyPr>
          <a:p>
            <a:pPr algn="ctr"/>
            <a:r>
              <a:rPr lang="en-US" sz="4800" u="sng">
                <a:solidFill>
                  <a:schemeClr val="accent1"/>
                </a:solidFill>
                <a:effectLst>
                  <a:outerShdw blurRad="38100" dist="25400" dir="5400000" algn="ctr" rotWithShape="0">
                    <a:srgbClr val="6E747A">
                      <a:alpha val="43000"/>
                    </a:srgbClr>
                  </a:outerShdw>
                </a:effectLst>
              </a:rPr>
              <a:t>Computer vision</a:t>
            </a:r>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p:txBody>
      </p:sp>
      <p:pic>
        <p:nvPicPr>
          <p:cNvPr id="59582145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flipH="1">
            <a:off x="7743190" y="3655695"/>
            <a:ext cx="3507105" cy="24358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 name="Text Box 103"/>
          <p:cNvSpPr txBox="1"/>
          <p:nvPr/>
        </p:nvSpPr>
        <p:spPr>
          <a:xfrm>
            <a:off x="311150" y="354330"/>
            <a:ext cx="6513195" cy="2153285"/>
          </a:xfrm>
          <a:prstGeom prst="rect">
            <a:avLst/>
          </a:prstGeom>
          <a:noFill/>
          <a:ln w="9525">
            <a:noFill/>
          </a:ln>
        </p:spPr>
        <p:txBody>
          <a:bodyPr wrap="square">
            <a:spAutoFit/>
          </a:bodyPr>
          <a:p>
            <a:pPr indent="0" algn="l"/>
            <a:r>
              <a:rPr lang="en-US" sz="3600" u="sng">
                <a:solidFill>
                  <a:schemeClr val="accent1"/>
                </a:solidFill>
                <a:effectLst>
                  <a:outerShdw blurRad="38100" dist="25400" dir="5400000" algn="ctr" rotWithShape="0">
                    <a:srgbClr val="6E747A">
                      <a:alpha val="43000"/>
                    </a:srgbClr>
                  </a:outerShdw>
                </a:effectLst>
              </a:rPr>
              <a:t>Implementing computer Vision</a:t>
            </a:r>
            <a:endParaRPr lang="en-US" sz="3600" u="sng">
              <a:solidFill>
                <a:schemeClr val="accent1"/>
              </a:solidFill>
              <a:effectLst>
                <a:outerShdw blurRad="38100" dist="25400" dir="5400000" algn="ctr" rotWithShape="0">
                  <a:srgbClr val="6E747A">
                    <a:alpha val="43000"/>
                  </a:srgbClr>
                </a:outerShdw>
              </a:effectLst>
            </a:endParaRPr>
          </a:p>
          <a:p>
            <a:pPr indent="0" algn="l"/>
            <a:endParaRPr lang="en-US" sz="4800" b="0" u="sng">
              <a:solidFill>
                <a:schemeClr val="accent1"/>
              </a:solidFill>
              <a:effectLst>
                <a:outerShdw blurRad="38100" dist="25400" dir="5400000" algn="ctr" rotWithShape="0">
                  <a:srgbClr val="6E747A">
                    <a:alpha val="43000"/>
                  </a:srgbClr>
                </a:outerShdw>
              </a:effectLst>
              <a:latin typeface="Segoe UI" panose="020B0502040204020203" charset="0"/>
              <a:cs typeface="Times New Roman" panose="02020603050405020304" charset="0"/>
            </a:endParaRPr>
          </a:p>
          <a:p>
            <a:pPr indent="0" algn="l"/>
            <a:r>
              <a:rPr lang="en-US" sz="1600" b="0" u="sng">
                <a:solidFill>
                  <a:srgbClr val="000000"/>
                </a:solidFill>
                <a:latin typeface="Segoe UI" panose="020B0502040204020203" charset="0"/>
                <a:cs typeface="Times New Roman" panose="02020603050405020304" charset="0"/>
              </a:rPr>
              <a:t> </a:t>
            </a:r>
            <a:r>
              <a:rPr lang="en-US" sz="1200" b="0">
                <a:latin typeface="Calibri" panose="020F0502020204030204" charset="0"/>
                <a:cs typeface="Times New Roman" panose="02020603050405020304" charset="0"/>
              </a:rPr>
              <a:t></a:t>
            </a:r>
            <a:endParaRPr lang="en-US"/>
          </a:p>
        </p:txBody>
      </p:sp>
      <p:pic>
        <p:nvPicPr>
          <p:cNvPr id="2" name="Picture 1" descr="WhatsApp Image 2024-04-09 at 10.13.36 AM"/>
          <p:cNvPicPr>
            <a:picLocks noChangeAspect="1"/>
          </p:cNvPicPr>
          <p:nvPr/>
        </p:nvPicPr>
        <p:blipFill>
          <a:blip r:embed="rId1"/>
          <a:stretch>
            <a:fillRect/>
          </a:stretch>
        </p:blipFill>
        <p:spPr>
          <a:xfrm>
            <a:off x="7221220" y="2421890"/>
            <a:ext cx="4254500" cy="2393315"/>
          </a:xfrm>
          <a:prstGeom prst="rect">
            <a:avLst/>
          </a:prstGeom>
        </p:spPr>
      </p:pic>
      <p:sp>
        <p:nvSpPr>
          <p:cNvPr id="3" name="Text Box 2"/>
          <p:cNvSpPr txBox="1"/>
          <p:nvPr/>
        </p:nvSpPr>
        <p:spPr>
          <a:xfrm>
            <a:off x="311150" y="1935480"/>
            <a:ext cx="6058535" cy="3969385"/>
          </a:xfrm>
          <a:prstGeom prst="rect">
            <a:avLst/>
          </a:prstGeom>
          <a:noFill/>
        </p:spPr>
        <p:txBody>
          <a:bodyPr wrap="square" rtlCol="0">
            <a:spAutoFit/>
          </a:bodyPr>
          <a:p>
            <a:r>
              <a:rPr lang="en-US">
                <a:latin typeface="Calibri" panose="020F0502020204030204" charset="0"/>
                <a:cs typeface="Times New Roman" panose="02020603050405020304" charset="0"/>
                <a:sym typeface="+mn-ea"/>
              </a:rPr>
              <a:t>Defines a dictionary mapping class indices to corresponding characters and initializes a video capture object (source) from the default camera (index 0) with a loop to continuously capture frames.</a:t>
            </a:r>
            <a:r>
              <a:rPr lang="en-US" b="1">
                <a:latin typeface="Calibri" panose="020F0502020204030204" charset="0"/>
                <a:cs typeface="Times New Roman" panose="02020603050405020304" charset="0"/>
                <a:sym typeface="+mn-ea"/>
              </a:rPr>
              <a:t> </a:t>
            </a:r>
            <a:r>
              <a:rPr lang="en-US">
                <a:latin typeface="Calibri" panose="020F0502020204030204" charset="0"/>
                <a:cs typeface="Times New Roman" panose="02020603050405020304" charset="0"/>
                <a:sym typeface="+mn-ea"/>
              </a:rPr>
              <a:t>Extract a Region of Interest within the grayscale frame and apply Gaussian blur and adaptive thresholding to enhance hand gesture- features further followed by resizing and normalizing the region. Load the CNN model and make predictions to extract the labels. Update a string variable with the predicted character, forming a sequence of recognized characters and display it.</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5310" y="511175"/>
            <a:ext cx="11903075" cy="645160"/>
          </a:xfrm>
          <a:prstGeom prst="rect">
            <a:avLst/>
          </a:prstGeom>
          <a:noFill/>
        </p:spPr>
        <p:txBody>
          <a:bodyPr wrap="square" rtlCol="0">
            <a:spAutoFit/>
            <a:scene3d>
              <a:camera prst="orthographicFront"/>
              <a:lightRig rig="threePt" dir="t"/>
            </a:scene3d>
          </a:bodyPr>
          <a:p>
            <a:pPr algn="l"/>
            <a:r>
              <a:rPr lang="en-US" sz="3600" u="sng">
                <a:solidFill>
                  <a:schemeClr val="accent1"/>
                </a:solidFill>
                <a:effectLst>
                  <a:outerShdw blurRad="38100" dist="25400" dir="5400000" algn="ctr" rotWithShape="0">
                    <a:srgbClr val="6E747A">
                      <a:alpha val="43000"/>
                    </a:srgbClr>
                  </a:outerShdw>
                </a:effectLst>
              </a:rPr>
              <a:t>Limitation</a:t>
            </a:r>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883920" y="1590040"/>
            <a:ext cx="10424160" cy="922020"/>
          </a:xfrm>
          <a:prstGeom prst="rect">
            <a:avLst/>
          </a:prstGeom>
          <a:noFill/>
        </p:spPr>
        <p:txBody>
          <a:bodyPr wrap="square" rtlCol="0">
            <a:spAutoFit/>
          </a:bodyPr>
          <a:p>
            <a:pPr marL="285750" indent="-285750">
              <a:buFont typeface="Arial" panose="020B0604020202020204" pitchFamily="34" charset="0"/>
              <a:buChar char="•"/>
            </a:pPr>
            <a:r>
              <a:rPr lang="en-US"/>
              <a:t>Model work under good light condition.</a:t>
            </a:r>
            <a:endParaRPr lang="en-US"/>
          </a:p>
          <a:p>
            <a:endParaRPr lang="en-US"/>
          </a:p>
          <a:p>
            <a:pPr marL="285750" indent="-285750">
              <a:buFont typeface="Arial" panose="020B0604020202020204" pitchFamily="34" charset="0"/>
              <a:buChar char="•"/>
            </a:pPr>
            <a:r>
              <a:rPr lang="en-US"/>
              <a:t>Plain background is needed for the model to detect.</a:t>
            </a:r>
            <a:endParaRPr lang="en-US"/>
          </a:p>
        </p:txBody>
      </p:sp>
      <p:sp>
        <p:nvSpPr>
          <p:cNvPr id="4" name="Text Box 3"/>
          <p:cNvSpPr txBox="1"/>
          <p:nvPr/>
        </p:nvSpPr>
        <p:spPr>
          <a:xfrm>
            <a:off x="575310" y="3637280"/>
            <a:ext cx="11903075" cy="922020"/>
          </a:xfrm>
          <a:prstGeom prst="rect">
            <a:avLst/>
          </a:prstGeom>
          <a:noFill/>
        </p:spPr>
        <p:txBody>
          <a:bodyPr wrap="square" rtlCol="0">
            <a:spAutoFit/>
            <a:scene3d>
              <a:camera prst="orthographicFront"/>
              <a:lightRig rig="threePt" dir="t"/>
            </a:scene3d>
          </a:bodyPr>
          <a:p>
            <a:pPr algn="l"/>
            <a:r>
              <a:rPr lang="en-US" sz="3600" u="sng">
                <a:solidFill>
                  <a:schemeClr val="accent1"/>
                </a:solidFill>
                <a:effectLst>
                  <a:outerShdw blurRad="38100" dist="25400" dir="5400000" algn="ctr" rotWithShape="0">
                    <a:srgbClr val="6E747A">
                      <a:alpha val="43000"/>
                    </a:srgbClr>
                  </a:outerShdw>
                </a:effectLst>
              </a:rPr>
              <a:t>Challenges Faced</a:t>
            </a:r>
            <a:endParaRPr lang="en-US" sz="3600" u="sng">
              <a:solidFill>
                <a:schemeClr val="accent1"/>
              </a:solidFill>
              <a:effectLst>
                <a:outerShdw blurRad="38100" dist="25400" dir="5400000" algn="ctr" rotWithShape="0">
                  <a:srgbClr val="6E747A">
                    <a:alpha val="43000"/>
                  </a:srgbClr>
                </a:outerShdw>
              </a:effectLst>
            </a:endParaRPr>
          </a:p>
          <a:p>
            <a:pPr algn="ctr"/>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884555" y="4559300"/>
            <a:ext cx="10424160" cy="922020"/>
          </a:xfrm>
          <a:prstGeom prst="rect">
            <a:avLst/>
          </a:prstGeom>
          <a:noFill/>
        </p:spPr>
        <p:txBody>
          <a:bodyPr wrap="square" rtlCol="0">
            <a:spAutoFit/>
          </a:bodyPr>
          <a:p>
            <a:pPr marL="285750" indent="-285750">
              <a:buFont typeface="Wingdings" panose="05000000000000000000" charset="0"/>
              <a:buChar char="Ø"/>
            </a:pPr>
            <a:r>
              <a:rPr lang="en-US"/>
              <a:t>Data set refining</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a:t>Application of computer vission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4780" y="295275"/>
            <a:ext cx="11903075" cy="1106805"/>
          </a:xfrm>
          <a:prstGeom prst="rect">
            <a:avLst/>
          </a:prstGeom>
          <a:noFill/>
        </p:spPr>
        <p:txBody>
          <a:bodyPr wrap="square" rtlCol="0">
            <a:spAutoFit/>
            <a:scene3d>
              <a:camera prst="orthographicFront"/>
              <a:lightRig rig="threePt" dir="t"/>
            </a:scene3d>
          </a:bodyPr>
          <a:p>
            <a:pPr algn="ctr"/>
            <a:r>
              <a:rPr lang="en-US" sz="4800" u="sng">
                <a:solidFill>
                  <a:schemeClr val="accent1"/>
                </a:solidFill>
                <a:effectLst>
                  <a:outerShdw blurRad="38100" dist="25400" dir="5400000" algn="ctr" rotWithShape="0">
                    <a:srgbClr val="6E747A">
                      <a:alpha val="43000"/>
                    </a:srgbClr>
                  </a:outerShdw>
                </a:effectLst>
              </a:rPr>
              <a:t>Conclusion</a:t>
            </a:r>
            <a:endParaRPr lang="en-US" sz="4800" u="sng">
              <a:solidFill>
                <a:schemeClr val="accent1"/>
              </a:solidFill>
              <a:effectLst>
                <a:outerShdw blurRad="38100" dist="25400" dir="5400000" algn="ctr" rotWithShape="0">
                  <a:srgbClr val="6E747A">
                    <a:alpha val="43000"/>
                  </a:srgbClr>
                </a:outerShdw>
              </a:effectLst>
            </a:endParaRPr>
          </a:p>
          <a:p>
            <a:pPr algn="ctr"/>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1056005" y="1945640"/>
            <a:ext cx="10424160" cy="2306955"/>
          </a:xfrm>
          <a:prstGeom prst="rect">
            <a:avLst/>
          </a:prstGeom>
          <a:noFill/>
        </p:spPr>
        <p:txBody>
          <a:bodyPr wrap="square" rtlCol="0">
            <a:spAutoFit/>
          </a:bodyPr>
          <a:p>
            <a:r>
              <a:rPr lang="en-US"/>
              <a:t>In conclusion, the development of a deep learning model for generating finger spelling from American Sign Language using CNN and computer vision techniques represents a step forward in bridging communication barriers for individuals who are deaf or hard of hearing. Through this project, we have demonstrated the potential of AI technology to facilitate inclusive communication environments. Moving forward, there are numerous opportunities to further enhance the accuracy and efficiency of the model, as well as explore additional applications in education, accessibility, and assistive technology. Ultimately, the goal being to leverage technology to create a more inclusive and accessible world for all individuals, regardless of their abilities or communication preferences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4780" y="295275"/>
            <a:ext cx="11903075" cy="1106805"/>
          </a:xfrm>
          <a:prstGeom prst="rect">
            <a:avLst/>
          </a:prstGeom>
          <a:noFill/>
        </p:spPr>
        <p:txBody>
          <a:bodyPr wrap="square" rtlCol="0">
            <a:spAutoFit/>
            <a:scene3d>
              <a:camera prst="orthographicFront"/>
              <a:lightRig rig="threePt" dir="t"/>
            </a:scene3d>
          </a:bodyPr>
          <a:p>
            <a:pPr algn="ctr"/>
            <a:r>
              <a:rPr lang="en-US" sz="4800" u="sng">
                <a:solidFill>
                  <a:schemeClr val="accent1"/>
                </a:solidFill>
                <a:effectLst>
                  <a:outerShdw blurRad="38100" dist="25400" dir="5400000" algn="ctr" rotWithShape="0">
                    <a:srgbClr val="6E747A">
                      <a:alpha val="43000"/>
                    </a:srgbClr>
                  </a:outerShdw>
                </a:effectLst>
              </a:rPr>
              <a:t>Introduction</a:t>
            </a:r>
            <a:endParaRPr lang="en-US" sz="4800" u="sng">
              <a:solidFill>
                <a:schemeClr val="accent1"/>
              </a:solidFill>
              <a:effectLst>
                <a:outerShdw blurRad="38100" dist="25400" dir="5400000" algn="ctr" rotWithShape="0">
                  <a:srgbClr val="6E747A">
                    <a:alpha val="43000"/>
                  </a:srgbClr>
                </a:outerShdw>
              </a:effectLst>
            </a:endParaRPr>
          </a:p>
          <a:p>
            <a:pPr algn="ctr"/>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p:txBody>
      </p:sp>
      <p:sp>
        <p:nvSpPr>
          <p:cNvPr id="3" name="object 3"/>
          <p:cNvSpPr/>
          <p:nvPr/>
        </p:nvSpPr>
        <p:spPr>
          <a:xfrm>
            <a:off x="7664918" y="3639220"/>
            <a:ext cx="4185430" cy="2886626"/>
          </a:xfrm>
          <a:prstGeom prst="rect">
            <a:avLst/>
          </a:prstGeom>
          <a:blipFill>
            <a:blip r:embed="rId1" cstate="print"/>
            <a:stretch>
              <a:fillRect/>
            </a:stretch>
          </a:blipFill>
        </p:spPr>
        <p:txBody>
          <a:bodyPr wrap="square" lIns="0" tIns="0" rIns="0" bIns="0" rtlCol="0"/>
          <a:p/>
        </p:txBody>
      </p:sp>
      <p:sp>
        <p:nvSpPr>
          <p:cNvPr id="6" name="Text Box 5"/>
          <p:cNvSpPr txBox="1"/>
          <p:nvPr/>
        </p:nvSpPr>
        <p:spPr>
          <a:xfrm>
            <a:off x="775970" y="2103120"/>
            <a:ext cx="5829935" cy="645160"/>
          </a:xfrm>
          <a:prstGeom prst="rect">
            <a:avLst/>
          </a:prstGeom>
          <a:noFill/>
        </p:spPr>
        <p:txBody>
          <a:bodyPr wrap="square" rtlCol="0">
            <a:spAutoFit/>
          </a:bodyPr>
          <a:p>
            <a:r>
              <a:rPr lang="en-US"/>
              <a:t>We’ve been working on that focuses on generating finger spelling from American Sign Language.</a:t>
            </a:r>
            <a:endParaRPr lang="en-US"/>
          </a:p>
        </p:txBody>
      </p:sp>
      <p:sp>
        <p:nvSpPr>
          <p:cNvPr id="4" name="Text Box 3"/>
          <p:cNvSpPr txBox="1"/>
          <p:nvPr/>
        </p:nvSpPr>
        <p:spPr>
          <a:xfrm>
            <a:off x="775970" y="3574415"/>
            <a:ext cx="4980305" cy="922020"/>
          </a:xfrm>
          <a:prstGeom prst="rect">
            <a:avLst/>
          </a:prstGeom>
          <a:noFill/>
        </p:spPr>
        <p:txBody>
          <a:bodyPr wrap="square" rtlCol="0">
            <a:spAutoFit/>
          </a:bodyPr>
          <a:p>
            <a:pPr marL="285750" indent="-285750">
              <a:buFont typeface="Arial" panose="020B0604020202020204" pitchFamily="34" charset="0"/>
              <a:buChar char="•"/>
            </a:pPr>
            <a:r>
              <a:rPr lang="en-US"/>
              <a:t>Deep learning</a:t>
            </a:r>
            <a:endParaRPr lang="en-US"/>
          </a:p>
          <a:p>
            <a:pPr marL="285750" indent="-285750">
              <a:buFont typeface="Arial" panose="020B0604020202020204" pitchFamily="34" charset="0"/>
              <a:buChar char="•"/>
            </a:pPr>
            <a:r>
              <a:rPr lang="en-US"/>
              <a:t>Computer vison</a:t>
            </a:r>
            <a:endParaRPr lang="en-US"/>
          </a:p>
          <a:p>
            <a:pPr marL="285750" indent="-285750">
              <a:buFont typeface="Arial" panose="020B0604020202020204" pitchFamily="34" charset="0"/>
              <a:buChar char="•"/>
            </a:pPr>
            <a:r>
              <a:rPr lang="en-US"/>
              <a:t>CNN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5430" y="220980"/>
            <a:ext cx="11533505" cy="583565"/>
          </a:xfrm>
          <a:prstGeom prst="rect">
            <a:avLst/>
          </a:prstGeom>
          <a:noFill/>
        </p:spPr>
        <p:txBody>
          <a:bodyPr wrap="square" rtlCol="0">
            <a:spAutoFit/>
            <a:scene3d>
              <a:camera prst="orthographicFront"/>
              <a:lightRig rig="threePt" dir="t"/>
            </a:scene3d>
          </a:bodyPr>
          <a:p>
            <a:pPr algn="ctr"/>
            <a:r>
              <a:rPr lang="en-IN" altLang="en-US" sz="3200" u="sng">
                <a:solidFill>
                  <a:schemeClr val="accent1"/>
                </a:solidFill>
                <a:effectLst>
                  <a:outerShdw blurRad="38100" dist="25400" dir="5400000" algn="ctr" rotWithShape="0">
                    <a:srgbClr val="6E747A">
                      <a:alpha val="43000"/>
                    </a:srgbClr>
                  </a:outerShdw>
                </a:effectLst>
              </a:rPr>
              <a:t>DataSet Generation</a:t>
            </a:r>
            <a:endParaRPr lang="en-IN" altLang="en-US" sz="3200" u="sng">
              <a:solidFill>
                <a:schemeClr val="accent1"/>
              </a:solidFill>
              <a:effectLst>
                <a:outerShdw blurRad="38100" dist="25400" dir="5400000" algn="ctr" rotWithShape="0">
                  <a:srgbClr val="6E747A">
                    <a:alpha val="43000"/>
                  </a:srgbClr>
                </a:outerShdw>
              </a:effectLst>
            </a:endParaRPr>
          </a:p>
        </p:txBody>
      </p:sp>
      <p:pic>
        <p:nvPicPr>
          <p:cNvPr id="5" name="Picture 4" descr="The-26-letters-and-10-digits-of-American-Sign-Language-ASL"/>
          <p:cNvPicPr>
            <a:picLocks noChangeAspect="1"/>
          </p:cNvPicPr>
          <p:nvPr/>
        </p:nvPicPr>
        <p:blipFill>
          <a:blip r:embed="rId1"/>
          <a:stretch>
            <a:fillRect/>
          </a:stretch>
        </p:blipFill>
        <p:spPr>
          <a:xfrm>
            <a:off x="5192395" y="1928495"/>
            <a:ext cx="6288405" cy="3485515"/>
          </a:xfrm>
          <a:prstGeom prst="rect">
            <a:avLst/>
          </a:prstGeom>
        </p:spPr>
      </p:pic>
      <p:sp>
        <p:nvSpPr>
          <p:cNvPr id="6" name="Text Box 5"/>
          <p:cNvSpPr txBox="1"/>
          <p:nvPr/>
        </p:nvSpPr>
        <p:spPr>
          <a:xfrm>
            <a:off x="414020" y="1431925"/>
            <a:ext cx="4418330" cy="2030095"/>
          </a:xfrm>
          <a:prstGeom prst="rect">
            <a:avLst/>
          </a:prstGeom>
          <a:noFill/>
        </p:spPr>
        <p:txBody>
          <a:bodyPr wrap="square" rtlCol="0">
            <a:spAutoFit/>
          </a:bodyPr>
          <a:p>
            <a:r>
              <a:rPr lang="en-US"/>
              <a:t>The dataset used in this project consists of a diverse collection of sign language gestures captured in various settings and contexts. It includes video recordings of individuals performing sign language gestures, covering a wide range of vocabulary and expressions commonly used in everyday communication.</a:t>
            </a:r>
            <a:endParaRPr lang="en-US"/>
          </a:p>
        </p:txBody>
      </p:sp>
      <p:sp>
        <p:nvSpPr>
          <p:cNvPr id="7" name="Text Box 6"/>
          <p:cNvSpPr txBox="1"/>
          <p:nvPr/>
        </p:nvSpPr>
        <p:spPr>
          <a:xfrm>
            <a:off x="572770" y="3779520"/>
            <a:ext cx="3950335" cy="2861310"/>
          </a:xfrm>
          <a:prstGeom prst="rect">
            <a:avLst/>
          </a:prstGeom>
          <a:noFill/>
        </p:spPr>
        <p:txBody>
          <a:bodyPr wrap="square" rtlCol="0">
            <a:spAutoFit/>
          </a:bodyPr>
          <a:p>
            <a:endParaRPr lang="en-US"/>
          </a:p>
          <a:p>
            <a:r>
              <a:rPr lang="en-US"/>
              <a:t>The dataset used in this project consists of a diverse collection of sign language gestures captured in various settings and contexts. It includes video recordings of individuals performing sign language gestures, covering a wide range of vocabulary and expressions commonly used in everyday communication.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104140"/>
            <a:ext cx="11873230" cy="583565"/>
          </a:xfrm>
          <a:prstGeom prst="rect">
            <a:avLst/>
          </a:prstGeom>
          <a:noFill/>
        </p:spPr>
        <p:txBody>
          <a:bodyPr wrap="square" rtlCol="0">
            <a:spAutoFit/>
            <a:scene3d>
              <a:camera prst="orthographicFront"/>
              <a:lightRig rig="threePt" dir="t"/>
            </a:scene3d>
          </a:bodyPr>
          <a:p>
            <a:pPr algn="ctr"/>
            <a:r>
              <a:rPr lang="en-IN" altLang="en-US" sz="3200" u="sng">
                <a:solidFill>
                  <a:schemeClr val="accent1"/>
                </a:solidFill>
                <a:effectLst>
                  <a:outerShdw blurRad="38100" dist="25400" dir="5400000" algn="ctr" rotWithShape="0">
                    <a:srgbClr val="6E747A">
                      <a:alpha val="43000"/>
                    </a:srgbClr>
                  </a:outerShdw>
                </a:effectLst>
              </a:rPr>
              <a:t>Removing noise (OpenCV)</a:t>
            </a:r>
            <a:endParaRPr lang="en-IN" altLang="en-US" sz="3200" u="sng">
              <a:solidFill>
                <a:schemeClr val="accent1"/>
              </a:solidFill>
              <a:effectLst>
                <a:outerShdw blurRad="38100" dist="25400" dir="5400000" algn="ctr" rotWithShape="0">
                  <a:srgbClr val="6E747A">
                    <a:alpha val="43000"/>
                  </a:srgbClr>
                </a:outerShdw>
              </a:effectLst>
            </a:endParaRPr>
          </a:p>
        </p:txBody>
      </p:sp>
      <p:pic>
        <p:nvPicPr>
          <p:cNvPr id="4" name="Picture 3" descr="C:\Users\Nitin\Downloads\WhatsApp Image 2024-04-08 at 11.35.37 PM.jpegWhatsApp Image 2024-04-08 at 11.35.37 PM"/>
          <p:cNvPicPr>
            <a:picLocks noChangeAspect="1"/>
          </p:cNvPicPr>
          <p:nvPr/>
        </p:nvPicPr>
        <p:blipFill>
          <a:blip r:embed="rId1"/>
          <a:srcRect/>
          <a:stretch>
            <a:fillRect/>
          </a:stretch>
        </p:blipFill>
        <p:spPr>
          <a:xfrm>
            <a:off x="799148" y="2244725"/>
            <a:ext cx="1226820" cy="1636395"/>
          </a:xfrm>
          <a:prstGeom prst="rect">
            <a:avLst/>
          </a:prstGeom>
        </p:spPr>
      </p:pic>
      <p:pic>
        <p:nvPicPr>
          <p:cNvPr id="5" name="Picture 4" descr="C:\Users\Nitin\Downloads\WhatsApp Image 2024-04-08 at 11.35.37 PM (1).jpegWhatsApp Image 2024-04-08 at 11.35.37 PM (1)"/>
          <p:cNvPicPr>
            <a:picLocks noChangeAspect="1"/>
          </p:cNvPicPr>
          <p:nvPr/>
        </p:nvPicPr>
        <p:blipFill>
          <a:blip r:embed="rId2"/>
          <a:srcRect/>
          <a:stretch>
            <a:fillRect/>
          </a:stretch>
        </p:blipFill>
        <p:spPr>
          <a:xfrm>
            <a:off x="3154363" y="2244725"/>
            <a:ext cx="1226820" cy="1636395"/>
          </a:xfrm>
          <a:prstGeom prst="rect">
            <a:avLst/>
          </a:prstGeom>
        </p:spPr>
      </p:pic>
      <p:pic>
        <p:nvPicPr>
          <p:cNvPr id="6" name="Picture 5" descr="C:\Users\Nitin\Downloads\WhatsApp Image 2024-04-08 at 11.35.37 PM (1).jpegWhatsApp Image 2024-04-08 at 11.35.37 PM (1)"/>
          <p:cNvPicPr>
            <a:picLocks noChangeAspect="1"/>
          </p:cNvPicPr>
          <p:nvPr/>
        </p:nvPicPr>
        <p:blipFill>
          <a:blip r:embed="rId2"/>
          <a:srcRect/>
          <a:stretch>
            <a:fillRect/>
          </a:stretch>
        </p:blipFill>
        <p:spPr>
          <a:xfrm>
            <a:off x="5509578" y="2244725"/>
            <a:ext cx="1226820" cy="1636395"/>
          </a:xfrm>
          <a:prstGeom prst="rect">
            <a:avLst/>
          </a:prstGeom>
        </p:spPr>
      </p:pic>
      <p:pic>
        <p:nvPicPr>
          <p:cNvPr id="7" name="Picture 6" descr="C:\Users\Nitin\Downloads\WhatsApp Image 2024-04-08 at 11.35.37 PM (1).jpegWhatsApp Image 2024-04-08 at 11.35.37 PM (1)"/>
          <p:cNvPicPr>
            <a:picLocks noChangeAspect="1"/>
          </p:cNvPicPr>
          <p:nvPr/>
        </p:nvPicPr>
        <p:blipFill>
          <a:blip r:embed="rId2"/>
          <a:srcRect/>
          <a:stretch>
            <a:fillRect/>
          </a:stretch>
        </p:blipFill>
        <p:spPr>
          <a:xfrm>
            <a:off x="7864793" y="2169795"/>
            <a:ext cx="1226820" cy="1636395"/>
          </a:xfrm>
          <a:prstGeom prst="rect">
            <a:avLst/>
          </a:prstGeom>
        </p:spPr>
      </p:pic>
      <p:pic>
        <p:nvPicPr>
          <p:cNvPr id="8" name="Picture 7" descr="C:\Users\Nitin\Downloads\WhatsApp Image 2024-04-08 at 11.35.38 PM.jpegWhatsApp Image 2024-04-08 at 11.35.38 PM"/>
          <p:cNvPicPr>
            <a:picLocks noChangeAspect="1"/>
          </p:cNvPicPr>
          <p:nvPr/>
        </p:nvPicPr>
        <p:blipFill>
          <a:blip r:embed="rId3"/>
          <a:srcRect/>
          <a:stretch>
            <a:fillRect/>
          </a:stretch>
        </p:blipFill>
        <p:spPr>
          <a:xfrm>
            <a:off x="10220008" y="2169795"/>
            <a:ext cx="1226820" cy="1636395"/>
          </a:xfrm>
          <a:prstGeom prst="rect">
            <a:avLst/>
          </a:prstGeom>
        </p:spPr>
      </p:pic>
      <p:sp>
        <p:nvSpPr>
          <p:cNvPr id="9" name="Text Box 8"/>
          <p:cNvSpPr txBox="1"/>
          <p:nvPr/>
        </p:nvSpPr>
        <p:spPr>
          <a:xfrm>
            <a:off x="600075" y="4012565"/>
            <a:ext cx="1624330" cy="368300"/>
          </a:xfrm>
          <a:prstGeom prst="rect">
            <a:avLst/>
          </a:prstGeom>
          <a:noFill/>
        </p:spPr>
        <p:txBody>
          <a:bodyPr wrap="square" rtlCol="0">
            <a:spAutoFit/>
          </a:bodyPr>
          <a:p>
            <a:pPr algn="ctr"/>
            <a:r>
              <a:rPr lang="en-IN" altLang="en-US"/>
              <a:t>Original image</a:t>
            </a:r>
            <a:endParaRPr lang="en-IN" altLang="en-US"/>
          </a:p>
        </p:txBody>
      </p:sp>
      <p:sp>
        <p:nvSpPr>
          <p:cNvPr id="10" name="Text Box 9"/>
          <p:cNvSpPr txBox="1"/>
          <p:nvPr/>
        </p:nvSpPr>
        <p:spPr>
          <a:xfrm>
            <a:off x="5450840" y="3881120"/>
            <a:ext cx="1624330" cy="645160"/>
          </a:xfrm>
          <a:prstGeom prst="rect">
            <a:avLst/>
          </a:prstGeom>
          <a:noFill/>
        </p:spPr>
        <p:txBody>
          <a:bodyPr wrap="square" rtlCol="0">
            <a:spAutoFit/>
          </a:bodyPr>
          <a:p>
            <a:pPr algn="ctr"/>
            <a:r>
              <a:rPr lang="en-IN" altLang="en-US"/>
              <a:t>Resized image</a:t>
            </a:r>
            <a:endParaRPr lang="en-IN" altLang="en-US"/>
          </a:p>
          <a:p>
            <a:pPr algn="ctr"/>
            <a:r>
              <a:rPr lang="en-IN" altLang="en-US"/>
              <a:t>(128X128)</a:t>
            </a:r>
            <a:endParaRPr lang="en-IN" altLang="en-US"/>
          </a:p>
        </p:txBody>
      </p:sp>
      <p:sp>
        <p:nvSpPr>
          <p:cNvPr id="11" name="Text Box 10"/>
          <p:cNvSpPr txBox="1"/>
          <p:nvPr/>
        </p:nvSpPr>
        <p:spPr>
          <a:xfrm>
            <a:off x="2988310" y="4012565"/>
            <a:ext cx="1624330" cy="368300"/>
          </a:xfrm>
          <a:prstGeom prst="rect">
            <a:avLst/>
          </a:prstGeom>
          <a:noFill/>
        </p:spPr>
        <p:txBody>
          <a:bodyPr wrap="square" rtlCol="0">
            <a:spAutoFit/>
          </a:bodyPr>
          <a:p>
            <a:pPr algn="ctr"/>
            <a:r>
              <a:rPr lang="en-IN" altLang="en-US"/>
              <a:t>Gray scale </a:t>
            </a:r>
            <a:endParaRPr lang="en-IN" altLang="en-US"/>
          </a:p>
        </p:txBody>
      </p:sp>
      <p:sp>
        <p:nvSpPr>
          <p:cNvPr id="12" name="Text Box 11"/>
          <p:cNvSpPr txBox="1"/>
          <p:nvPr/>
        </p:nvSpPr>
        <p:spPr>
          <a:xfrm>
            <a:off x="7783195" y="4012565"/>
            <a:ext cx="1624330" cy="645160"/>
          </a:xfrm>
          <a:prstGeom prst="rect">
            <a:avLst/>
          </a:prstGeom>
          <a:noFill/>
        </p:spPr>
        <p:txBody>
          <a:bodyPr wrap="square" rtlCol="0">
            <a:spAutoFit/>
          </a:bodyPr>
          <a:p>
            <a:pPr algn="ctr"/>
            <a:r>
              <a:rPr lang="en-IN" altLang="en-US"/>
              <a:t> Gaussian blur</a:t>
            </a:r>
            <a:endParaRPr lang="en-IN" altLang="en-US"/>
          </a:p>
          <a:p>
            <a:pPr algn="ctr"/>
            <a:r>
              <a:rPr lang="en-IN" altLang="en-US"/>
              <a:t>(5X5)</a:t>
            </a:r>
            <a:endParaRPr lang="en-IN" altLang="en-US"/>
          </a:p>
        </p:txBody>
      </p:sp>
      <p:sp>
        <p:nvSpPr>
          <p:cNvPr id="13" name="Text Box 12"/>
          <p:cNvSpPr txBox="1"/>
          <p:nvPr/>
        </p:nvSpPr>
        <p:spPr>
          <a:xfrm>
            <a:off x="10216515" y="4012565"/>
            <a:ext cx="1624330" cy="922020"/>
          </a:xfrm>
          <a:prstGeom prst="rect">
            <a:avLst/>
          </a:prstGeom>
          <a:noFill/>
        </p:spPr>
        <p:txBody>
          <a:bodyPr wrap="square" rtlCol="0">
            <a:spAutoFit/>
          </a:bodyPr>
          <a:p>
            <a:pPr algn="ctr"/>
            <a:r>
              <a:rPr lang="en-IN" altLang="en-US"/>
              <a:t>Adaptive threshold</a:t>
            </a:r>
            <a:endParaRPr lang="en-IN" altLang="en-US"/>
          </a:p>
          <a:p>
            <a:pPr algn="ctr"/>
            <a:r>
              <a:rPr lang="en-IN" altLang="en-US"/>
              <a:t>(Final image)</a:t>
            </a:r>
            <a:endParaRPr lang="en-IN" altLang="en-US"/>
          </a:p>
        </p:txBody>
      </p:sp>
      <p:cxnSp>
        <p:nvCxnSpPr>
          <p:cNvPr id="14" name="Straight Arrow Connector 13"/>
          <p:cNvCxnSpPr/>
          <p:nvPr/>
        </p:nvCxnSpPr>
        <p:spPr>
          <a:xfrm>
            <a:off x="2223135" y="3063240"/>
            <a:ext cx="733425"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612640" y="3062605"/>
            <a:ext cx="733425"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933565" y="3062605"/>
            <a:ext cx="733425"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288780" y="3063240"/>
            <a:ext cx="733425"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104140"/>
            <a:ext cx="11873230" cy="583565"/>
          </a:xfrm>
          <a:prstGeom prst="rect">
            <a:avLst/>
          </a:prstGeom>
          <a:noFill/>
        </p:spPr>
        <p:txBody>
          <a:bodyPr wrap="square" rtlCol="0">
            <a:spAutoFit/>
            <a:scene3d>
              <a:camera prst="orthographicFront"/>
              <a:lightRig rig="threePt" dir="t"/>
            </a:scene3d>
          </a:bodyPr>
          <a:p>
            <a:pPr algn="ctr"/>
            <a:r>
              <a:rPr lang="en-IN" altLang="en-US" sz="3200" u="sng">
                <a:solidFill>
                  <a:schemeClr val="accent1"/>
                </a:solidFill>
                <a:effectLst>
                  <a:outerShdw blurRad="38100" dist="25400" dir="5400000" algn="ctr" rotWithShape="0">
                    <a:srgbClr val="6E747A">
                      <a:alpha val="43000"/>
                    </a:srgbClr>
                  </a:outerShdw>
                </a:effectLst>
              </a:rPr>
              <a:t>Train Test split</a:t>
            </a:r>
            <a:endParaRPr lang="en-IN" altLang="en-US" sz="3200" u="sng">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408940" y="1941830"/>
            <a:ext cx="11374120" cy="645160"/>
          </a:xfrm>
          <a:prstGeom prst="rect">
            <a:avLst/>
          </a:prstGeom>
          <a:noFill/>
        </p:spPr>
        <p:txBody>
          <a:bodyPr wrap="square" rtlCol="0">
            <a:spAutoFit/>
          </a:bodyPr>
          <a:p>
            <a:r>
              <a:rPr lang="en-US"/>
              <a:t>The train-test split is vital in machine learning, dividing data for training and testing to evaluate model performance, prevent overfitting, and ensure generalization to new data.</a:t>
            </a:r>
            <a:endParaRPr lang="en-US"/>
          </a:p>
        </p:txBody>
      </p:sp>
      <p:sp>
        <p:nvSpPr>
          <p:cNvPr id="4" name="Text Box 3"/>
          <p:cNvSpPr txBox="1"/>
          <p:nvPr/>
        </p:nvSpPr>
        <p:spPr>
          <a:xfrm>
            <a:off x="520065" y="1400175"/>
            <a:ext cx="1646555" cy="368300"/>
          </a:xfrm>
          <a:prstGeom prst="rect">
            <a:avLst/>
          </a:prstGeom>
          <a:noFill/>
        </p:spPr>
        <p:txBody>
          <a:bodyPr wrap="square" rtlCol="0">
            <a:spAutoFit/>
          </a:bodyPr>
          <a:p>
            <a:r>
              <a:rPr lang="en-IN" altLang="en-US" b="1" u="sng"/>
              <a:t>Imporatance</a:t>
            </a:r>
            <a:endParaRPr lang="en-IN" altLang="en-US" b="1" u="sng"/>
          </a:p>
        </p:txBody>
      </p:sp>
      <p:pic>
        <p:nvPicPr>
          <p:cNvPr id="5" name="Picture 4"/>
          <p:cNvPicPr>
            <a:picLocks noChangeAspect="1"/>
          </p:cNvPicPr>
          <p:nvPr/>
        </p:nvPicPr>
        <p:blipFill>
          <a:blip r:embed="rId1"/>
          <a:stretch>
            <a:fillRect/>
          </a:stretch>
        </p:blipFill>
        <p:spPr>
          <a:xfrm>
            <a:off x="3492500" y="2889885"/>
            <a:ext cx="4927600" cy="3892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33350" y="215900"/>
            <a:ext cx="11963400" cy="706755"/>
          </a:xfrm>
          <a:prstGeom prst="rect">
            <a:avLst/>
          </a:prstGeom>
          <a:noFill/>
        </p:spPr>
        <p:txBody>
          <a:bodyPr wrap="square" rtlCol="0">
            <a:spAutoFit/>
          </a:bodyPr>
          <a:p>
            <a:r>
              <a:rPr lang="en-US" sz="4000">
                <a:solidFill>
                  <a:schemeClr val="tx1"/>
                </a:solidFill>
                <a:effectLst>
                  <a:outerShdw blurRad="38100" dist="25400" dir="5400000" algn="ctr" rotWithShape="0">
                    <a:srgbClr val="6E747A">
                      <a:alpha val="43000"/>
                    </a:srgbClr>
                  </a:outerShdw>
                </a:effectLst>
              </a:rPr>
              <a:t>What is Neural Network ?</a:t>
            </a:r>
            <a:endParaRPr lang="en-US" sz="4000">
              <a:solidFill>
                <a:schemeClr val="tx1"/>
              </a:solidFill>
              <a:effectLst>
                <a:outerShdw blurRad="38100" dist="25400" dir="5400000" algn="ctr" rotWithShape="0">
                  <a:srgbClr val="6E747A">
                    <a:alpha val="43000"/>
                  </a:srgbClr>
                </a:outerShdw>
              </a:effectLst>
            </a:endParaRPr>
          </a:p>
        </p:txBody>
      </p:sp>
      <p:sp>
        <p:nvSpPr>
          <p:cNvPr id="20" name="Text Box 19"/>
          <p:cNvSpPr txBox="1"/>
          <p:nvPr/>
        </p:nvSpPr>
        <p:spPr>
          <a:xfrm>
            <a:off x="208915" y="1205865"/>
            <a:ext cx="11729085" cy="1869440"/>
          </a:xfrm>
          <a:prstGeom prst="rect">
            <a:avLst/>
          </a:prstGeom>
          <a:noFill/>
        </p:spPr>
        <p:txBody>
          <a:bodyPr wrap="square" rtlCol="0">
            <a:noAutofit/>
          </a:bodyPr>
          <a:p>
            <a:pPr marL="457200" indent="-457200">
              <a:buFont typeface="Wingdings" panose="05000000000000000000" charset="0"/>
              <a:buChar char="q"/>
            </a:pPr>
            <a:r>
              <a:rPr lang="en-US" sz="2800">
                <a:solidFill>
                  <a:schemeClr val="tx1"/>
                </a:solidFill>
              </a:rPr>
              <a:t>A neural network is a machine learning program, or model, that makes decisions in a manner similar to the human brain, by using processes that mimic the way biological neurons work together to identify phenomena, weigh options and arrive at conclusions.</a:t>
            </a:r>
            <a:endParaRPr lang="en-US" sz="2800">
              <a:solidFill>
                <a:schemeClr val="tx1"/>
              </a:solidFill>
            </a:endParaRPr>
          </a:p>
        </p:txBody>
      </p:sp>
      <p:sp>
        <p:nvSpPr>
          <p:cNvPr id="23" name="Freeform 22"/>
          <p:cNvSpPr/>
          <p:nvPr/>
        </p:nvSpPr>
        <p:spPr>
          <a:xfrm>
            <a:off x="474980" y="4457700"/>
            <a:ext cx="1384935" cy="467995"/>
          </a:xfrm>
          <a:custGeom>
            <a:avLst/>
            <a:gdLst>
              <a:gd name="connisteX0" fmla="*/ 0 w 1384935"/>
              <a:gd name="connsiteY0" fmla="*/ 467995 h 467995"/>
              <a:gd name="connisteX1" fmla="*/ 55245 w 1384935"/>
              <a:gd name="connsiteY1" fmla="*/ 402590 h 467995"/>
              <a:gd name="connisteX2" fmla="*/ 120650 w 1384935"/>
              <a:gd name="connsiteY2" fmla="*/ 339725 h 467995"/>
              <a:gd name="connisteX3" fmla="*/ 186055 w 1384935"/>
              <a:gd name="connsiteY3" fmla="*/ 290195 h 467995"/>
              <a:gd name="connisteX4" fmla="*/ 252095 w 1384935"/>
              <a:gd name="connsiteY4" fmla="*/ 252095 h 467995"/>
              <a:gd name="connisteX5" fmla="*/ 317500 w 1384935"/>
              <a:gd name="connsiteY5" fmla="*/ 221615 h 467995"/>
              <a:gd name="connisteX6" fmla="*/ 386080 w 1384935"/>
              <a:gd name="connsiteY6" fmla="*/ 189230 h 467995"/>
              <a:gd name="connisteX7" fmla="*/ 454660 w 1384935"/>
              <a:gd name="connsiteY7" fmla="*/ 164465 h 467995"/>
              <a:gd name="connisteX8" fmla="*/ 520065 w 1384935"/>
              <a:gd name="connsiteY8" fmla="*/ 145415 h 467995"/>
              <a:gd name="connisteX9" fmla="*/ 588645 w 1384935"/>
              <a:gd name="connsiteY9" fmla="*/ 125730 h 467995"/>
              <a:gd name="connisteX10" fmla="*/ 654685 w 1384935"/>
              <a:gd name="connsiteY10" fmla="*/ 123190 h 467995"/>
              <a:gd name="connisteX11" fmla="*/ 722630 w 1384935"/>
              <a:gd name="connsiteY11" fmla="*/ 117475 h 467995"/>
              <a:gd name="connisteX12" fmla="*/ 788670 w 1384935"/>
              <a:gd name="connsiteY12" fmla="*/ 109855 h 467995"/>
              <a:gd name="connisteX13" fmla="*/ 856615 w 1384935"/>
              <a:gd name="connsiteY13" fmla="*/ 101600 h 467995"/>
              <a:gd name="connisteX14" fmla="*/ 922655 w 1384935"/>
              <a:gd name="connsiteY14" fmla="*/ 101600 h 467995"/>
              <a:gd name="connisteX15" fmla="*/ 988060 w 1384935"/>
              <a:gd name="connsiteY15" fmla="*/ 101600 h 467995"/>
              <a:gd name="connisteX16" fmla="*/ 1056640 w 1384935"/>
              <a:gd name="connsiteY16" fmla="*/ 98425 h 467995"/>
              <a:gd name="connisteX17" fmla="*/ 1122680 w 1384935"/>
              <a:gd name="connsiteY17" fmla="*/ 95885 h 467995"/>
              <a:gd name="connisteX18" fmla="*/ 1188085 w 1384935"/>
              <a:gd name="connsiteY18" fmla="*/ 85090 h 467995"/>
              <a:gd name="connisteX19" fmla="*/ 1253490 w 1384935"/>
              <a:gd name="connsiteY19" fmla="*/ 60325 h 467995"/>
              <a:gd name="connisteX20" fmla="*/ 1319530 w 1384935"/>
              <a:gd name="connsiteY20" fmla="*/ 33020 h 467995"/>
              <a:gd name="connisteX21" fmla="*/ 1384935 w 1384935"/>
              <a:gd name="connsiteY21" fmla="*/ 0 h 46799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Lst>
            <a:rect l="l" t="t" r="r" b="b"/>
            <a:pathLst>
              <a:path w="1384935" h="467995">
                <a:moveTo>
                  <a:pt x="0" y="467995"/>
                </a:moveTo>
                <a:cubicBezTo>
                  <a:pt x="9525" y="455930"/>
                  <a:pt x="31115" y="427990"/>
                  <a:pt x="55245" y="402590"/>
                </a:cubicBezTo>
                <a:cubicBezTo>
                  <a:pt x="79375" y="377190"/>
                  <a:pt x="94615" y="361950"/>
                  <a:pt x="120650" y="339725"/>
                </a:cubicBezTo>
                <a:cubicBezTo>
                  <a:pt x="146685" y="317500"/>
                  <a:pt x="160020" y="307975"/>
                  <a:pt x="186055" y="290195"/>
                </a:cubicBezTo>
                <a:cubicBezTo>
                  <a:pt x="212090" y="272415"/>
                  <a:pt x="226060" y="266065"/>
                  <a:pt x="252095" y="252095"/>
                </a:cubicBezTo>
                <a:cubicBezTo>
                  <a:pt x="278130" y="238125"/>
                  <a:pt x="290830" y="234315"/>
                  <a:pt x="317500" y="221615"/>
                </a:cubicBezTo>
                <a:cubicBezTo>
                  <a:pt x="344170" y="208915"/>
                  <a:pt x="358775" y="200660"/>
                  <a:pt x="386080" y="189230"/>
                </a:cubicBezTo>
                <a:cubicBezTo>
                  <a:pt x="413385" y="177800"/>
                  <a:pt x="427990" y="173355"/>
                  <a:pt x="454660" y="164465"/>
                </a:cubicBezTo>
                <a:cubicBezTo>
                  <a:pt x="481330" y="155575"/>
                  <a:pt x="493395" y="153035"/>
                  <a:pt x="520065" y="145415"/>
                </a:cubicBezTo>
                <a:cubicBezTo>
                  <a:pt x="546735" y="137795"/>
                  <a:pt x="561975" y="130175"/>
                  <a:pt x="588645" y="125730"/>
                </a:cubicBezTo>
                <a:cubicBezTo>
                  <a:pt x="615315" y="121285"/>
                  <a:pt x="628015" y="125095"/>
                  <a:pt x="654685" y="123190"/>
                </a:cubicBezTo>
                <a:cubicBezTo>
                  <a:pt x="681355" y="121285"/>
                  <a:pt x="695960" y="120015"/>
                  <a:pt x="722630" y="117475"/>
                </a:cubicBezTo>
                <a:cubicBezTo>
                  <a:pt x="749300" y="114935"/>
                  <a:pt x="762000" y="113030"/>
                  <a:pt x="788670" y="109855"/>
                </a:cubicBezTo>
                <a:cubicBezTo>
                  <a:pt x="815340" y="106680"/>
                  <a:pt x="829945" y="103505"/>
                  <a:pt x="856615" y="101600"/>
                </a:cubicBezTo>
                <a:cubicBezTo>
                  <a:pt x="883285" y="99695"/>
                  <a:pt x="896620" y="101600"/>
                  <a:pt x="922655" y="101600"/>
                </a:cubicBezTo>
                <a:cubicBezTo>
                  <a:pt x="948690" y="101600"/>
                  <a:pt x="961390" y="102235"/>
                  <a:pt x="988060" y="101600"/>
                </a:cubicBezTo>
                <a:cubicBezTo>
                  <a:pt x="1014730" y="100965"/>
                  <a:pt x="1029970" y="99695"/>
                  <a:pt x="1056640" y="98425"/>
                </a:cubicBezTo>
                <a:cubicBezTo>
                  <a:pt x="1083310" y="97155"/>
                  <a:pt x="1096645" y="98425"/>
                  <a:pt x="1122680" y="95885"/>
                </a:cubicBezTo>
                <a:cubicBezTo>
                  <a:pt x="1148715" y="93345"/>
                  <a:pt x="1162050" y="92075"/>
                  <a:pt x="1188085" y="85090"/>
                </a:cubicBezTo>
                <a:cubicBezTo>
                  <a:pt x="1214120" y="78105"/>
                  <a:pt x="1227455" y="70485"/>
                  <a:pt x="1253490" y="60325"/>
                </a:cubicBezTo>
                <a:cubicBezTo>
                  <a:pt x="1279525" y="50165"/>
                  <a:pt x="1293495" y="45085"/>
                  <a:pt x="1319530" y="33020"/>
                </a:cubicBezTo>
                <a:cubicBezTo>
                  <a:pt x="1345565" y="20955"/>
                  <a:pt x="1372870" y="6350"/>
                  <a:pt x="1384935"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cxnSp>
        <p:nvCxnSpPr>
          <p:cNvPr id="33" name="Straight Arrow Connector 32"/>
          <p:cNvCxnSpPr/>
          <p:nvPr/>
        </p:nvCxnSpPr>
        <p:spPr>
          <a:xfrm flipV="1">
            <a:off x="1022350" y="4328160"/>
            <a:ext cx="5080" cy="117475"/>
          </a:xfrm>
          <a:prstGeom prst="straightConnector1">
            <a:avLst/>
          </a:prstGeom>
          <a:ln w="12700" cmpd="sng">
            <a:solidFill>
              <a:schemeClr val="bg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34" name="Text Box 33"/>
          <p:cNvSpPr txBox="1"/>
          <p:nvPr/>
        </p:nvSpPr>
        <p:spPr>
          <a:xfrm>
            <a:off x="808355" y="4079875"/>
            <a:ext cx="1051560" cy="245110"/>
          </a:xfrm>
          <a:prstGeom prst="rect">
            <a:avLst/>
          </a:prstGeom>
          <a:noFill/>
        </p:spPr>
        <p:txBody>
          <a:bodyPr wrap="square" rtlCol="0">
            <a:spAutoFit/>
          </a:bodyPr>
          <a:p>
            <a:r>
              <a:rPr lang="en-US" sz="1000">
                <a:solidFill>
                  <a:schemeClr val="tx1"/>
                </a:solidFill>
              </a:rPr>
              <a:t>Axon</a:t>
            </a:r>
            <a:endParaRPr lang="en-US" sz="1000">
              <a:solidFill>
                <a:schemeClr val="tx1"/>
              </a:solidFill>
            </a:endParaRPr>
          </a:p>
        </p:txBody>
      </p:sp>
      <p:cxnSp>
        <p:nvCxnSpPr>
          <p:cNvPr id="39" name="Straight Arrow Connector 38"/>
          <p:cNvCxnSpPr/>
          <p:nvPr/>
        </p:nvCxnSpPr>
        <p:spPr>
          <a:xfrm>
            <a:off x="1497330" y="4787265"/>
            <a:ext cx="13335" cy="197485"/>
          </a:xfrm>
          <a:prstGeom prst="straightConnector1">
            <a:avLst/>
          </a:prstGeom>
          <a:ln w="12700" cmpd="sng">
            <a:solidFill>
              <a:schemeClr val="bg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25780" y="5558155"/>
            <a:ext cx="200025" cy="2540"/>
          </a:xfrm>
          <a:prstGeom prst="straightConnector1">
            <a:avLst/>
          </a:prstGeom>
          <a:ln w="12700" cmpd="sng">
            <a:solidFill>
              <a:schemeClr val="bg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2832100" y="4888230"/>
            <a:ext cx="33655" cy="177800"/>
          </a:xfrm>
          <a:prstGeom prst="straightConnector1">
            <a:avLst/>
          </a:prstGeom>
          <a:ln w="12700" cmpd="sng">
            <a:solidFill>
              <a:schemeClr val="bg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970530" y="4385310"/>
            <a:ext cx="180340" cy="95885"/>
          </a:xfrm>
          <a:prstGeom prst="straightConnector1">
            <a:avLst/>
          </a:prstGeom>
          <a:ln w="12700" cmpd="sng">
            <a:solidFill>
              <a:schemeClr val="bg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941955" y="4090670"/>
            <a:ext cx="238125" cy="117475"/>
          </a:xfrm>
          <a:prstGeom prst="straightConnector1">
            <a:avLst/>
          </a:prstGeom>
          <a:ln w="12700" cmpd="sng">
            <a:solidFill>
              <a:schemeClr val="bg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58" name="Text Box 57"/>
          <p:cNvSpPr txBox="1"/>
          <p:nvPr/>
        </p:nvSpPr>
        <p:spPr>
          <a:xfrm>
            <a:off x="1123315" y="4946650"/>
            <a:ext cx="1493520" cy="245110"/>
          </a:xfrm>
          <a:prstGeom prst="rect">
            <a:avLst/>
          </a:prstGeom>
          <a:noFill/>
        </p:spPr>
        <p:txBody>
          <a:bodyPr wrap="square" rtlCol="0">
            <a:spAutoFit/>
          </a:bodyPr>
          <a:p>
            <a:r>
              <a:rPr lang="en-US" sz="1000">
                <a:solidFill>
                  <a:schemeClr val="tx1"/>
                </a:solidFill>
              </a:rPr>
              <a:t>Myelin sheath</a:t>
            </a:r>
            <a:endParaRPr lang="en-US" sz="1000">
              <a:solidFill>
                <a:schemeClr val="tx1"/>
              </a:solidFill>
            </a:endParaRPr>
          </a:p>
        </p:txBody>
      </p:sp>
      <p:sp>
        <p:nvSpPr>
          <p:cNvPr id="59" name="Text Box 58"/>
          <p:cNvSpPr txBox="1"/>
          <p:nvPr/>
        </p:nvSpPr>
        <p:spPr>
          <a:xfrm>
            <a:off x="785495" y="5436870"/>
            <a:ext cx="1885950" cy="245110"/>
          </a:xfrm>
          <a:prstGeom prst="rect">
            <a:avLst/>
          </a:prstGeom>
          <a:noFill/>
        </p:spPr>
        <p:txBody>
          <a:bodyPr wrap="square" rtlCol="0">
            <a:spAutoFit/>
          </a:bodyPr>
          <a:p>
            <a:r>
              <a:rPr lang="en-US" sz="1000">
                <a:solidFill>
                  <a:schemeClr val="tx1"/>
                </a:solidFill>
              </a:rPr>
              <a:t>Axon Terminal</a:t>
            </a:r>
            <a:endParaRPr lang="en-US" sz="1000">
              <a:solidFill>
                <a:schemeClr val="tx1"/>
              </a:solidFill>
            </a:endParaRPr>
          </a:p>
        </p:txBody>
      </p:sp>
      <p:sp>
        <p:nvSpPr>
          <p:cNvPr id="60" name="Text Box 59"/>
          <p:cNvSpPr txBox="1"/>
          <p:nvPr/>
        </p:nvSpPr>
        <p:spPr>
          <a:xfrm>
            <a:off x="2457450" y="5066030"/>
            <a:ext cx="1207135" cy="245110"/>
          </a:xfrm>
          <a:prstGeom prst="rect">
            <a:avLst/>
          </a:prstGeom>
          <a:noFill/>
        </p:spPr>
        <p:txBody>
          <a:bodyPr wrap="square" rtlCol="0">
            <a:spAutoFit/>
          </a:bodyPr>
          <a:p>
            <a:r>
              <a:rPr lang="en-US" sz="1000">
                <a:solidFill>
                  <a:schemeClr val="tx1"/>
                </a:solidFill>
              </a:rPr>
              <a:t>Dendrites</a:t>
            </a:r>
            <a:endParaRPr lang="en-US" sz="1000">
              <a:solidFill>
                <a:schemeClr val="tx1"/>
              </a:solidFill>
            </a:endParaRPr>
          </a:p>
        </p:txBody>
      </p:sp>
      <p:sp>
        <p:nvSpPr>
          <p:cNvPr id="61" name="Text Box 60"/>
          <p:cNvSpPr txBox="1"/>
          <p:nvPr/>
        </p:nvSpPr>
        <p:spPr>
          <a:xfrm>
            <a:off x="3180080" y="4405630"/>
            <a:ext cx="657225" cy="398780"/>
          </a:xfrm>
          <a:prstGeom prst="rect">
            <a:avLst/>
          </a:prstGeom>
          <a:noFill/>
        </p:spPr>
        <p:txBody>
          <a:bodyPr wrap="square" rtlCol="0">
            <a:spAutoFit/>
          </a:bodyPr>
          <a:p>
            <a:r>
              <a:rPr lang="en-US" sz="1000">
                <a:solidFill>
                  <a:schemeClr val="tx1"/>
                </a:solidFill>
              </a:rPr>
              <a:t>Cell</a:t>
            </a:r>
            <a:endParaRPr lang="en-US" sz="1000">
              <a:solidFill>
                <a:schemeClr val="tx1"/>
              </a:solidFill>
            </a:endParaRPr>
          </a:p>
          <a:p>
            <a:r>
              <a:rPr lang="en-US" sz="1000">
                <a:solidFill>
                  <a:schemeClr val="tx1"/>
                </a:solidFill>
              </a:rPr>
              <a:t>body</a:t>
            </a:r>
            <a:endParaRPr lang="en-US" sz="1000">
              <a:solidFill>
                <a:schemeClr val="tx1"/>
              </a:solidFill>
            </a:endParaRPr>
          </a:p>
        </p:txBody>
      </p:sp>
      <p:sp>
        <p:nvSpPr>
          <p:cNvPr id="62" name="Text Box 61"/>
          <p:cNvSpPr txBox="1"/>
          <p:nvPr/>
        </p:nvSpPr>
        <p:spPr>
          <a:xfrm>
            <a:off x="3256280" y="3962400"/>
            <a:ext cx="1013460" cy="245110"/>
          </a:xfrm>
          <a:prstGeom prst="rect">
            <a:avLst/>
          </a:prstGeom>
          <a:noFill/>
        </p:spPr>
        <p:txBody>
          <a:bodyPr wrap="square" rtlCol="0">
            <a:spAutoFit/>
          </a:bodyPr>
          <a:p>
            <a:r>
              <a:rPr lang="en-US" sz="1000">
                <a:solidFill>
                  <a:schemeClr val="tx1"/>
                </a:solidFill>
              </a:rPr>
              <a:t>Nucleus</a:t>
            </a:r>
            <a:endParaRPr lang="en-US" sz="1000">
              <a:solidFill>
                <a:schemeClr val="tx1"/>
              </a:solidFill>
            </a:endParaRPr>
          </a:p>
        </p:txBody>
      </p:sp>
      <p:sp>
        <p:nvSpPr>
          <p:cNvPr id="63" name="Chevron 62"/>
          <p:cNvSpPr/>
          <p:nvPr/>
        </p:nvSpPr>
        <p:spPr>
          <a:xfrm>
            <a:off x="4269740" y="4166870"/>
            <a:ext cx="1028700" cy="876300"/>
          </a:xfrm>
          <a:prstGeom prst="chevron">
            <a:avLst>
              <a:gd name="adj" fmla="val 57246"/>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64" name="Oval 63"/>
          <p:cNvSpPr/>
          <p:nvPr/>
        </p:nvSpPr>
        <p:spPr>
          <a:xfrm>
            <a:off x="9810750" y="3606800"/>
            <a:ext cx="850900" cy="914400"/>
          </a:xfrm>
          <a:prstGeom prst="ellipse">
            <a:avLst/>
          </a:prstGeom>
          <a:solidFill>
            <a:srgbClr val="FAC26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pic>
        <p:nvPicPr>
          <p:cNvPr id="65" name="Picture 64" descr="1030_neuron_explainer_diagram-removebg-preview"/>
          <p:cNvPicPr>
            <a:picLocks noChangeAspect="1"/>
          </p:cNvPicPr>
          <p:nvPr/>
        </p:nvPicPr>
        <p:blipFill>
          <a:blip r:embed="rId1"/>
          <a:stretch>
            <a:fillRect/>
          </a:stretch>
        </p:blipFill>
        <p:spPr>
          <a:xfrm>
            <a:off x="-48895" y="3365500"/>
            <a:ext cx="3942715" cy="2362200"/>
          </a:xfrm>
          <a:prstGeom prst="rect">
            <a:avLst/>
          </a:prstGeom>
        </p:spPr>
      </p:pic>
      <p:cxnSp>
        <p:nvCxnSpPr>
          <p:cNvPr id="66" name="Straight Arrow Connector 65"/>
          <p:cNvCxnSpPr>
            <a:stCxn id="64" idx="7"/>
          </p:cNvCxnSpPr>
          <p:nvPr/>
        </p:nvCxnSpPr>
        <p:spPr>
          <a:xfrm flipV="1">
            <a:off x="10537190" y="3009900"/>
            <a:ext cx="518160" cy="73088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277985" y="4095115"/>
            <a:ext cx="558800" cy="127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4" idx="5"/>
          </p:cNvCxnSpPr>
          <p:nvPr/>
        </p:nvCxnSpPr>
        <p:spPr>
          <a:xfrm>
            <a:off x="10537190" y="4387215"/>
            <a:ext cx="738505" cy="120078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7169785" y="3314700"/>
            <a:ext cx="2247265" cy="1573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Relu</a:t>
            </a:r>
            <a:endParaRPr lang="en-US">
              <a:solidFill>
                <a:schemeClr val="tx1"/>
              </a:solidFill>
            </a:endParaRPr>
          </a:p>
          <a:p>
            <a:pPr algn="ctr"/>
            <a:r>
              <a:rPr lang="en-US">
                <a:solidFill>
                  <a:schemeClr val="tx1"/>
                </a:solidFill>
              </a:rPr>
              <a:t>f(x)=max(0,x)</a:t>
            </a:r>
            <a:endParaRPr lang="en-US">
              <a:solidFill>
                <a:schemeClr val="tx1"/>
              </a:solidFill>
            </a:endParaRPr>
          </a:p>
        </p:txBody>
      </p:sp>
      <p:cxnSp>
        <p:nvCxnSpPr>
          <p:cNvPr id="70" name="Straight Arrow Connector 69"/>
          <p:cNvCxnSpPr/>
          <p:nvPr/>
        </p:nvCxnSpPr>
        <p:spPr>
          <a:xfrm flipV="1">
            <a:off x="6654800" y="4676775"/>
            <a:ext cx="635000" cy="17653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629400" y="3022600"/>
            <a:ext cx="660400" cy="9398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311900" y="6019800"/>
            <a:ext cx="533400" cy="559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73" name="Oval 72"/>
          <p:cNvSpPr/>
          <p:nvPr/>
        </p:nvSpPr>
        <p:spPr>
          <a:xfrm>
            <a:off x="6438900" y="2973070"/>
            <a:ext cx="533400" cy="559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cxnSp>
        <p:nvCxnSpPr>
          <p:cNvPr id="74" name="Straight Arrow Connector 73"/>
          <p:cNvCxnSpPr/>
          <p:nvPr/>
        </p:nvCxnSpPr>
        <p:spPr>
          <a:xfrm>
            <a:off x="6788785" y="4067810"/>
            <a:ext cx="640715" cy="26035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5" name="Text Box 74"/>
          <p:cNvSpPr txBox="1"/>
          <p:nvPr/>
        </p:nvSpPr>
        <p:spPr>
          <a:xfrm>
            <a:off x="9836785" y="3679825"/>
            <a:ext cx="622300" cy="768350"/>
          </a:xfrm>
          <a:prstGeom prst="rect">
            <a:avLst/>
          </a:prstGeom>
          <a:noFill/>
        </p:spPr>
        <p:txBody>
          <a:bodyPr wrap="square" rtlCol="0">
            <a:spAutoFit/>
          </a:bodyPr>
          <a:p>
            <a:r>
              <a:rPr lang="en-US" sz="4400">
                <a:solidFill>
                  <a:schemeClr val="tx1"/>
                </a:solidFill>
              </a:rPr>
              <a:t> Y</a:t>
            </a:r>
            <a:endParaRPr lang="en-US" sz="4400">
              <a:solidFill>
                <a:schemeClr val="tx1"/>
              </a:solidFill>
            </a:endParaRPr>
          </a:p>
        </p:txBody>
      </p:sp>
      <p:sp>
        <p:nvSpPr>
          <p:cNvPr id="76" name="Oval 75"/>
          <p:cNvSpPr/>
          <p:nvPr/>
        </p:nvSpPr>
        <p:spPr>
          <a:xfrm>
            <a:off x="6311900" y="3648075"/>
            <a:ext cx="533400" cy="559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77" name="Text Box 76"/>
          <p:cNvSpPr txBox="1"/>
          <p:nvPr/>
        </p:nvSpPr>
        <p:spPr>
          <a:xfrm>
            <a:off x="11160125" y="2552700"/>
            <a:ext cx="723900" cy="521970"/>
          </a:xfrm>
          <a:prstGeom prst="rect">
            <a:avLst/>
          </a:prstGeom>
          <a:noFill/>
        </p:spPr>
        <p:txBody>
          <a:bodyPr wrap="square" rtlCol="0">
            <a:spAutoFit/>
          </a:bodyPr>
          <a:p>
            <a:r>
              <a:rPr lang="en-US" sz="2800">
                <a:solidFill>
                  <a:schemeClr val="tx1"/>
                </a:solidFill>
                <a:sym typeface="+mn-ea"/>
              </a:rPr>
              <a:t>Y1</a:t>
            </a:r>
            <a:endParaRPr lang="en-US" sz="2800">
              <a:solidFill>
                <a:schemeClr val="tx1"/>
              </a:solidFill>
              <a:sym typeface="+mn-ea"/>
            </a:endParaRPr>
          </a:p>
        </p:txBody>
      </p:sp>
      <p:sp>
        <p:nvSpPr>
          <p:cNvPr id="78" name="Text Box 77"/>
          <p:cNvSpPr txBox="1"/>
          <p:nvPr/>
        </p:nvSpPr>
        <p:spPr>
          <a:xfrm>
            <a:off x="11363325" y="3803015"/>
            <a:ext cx="647065" cy="521970"/>
          </a:xfrm>
          <a:prstGeom prst="rect">
            <a:avLst/>
          </a:prstGeom>
          <a:noFill/>
        </p:spPr>
        <p:txBody>
          <a:bodyPr wrap="square" rtlCol="0">
            <a:spAutoFit/>
          </a:bodyPr>
          <a:p>
            <a:r>
              <a:rPr lang="en-US" sz="2800">
                <a:solidFill>
                  <a:schemeClr val="tx1"/>
                </a:solidFill>
                <a:sym typeface="+mn-ea"/>
              </a:rPr>
              <a:t>Y2</a:t>
            </a:r>
            <a:endParaRPr lang="en-US" sz="2800">
              <a:solidFill>
                <a:schemeClr val="tx1"/>
              </a:solidFill>
              <a:sym typeface="+mn-ea"/>
            </a:endParaRPr>
          </a:p>
        </p:txBody>
      </p:sp>
      <p:sp>
        <p:nvSpPr>
          <p:cNvPr id="79" name="Text Box 78"/>
          <p:cNvSpPr txBox="1"/>
          <p:nvPr/>
        </p:nvSpPr>
        <p:spPr>
          <a:xfrm>
            <a:off x="11190605" y="5506720"/>
            <a:ext cx="1054100" cy="521970"/>
          </a:xfrm>
          <a:prstGeom prst="rect">
            <a:avLst/>
          </a:prstGeom>
          <a:noFill/>
        </p:spPr>
        <p:txBody>
          <a:bodyPr wrap="square" rtlCol="0">
            <a:spAutoFit/>
          </a:bodyPr>
          <a:p>
            <a:r>
              <a:rPr lang="en-US" sz="2800">
                <a:solidFill>
                  <a:schemeClr val="tx1"/>
                </a:solidFill>
              </a:rPr>
              <a:t>Yn</a:t>
            </a:r>
            <a:endParaRPr lang="en-US" sz="2800">
              <a:solidFill>
                <a:schemeClr val="tx1"/>
              </a:solidFill>
            </a:endParaRPr>
          </a:p>
        </p:txBody>
      </p:sp>
      <p:cxnSp>
        <p:nvCxnSpPr>
          <p:cNvPr id="80" name="Straight Arrow Connector 79"/>
          <p:cNvCxnSpPr/>
          <p:nvPr/>
        </p:nvCxnSpPr>
        <p:spPr>
          <a:xfrm>
            <a:off x="10631805" y="4095115"/>
            <a:ext cx="558800" cy="127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1" name="Text Box 80"/>
          <p:cNvSpPr txBox="1"/>
          <p:nvPr/>
        </p:nvSpPr>
        <p:spPr>
          <a:xfrm>
            <a:off x="5511800" y="3126105"/>
            <a:ext cx="673100" cy="521970"/>
          </a:xfrm>
          <a:prstGeom prst="rect">
            <a:avLst/>
          </a:prstGeom>
          <a:noFill/>
        </p:spPr>
        <p:txBody>
          <a:bodyPr wrap="square" rtlCol="0">
            <a:spAutoFit/>
          </a:bodyPr>
          <a:p>
            <a:r>
              <a:rPr lang="en-US" sz="2800">
                <a:solidFill>
                  <a:schemeClr val="tx1"/>
                </a:solidFill>
              </a:rPr>
              <a:t>X1</a:t>
            </a:r>
            <a:endParaRPr lang="en-US" sz="2800">
              <a:solidFill>
                <a:schemeClr val="tx1"/>
              </a:solidFill>
            </a:endParaRPr>
          </a:p>
        </p:txBody>
      </p:sp>
      <p:sp>
        <p:nvSpPr>
          <p:cNvPr id="82" name="Text Box 81"/>
          <p:cNvSpPr txBox="1"/>
          <p:nvPr/>
        </p:nvSpPr>
        <p:spPr>
          <a:xfrm>
            <a:off x="5511800" y="3568700"/>
            <a:ext cx="647700" cy="521970"/>
          </a:xfrm>
          <a:prstGeom prst="rect">
            <a:avLst/>
          </a:prstGeom>
          <a:noFill/>
        </p:spPr>
        <p:txBody>
          <a:bodyPr wrap="square" rtlCol="0">
            <a:spAutoFit/>
          </a:bodyPr>
          <a:p>
            <a:r>
              <a:rPr lang="en-US" sz="2800">
                <a:solidFill>
                  <a:schemeClr val="tx1"/>
                </a:solidFill>
              </a:rPr>
              <a:t>X2</a:t>
            </a:r>
            <a:endParaRPr lang="en-US" sz="2800">
              <a:solidFill>
                <a:schemeClr val="tx1"/>
              </a:solidFill>
            </a:endParaRPr>
          </a:p>
        </p:txBody>
      </p:sp>
      <p:sp>
        <p:nvSpPr>
          <p:cNvPr id="83" name="Text Box 82"/>
          <p:cNvSpPr txBox="1"/>
          <p:nvPr/>
        </p:nvSpPr>
        <p:spPr>
          <a:xfrm>
            <a:off x="5511800" y="5727700"/>
            <a:ext cx="558800" cy="521970"/>
          </a:xfrm>
          <a:prstGeom prst="rect">
            <a:avLst/>
          </a:prstGeom>
          <a:noFill/>
        </p:spPr>
        <p:txBody>
          <a:bodyPr wrap="square" rtlCol="0">
            <a:spAutoFit/>
          </a:bodyPr>
          <a:p>
            <a:r>
              <a:rPr lang="en-US" sz="2800">
                <a:solidFill>
                  <a:schemeClr val="tx1"/>
                </a:solidFill>
              </a:rPr>
              <a:t>Xn</a:t>
            </a:r>
            <a:endParaRPr lang="en-US" sz="2800">
              <a:solidFill>
                <a:schemeClr val="tx1"/>
              </a:solidFill>
            </a:endParaRPr>
          </a:p>
        </p:txBody>
      </p:sp>
      <p:sp>
        <p:nvSpPr>
          <p:cNvPr id="84" name="Text Box 83"/>
          <p:cNvSpPr txBox="1"/>
          <p:nvPr/>
        </p:nvSpPr>
        <p:spPr>
          <a:xfrm>
            <a:off x="7429500" y="5046345"/>
            <a:ext cx="2667000" cy="460375"/>
          </a:xfrm>
          <a:prstGeom prst="rect">
            <a:avLst/>
          </a:prstGeom>
          <a:noFill/>
        </p:spPr>
        <p:txBody>
          <a:bodyPr wrap="square" rtlCol="0">
            <a:spAutoFit/>
          </a:bodyPr>
          <a:p>
            <a:r>
              <a:rPr lang="en-US" sz="2400">
                <a:solidFill>
                  <a:schemeClr val="tx1"/>
                </a:solidFill>
              </a:rPr>
              <a:t>Summation</a:t>
            </a:r>
            <a:endParaRPr lang="en-US" sz="2400">
              <a:solidFill>
                <a:schemeClr val="tx1"/>
              </a:solidFill>
            </a:endParaRPr>
          </a:p>
        </p:txBody>
      </p:sp>
      <p:sp>
        <p:nvSpPr>
          <p:cNvPr id="85" name="Text Box 84"/>
          <p:cNvSpPr txBox="1"/>
          <p:nvPr/>
        </p:nvSpPr>
        <p:spPr>
          <a:xfrm>
            <a:off x="7239000" y="6249670"/>
            <a:ext cx="4064000" cy="521970"/>
          </a:xfrm>
          <a:prstGeom prst="rect">
            <a:avLst/>
          </a:prstGeom>
          <a:noFill/>
        </p:spPr>
        <p:txBody>
          <a:bodyPr wrap="square" rtlCol="0">
            <a:spAutoFit/>
          </a:bodyPr>
          <a:p>
            <a:r>
              <a:rPr lang="en-US" sz="2800" u="sng">
                <a:solidFill>
                  <a:schemeClr val="tx1"/>
                </a:solidFill>
              </a:rPr>
              <a:t>Artifical Neural Network</a:t>
            </a:r>
            <a:endParaRPr lang="en-US" sz="2800" u="sng">
              <a:solidFill>
                <a:schemeClr val="tx1"/>
              </a:solidFill>
            </a:endParaRPr>
          </a:p>
        </p:txBody>
      </p:sp>
      <p:sp>
        <p:nvSpPr>
          <p:cNvPr id="86" name="Text Box 85"/>
          <p:cNvSpPr txBox="1"/>
          <p:nvPr/>
        </p:nvSpPr>
        <p:spPr>
          <a:xfrm>
            <a:off x="6845300" y="5852160"/>
            <a:ext cx="939800" cy="460375"/>
          </a:xfrm>
          <a:prstGeom prst="rect">
            <a:avLst/>
          </a:prstGeom>
          <a:noFill/>
        </p:spPr>
        <p:txBody>
          <a:bodyPr wrap="square" rtlCol="0">
            <a:spAutoFit/>
          </a:bodyPr>
          <a:p>
            <a:r>
              <a:rPr lang="en-US" sz="2400">
                <a:solidFill>
                  <a:schemeClr val="tx1"/>
                </a:solidFill>
              </a:rPr>
              <a:t>Wn</a:t>
            </a:r>
            <a:endParaRPr lang="en-US" sz="2400">
              <a:solidFill>
                <a:schemeClr val="tx1"/>
              </a:solidFill>
            </a:endParaRPr>
          </a:p>
        </p:txBody>
      </p:sp>
      <p:sp>
        <p:nvSpPr>
          <p:cNvPr id="87" name="Text Box 86"/>
          <p:cNvSpPr txBox="1"/>
          <p:nvPr/>
        </p:nvSpPr>
        <p:spPr>
          <a:xfrm>
            <a:off x="6311900" y="4216400"/>
            <a:ext cx="787400" cy="460375"/>
          </a:xfrm>
          <a:prstGeom prst="rect">
            <a:avLst/>
          </a:prstGeom>
          <a:noFill/>
        </p:spPr>
        <p:txBody>
          <a:bodyPr wrap="square" rtlCol="0">
            <a:spAutoFit/>
          </a:bodyPr>
          <a:p>
            <a:r>
              <a:rPr lang="en-US" sz="2400">
                <a:solidFill>
                  <a:schemeClr val="tx1"/>
                </a:solidFill>
              </a:rPr>
              <a:t>W2</a:t>
            </a:r>
            <a:endParaRPr lang="en-US" sz="2400">
              <a:solidFill>
                <a:schemeClr val="tx1"/>
              </a:solidFill>
            </a:endParaRPr>
          </a:p>
        </p:txBody>
      </p:sp>
      <p:sp>
        <p:nvSpPr>
          <p:cNvPr id="88" name="Text Box 87"/>
          <p:cNvSpPr txBox="1"/>
          <p:nvPr/>
        </p:nvSpPr>
        <p:spPr>
          <a:xfrm>
            <a:off x="6845300" y="2780030"/>
            <a:ext cx="1701800" cy="460375"/>
          </a:xfrm>
          <a:prstGeom prst="rect">
            <a:avLst/>
          </a:prstGeom>
          <a:noFill/>
        </p:spPr>
        <p:txBody>
          <a:bodyPr wrap="square" rtlCol="0">
            <a:spAutoFit/>
          </a:bodyPr>
          <a:p>
            <a:r>
              <a:rPr lang="en-US" sz="2400">
                <a:solidFill>
                  <a:schemeClr val="tx1"/>
                </a:solidFill>
              </a:rPr>
              <a:t>W1</a:t>
            </a:r>
            <a:endParaRPr lang="en-US" sz="2400">
              <a:solidFill>
                <a:schemeClr val="tx1"/>
              </a:solidFill>
            </a:endParaRPr>
          </a:p>
        </p:txBody>
      </p:sp>
      <p:sp>
        <p:nvSpPr>
          <p:cNvPr id="89" name="Oval 88"/>
          <p:cNvSpPr/>
          <p:nvPr/>
        </p:nvSpPr>
        <p:spPr>
          <a:xfrm>
            <a:off x="11544300" y="4457700"/>
            <a:ext cx="127000" cy="156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90" name="Oval 89"/>
          <p:cNvSpPr/>
          <p:nvPr/>
        </p:nvSpPr>
        <p:spPr>
          <a:xfrm>
            <a:off x="11544300" y="4890135"/>
            <a:ext cx="127000" cy="156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94" name="Oval 93"/>
          <p:cNvSpPr/>
          <p:nvPr/>
        </p:nvSpPr>
        <p:spPr>
          <a:xfrm>
            <a:off x="11544300" y="5257800"/>
            <a:ext cx="127000" cy="156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95" name="Oval 94"/>
          <p:cNvSpPr/>
          <p:nvPr/>
        </p:nvSpPr>
        <p:spPr>
          <a:xfrm>
            <a:off x="5772150" y="4324985"/>
            <a:ext cx="127000" cy="156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96" name="Oval 95"/>
          <p:cNvSpPr/>
          <p:nvPr/>
        </p:nvSpPr>
        <p:spPr>
          <a:xfrm>
            <a:off x="5772150" y="4807585"/>
            <a:ext cx="127000" cy="156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97" name="Oval 96"/>
          <p:cNvSpPr/>
          <p:nvPr/>
        </p:nvSpPr>
        <p:spPr>
          <a:xfrm>
            <a:off x="5772150" y="5350510"/>
            <a:ext cx="127000" cy="156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98" name="Text Box 97"/>
          <p:cNvSpPr txBox="1"/>
          <p:nvPr/>
        </p:nvSpPr>
        <p:spPr>
          <a:xfrm>
            <a:off x="9728200" y="3187700"/>
            <a:ext cx="2463800" cy="460375"/>
          </a:xfrm>
          <a:prstGeom prst="rect">
            <a:avLst/>
          </a:prstGeom>
          <a:noFill/>
        </p:spPr>
        <p:txBody>
          <a:bodyPr wrap="square" rtlCol="0">
            <a:spAutoFit/>
          </a:bodyPr>
          <a:p>
            <a:r>
              <a:rPr lang="en-US" sz="2400">
                <a:solidFill>
                  <a:schemeClr val="tx1"/>
                </a:solidFill>
              </a:rPr>
              <a:t>Output</a:t>
            </a:r>
            <a:endParaRPr lang="en-US" sz="2400">
              <a:solidFill>
                <a:schemeClr val="tx1"/>
              </a:solidFill>
            </a:endParaRPr>
          </a:p>
        </p:txBody>
      </p:sp>
      <p:sp>
        <p:nvSpPr>
          <p:cNvPr id="99" name="Text Box 98"/>
          <p:cNvSpPr txBox="1"/>
          <p:nvPr/>
        </p:nvSpPr>
        <p:spPr>
          <a:xfrm>
            <a:off x="1123315" y="6149975"/>
            <a:ext cx="4064000" cy="521970"/>
          </a:xfrm>
          <a:prstGeom prst="rect">
            <a:avLst/>
          </a:prstGeom>
          <a:noFill/>
        </p:spPr>
        <p:txBody>
          <a:bodyPr wrap="square" rtlCol="0">
            <a:spAutoFit/>
          </a:bodyPr>
          <a:p>
            <a:r>
              <a:rPr lang="en-US" sz="2800" u="sng">
                <a:solidFill>
                  <a:schemeClr val="tx1"/>
                </a:solidFill>
              </a:rPr>
              <a:t>Neuron</a:t>
            </a:r>
            <a:endParaRPr lang="en-US" sz="2800" u="sng">
              <a:solidFill>
                <a:schemeClr val="tx1"/>
              </a:solidFill>
            </a:endParaRPr>
          </a:p>
        </p:txBody>
      </p:sp>
      <p:sp>
        <p:nvSpPr>
          <p:cNvPr id="100" name="Text Box 99"/>
          <p:cNvSpPr txBox="1"/>
          <p:nvPr/>
        </p:nvSpPr>
        <p:spPr>
          <a:xfrm>
            <a:off x="3150870" y="5436870"/>
            <a:ext cx="2127885" cy="596265"/>
          </a:xfrm>
          <a:prstGeom prst="rect">
            <a:avLst/>
          </a:prstGeom>
          <a:noFill/>
        </p:spPr>
        <p:txBody>
          <a:bodyPr wrap="square" rtlCol="0">
            <a:noAutofit/>
          </a:bodyPr>
          <a:p>
            <a:pPr algn="ctr"/>
            <a:r>
              <a:rPr lang="en-US" sz="2000">
                <a:solidFill>
                  <a:schemeClr val="tx1"/>
                </a:solidFill>
              </a:rPr>
              <a:t>Transfer function</a:t>
            </a:r>
            <a:endParaRPr lang="en-US" sz="2000">
              <a:solidFill>
                <a:schemeClr val="tx1"/>
              </a:solidFill>
            </a:endParaRPr>
          </a:p>
          <a:p>
            <a:pPr algn="ctr"/>
            <a:r>
              <a:rPr lang="en-US" sz="2000">
                <a:solidFill>
                  <a:schemeClr val="tx1"/>
                </a:solidFill>
              </a:rPr>
              <a:t>F(S)</a:t>
            </a:r>
            <a:endParaRPr lang="en-US" sz="2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lowchart: Alternate Process 2"/>
          <p:cNvSpPr/>
          <p:nvPr/>
        </p:nvSpPr>
        <p:spPr>
          <a:xfrm>
            <a:off x="7632700" y="2717800"/>
            <a:ext cx="800100" cy="2895600"/>
          </a:xfrm>
          <a:prstGeom prst="flowChartAlternateProcess">
            <a:avLst/>
          </a:prstGeom>
          <a:solidFill>
            <a:srgbClr val="B4E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1" name="Straight Connector 30"/>
          <p:cNvCxnSpPr/>
          <p:nvPr/>
        </p:nvCxnSpPr>
        <p:spPr>
          <a:xfrm flipH="1" flipV="1">
            <a:off x="6661150" y="3276600"/>
            <a:ext cx="1333500" cy="12700"/>
          </a:xfrm>
          <a:prstGeom prst="line">
            <a:avLst/>
          </a:prstGeom>
          <a:ln>
            <a:solidFill>
              <a:srgbClr val="840E0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661150" y="3962400"/>
            <a:ext cx="1333500" cy="127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6635750" y="4622800"/>
            <a:ext cx="1333500" cy="127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6635750" y="5207000"/>
            <a:ext cx="1333500" cy="127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sp>
        <p:nvSpPr>
          <p:cNvPr id="4" name="Flowchart: Alternate Process 3"/>
          <p:cNvSpPr/>
          <p:nvPr/>
        </p:nvSpPr>
        <p:spPr>
          <a:xfrm>
            <a:off x="8636000" y="3352800"/>
            <a:ext cx="800100" cy="1892935"/>
          </a:xfrm>
          <a:prstGeom prst="flowChartAlternateProcess">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50" name="Straight Connector 49"/>
          <p:cNvCxnSpPr/>
          <p:nvPr/>
        </p:nvCxnSpPr>
        <p:spPr>
          <a:xfrm flipH="1">
            <a:off x="8058150" y="3759200"/>
            <a:ext cx="965200" cy="1651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8058150" y="3302000"/>
            <a:ext cx="1003300" cy="1117600"/>
          </a:xfrm>
          <a:prstGeom prst="line">
            <a:avLst/>
          </a:prstGeom>
          <a:ln>
            <a:solidFill>
              <a:srgbClr val="850D0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083550" y="4000500"/>
            <a:ext cx="965200" cy="3048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8032750" y="3975100"/>
            <a:ext cx="1016000" cy="9271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8083550" y="3784600"/>
            <a:ext cx="952500" cy="8509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8045450" y="4356100"/>
            <a:ext cx="1003300" cy="2794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8032750" y="4635500"/>
            <a:ext cx="1016000" cy="2794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8045450" y="3733800"/>
            <a:ext cx="1016000" cy="14478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8032750" y="4330700"/>
            <a:ext cx="1028700" cy="8763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020050" y="4876800"/>
            <a:ext cx="1079500" cy="3302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sp>
        <p:nvSpPr>
          <p:cNvPr id="5" name="Flowchart: Alternate Process 4"/>
          <p:cNvSpPr/>
          <p:nvPr/>
        </p:nvSpPr>
        <p:spPr>
          <a:xfrm>
            <a:off x="9639300" y="2717800"/>
            <a:ext cx="800100" cy="2895600"/>
          </a:xfrm>
          <a:prstGeom prst="flowChartAlternateProcess">
            <a:avLst/>
          </a:prstGeom>
          <a:solidFill>
            <a:srgbClr val="F5D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3" name="Straight Connector 32"/>
          <p:cNvCxnSpPr/>
          <p:nvPr/>
        </p:nvCxnSpPr>
        <p:spPr>
          <a:xfrm flipH="1">
            <a:off x="9061450" y="3124200"/>
            <a:ext cx="952500" cy="121094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9061450" y="3175000"/>
            <a:ext cx="990600" cy="6223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9048750" y="3822700"/>
            <a:ext cx="1028700" cy="127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9010650" y="3797300"/>
            <a:ext cx="1016000" cy="6985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9010650" y="3746500"/>
            <a:ext cx="1041400" cy="13081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9023350" y="3886200"/>
            <a:ext cx="1066800" cy="444500"/>
          </a:xfrm>
          <a:prstGeom prst="line">
            <a:avLst/>
          </a:prstGeom>
          <a:ln>
            <a:solidFill>
              <a:srgbClr val="8F0C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9048750" y="4394200"/>
            <a:ext cx="1028700" cy="508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9010650" y="4330700"/>
            <a:ext cx="1054100" cy="7239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9074150" y="3149600"/>
            <a:ext cx="1028700" cy="17526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9074150" y="3835400"/>
            <a:ext cx="990600" cy="10922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9010650" y="4457700"/>
            <a:ext cx="1066800" cy="4064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8997950" y="4864100"/>
            <a:ext cx="1079500" cy="2540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sp>
        <p:nvSpPr>
          <p:cNvPr id="6" name="Flowchart: Alternate Process 5"/>
          <p:cNvSpPr/>
          <p:nvPr/>
        </p:nvSpPr>
        <p:spPr>
          <a:xfrm>
            <a:off x="10642600" y="3873500"/>
            <a:ext cx="800100" cy="940435"/>
          </a:xfrm>
          <a:prstGeom prst="flowChartAlternateProcess">
            <a:avLst/>
          </a:prstGeom>
          <a:solidFill>
            <a:srgbClr val="D6DE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77" name="Straight Connector 76"/>
          <p:cNvCxnSpPr/>
          <p:nvPr/>
        </p:nvCxnSpPr>
        <p:spPr>
          <a:xfrm flipH="1" flipV="1">
            <a:off x="11106150" y="4165600"/>
            <a:ext cx="825500" cy="1460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893050" y="3130550"/>
            <a:ext cx="279400" cy="308610"/>
          </a:xfrm>
          <a:prstGeom prst="ellipse">
            <a:avLst/>
          </a:prstGeom>
          <a:solidFill>
            <a:srgbClr val="8F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4" name="Straight Connector 33"/>
          <p:cNvCxnSpPr/>
          <p:nvPr/>
        </p:nvCxnSpPr>
        <p:spPr>
          <a:xfrm>
            <a:off x="10102850" y="3187700"/>
            <a:ext cx="927100" cy="14478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sp>
        <p:nvSpPr>
          <p:cNvPr id="8" name="Donut 7"/>
          <p:cNvSpPr/>
          <p:nvPr/>
        </p:nvSpPr>
        <p:spPr>
          <a:xfrm>
            <a:off x="7825740" y="3070860"/>
            <a:ext cx="413385" cy="427990"/>
          </a:xfrm>
          <a:prstGeom prst="donut">
            <a:avLst>
              <a:gd name="adj" fmla="val 6690"/>
            </a:avLst>
          </a:prstGeom>
          <a:solidFill>
            <a:srgbClr val="343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9" name="Oval 8"/>
          <p:cNvSpPr/>
          <p:nvPr/>
        </p:nvSpPr>
        <p:spPr>
          <a:xfrm>
            <a:off x="7893050" y="3820795"/>
            <a:ext cx="279400" cy="308610"/>
          </a:xfrm>
          <a:prstGeom prst="ellipse">
            <a:avLst/>
          </a:prstGeom>
          <a:solidFill>
            <a:srgbClr val="333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Donut 9"/>
          <p:cNvSpPr/>
          <p:nvPr/>
        </p:nvSpPr>
        <p:spPr>
          <a:xfrm>
            <a:off x="7825740" y="3761105"/>
            <a:ext cx="413385" cy="427990"/>
          </a:xfrm>
          <a:prstGeom prst="donut">
            <a:avLst>
              <a:gd name="adj" fmla="val 6690"/>
            </a:avLst>
          </a:prstGeom>
          <a:solidFill>
            <a:srgbClr val="343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11" name="Oval 10"/>
          <p:cNvSpPr/>
          <p:nvPr/>
        </p:nvSpPr>
        <p:spPr>
          <a:xfrm>
            <a:off x="7893050" y="4451350"/>
            <a:ext cx="279400" cy="308610"/>
          </a:xfrm>
          <a:prstGeom prst="ellipse">
            <a:avLst/>
          </a:prstGeom>
          <a:solidFill>
            <a:srgbClr val="28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70" name="Straight Connector 69"/>
          <p:cNvCxnSpPr/>
          <p:nvPr/>
        </p:nvCxnSpPr>
        <p:spPr>
          <a:xfrm flipH="1" flipV="1">
            <a:off x="10077450" y="3187700"/>
            <a:ext cx="977900" cy="10033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10039350" y="3873500"/>
            <a:ext cx="1028700" cy="2540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flipV="1">
            <a:off x="10013950" y="3886200"/>
            <a:ext cx="1079500" cy="660400"/>
          </a:xfrm>
          <a:prstGeom prst="line">
            <a:avLst/>
          </a:prstGeom>
          <a:ln>
            <a:solidFill>
              <a:srgbClr val="8F0C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090150" y="4203700"/>
            <a:ext cx="977900" cy="2794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flipV="1">
            <a:off x="10077450" y="4495800"/>
            <a:ext cx="977900" cy="1143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10064750" y="4165600"/>
            <a:ext cx="1003300" cy="8763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10064750" y="4572000"/>
            <a:ext cx="977900" cy="508000"/>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sp>
        <p:nvSpPr>
          <p:cNvPr id="12" name="Donut 11"/>
          <p:cNvSpPr/>
          <p:nvPr/>
        </p:nvSpPr>
        <p:spPr>
          <a:xfrm>
            <a:off x="7825740" y="4391660"/>
            <a:ext cx="413385" cy="427990"/>
          </a:xfrm>
          <a:prstGeom prst="donut">
            <a:avLst>
              <a:gd name="adj" fmla="val 6690"/>
            </a:avLst>
          </a:prstGeom>
          <a:solidFill>
            <a:srgbClr val="343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13" name="Oval 12"/>
          <p:cNvSpPr/>
          <p:nvPr/>
        </p:nvSpPr>
        <p:spPr>
          <a:xfrm>
            <a:off x="7892415" y="5022215"/>
            <a:ext cx="279400" cy="308610"/>
          </a:xfrm>
          <a:prstGeom prst="ellipse">
            <a:avLst/>
          </a:prstGeom>
          <a:solidFill>
            <a:srgbClr val="313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Donut 13"/>
          <p:cNvSpPr/>
          <p:nvPr/>
        </p:nvSpPr>
        <p:spPr>
          <a:xfrm>
            <a:off x="7825105" y="4962525"/>
            <a:ext cx="413385" cy="427990"/>
          </a:xfrm>
          <a:prstGeom prst="donut">
            <a:avLst>
              <a:gd name="adj" fmla="val 6690"/>
            </a:avLst>
          </a:prstGeom>
          <a:solidFill>
            <a:srgbClr val="343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15" name="Oval 14"/>
          <p:cNvSpPr/>
          <p:nvPr/>
        </p:nvSpPr>
        <p:spPr>
          <a:xfrm>
            <a:off x="8896350" y="3644900"/>
            <a:ext cx="279400" cy="308610"/>
          </a:xfrm>
          <a:prstGeom prst="ellipse">
            <a:avLst/>
          </a:prstGeom>
          <a:solidFill>
            <a:srgbClr val="333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Donut 15"/>
          <p:cNvSpPr/>
          <p:nvPr/>
        </p:nvSpPr>
        <p:spPr>
          <a:xfrm>
            <a:off x="8829040" y="3585210"/>
            <a:ext cx="413385" cy="427990"/>
          </a:xfrm>
          <a:prstGeom prst="donut">
            <a:avLst>
              <a:gd name="adj" fmla="val 6690"/>
            </a:avLst>
          </a:prstGeom>
          <a:solidFill>
            <a:srgbClr val="343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17" name="Oval 16"/>
          <p:cNvSpPr/>
          <p:nvPr/>
        </p:nvSpPr>
        <p:spPr>
          <a:xfrm>
            <a:off x="8896350" y="4189095"/>
            <a:ext cx="279400" cy="308610"/>
          </a:xfrm>
          <a:prstGeom prst="ellipse">
            <a:avLst/>
          </a:prstGeom>
          <a:solidFill>
            <a:srgbClr val="8F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Donut 17"/>
          <p:cNvSpPr/>
          <p:nvPr/>
        </p:nvSpPr>
        <p:spPr>
          <a:xfrm>
            <a:off x="8829040" y="4129405"/>
            <a:ext cx="413385" cy="427990"/>
          </a:xfrm>
          <a:prstGeom prst="donut">
            <a:avLst>
              <a:gd name="adj" fmla="val 6690"/>
            </a:avLst>
          </a:prstGeom>
          <a:solidFill>
            <a:srgbClr val="343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19" name="Oval 18"/>
          <p:cNvSpPr/>
          <p:nvPr/>
        </p:nvSpPr>
        <p:spPr>
          <a:xfrm>
            <a:off x="8896350" y="4733290"/>
            <a:ext cx="279400" cy="308610"/>
          </a:xfrm>
          <a:prstGeom prst="ellipse">
            <a:avLst/>
          </a:prstGeom>
          <a:solidFill>
            <a:srgbClr val="313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Donut 19"/>
          <p:cNvSpPr/>
          <p:nvPr/>
        </p:nvSpPr>
        <p:spPr>
          <a:xfrm>
            <a:off x="8829040" y="4673600"/>
            <a:ext cx="413385" cy="427990"/>
          </a:xfrm>
          <a:prstGeom prst="donut">
            <a:avLst>
              <a:gd name="adj" fmla="val 6690"/>
            </a:avLst>
          </a:prstGeom>
          <a:solidFill>
            <a:srgbClr val="343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1" name="Oval 20"/>
          <p:cNvSpPr/>
          <p:nvPr/>
        </p:nvSpPr>
        <p:spPr>
          <a:xfrm>
            <a:off x="9899650" y="3014345"/>
            <a:ext cx="279400" cy="308610"/>
          </a:xfrm>
          <a:prstGeom prst="ellipse">
            <a:avLst/>
          </a:prstGeom>
          <a:solidFill>
            <a:srgbClr val="333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Donut 21"/>
          <p:cNvSpPr/>
          <p:nvPr/>
        </p:nvSpPr>
        <p:spPr>
          <a:xfrm>
            <a:off x="9832340" y="2954655"/>
            <a:ext cx="413385" cy="427990"/>
          </a:xfrm>
          <a:prstGeom prst="donut">
            <a:avLst>
              <a:gd name="adj" fmla="val 6690"/>
            </a:avLst>
          </a:prstGeom>
          <a:solidFill>
            <a:srgbClr val="343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3" name="Oval 22"/>
          <p:cNvSpPr/>
          <p:nvPr/>
        </p:nvSpPr>
        <p:spPr>
          <a:xfrm>
            <a:off x="9899650" y="3704590"/>
            <a:ext cx="279400" cy="308610"/>
          </a:xfrm>
          <a:prstGeom prst="ellipse">
            <a:avLst/>
          </a:prstGeom>
          <a:solidFill>
            <a:srgbClr val="8F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Donut 23"/>
          <p:cNvSpPr/>
          <p:nvPr/>
        </p:nvSpPr>
        <p:spPr>
          <a:xfrm>
            <a:off x="9832340" y="3644900"/>
            <a:ext cx="413385" cy="427990"/>
          </a:xfrm>
          <a:prstGeom prst="donut">
            <a:avLst>
              <a:gd name="adj" fmla="val 6690"/>
            </a:avLst>
          </a:prstGeom>
          <a:solidFill>
            <a:srgbClr val="343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5" name="Oval 24"/>
          <p:cNvSpPr/>
          <p:nvPr/>
        </p:nvSpPr>
        <p:spPr>
          <a:xfrm>
            <a:off x="9899650" y="4335145"/>
            <a:ext cx="279400" cy="308610"/>
          </a:xfrm>
          <a:prstGeom prst="ellipse">
            <a:avLst/>
          </a:prstGeom>
          <a:solidFill>
            <a:srgbClr val="28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Donut 25"/>
          <p:cNvSpPr/>
          <p:nvPr/>
        </p:nvSpPr>
        <p:spPr>
          <a:xfrm>
            <a:off x="9832340" y="4275455"/>
            <a:ext cx="413385" cy="427990"/>
          </a:xfrm>
          <a:prstGeom prst="donut">
            <a:avLst>
              <a:gd name="adj" fmla="val 6690"/>
            </a:avLst>
          </a:prstGeom>
          <a:solidFill>
            <a:srgbClr val="343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7" name="Oval 26"/>
          <p:cNvSpPr/>
          <p:nvPr/>
        </p:nvSpPr>
        <p:spPr>
          <a:xfrm>
            <a:off x="9899015" y="4906010"/>
            <a:ext cx="279400" cy="308610"/>
          </a:xfrm>
          <a:prstGeom prst="ellipse">
            <a:avLst/>
          </a:prstGeom>
          <a:solidFill>
            <a:srgbClr val="313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Donut 27"/>
          <p:cNvSpPr/>
          <p:nvPr/>
        </p:nvSpPr>
        <p:spPr>
          <a:xfrm>
            <a:off x="9831705" y="4846320"/>
            <a:ext cx="413385" cy="427990"/>
          </a:xfrm>
          <a:prstGeom prst="donut">
            <a:avLst>
              <a:gd name="adj" fmla="val 6690"/>
            </a:avLst>
          </a:prstGeom>
          <a:solidFill>
            <a:srgbClr val="343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9" name="Oval 28"/>
          <p:cNvSpPr/>
          <p:nvPr/>
        </p:nvSpPr>
        <p:spPr>
          <a:xfrm>
            <a:off x="10902950" y="3989705"/>
            <a:ext cx="279400" cy="308610"/>
          </a:xfrm>
          <a:prstGeom prst="ellipse">
            <a:avLst/>
          </a:prstGeom>
          <a:solidFill>
            <a:srgbClr val="333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Oval 29"/>
          <p:cNvSpPr/>
          <p:nvPr/>
        </p:nvSpPr>
        <p:spPr>
          <a:xfrm>
            <a:off x="10902950" y="4417695"/>
            <a:ext cx="279400" cy="308610"/>
          </a:xfrm>
          <a:prstGeom prst="ellipse">
            <a:avLst/>
          </a:prstGeom>
          <a:solidFill>
            <a:srgbClr val="8F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5" name="Straight Connector 34"/>
          <p:cNvCxnSpPr/>
          <p:nvPr/>
        </p:nvCxnSpPr>
        <p:spPr>
          <a:xfrm flipH="1" flipV="1">
            <a:off x="11106150" y="4557395"/>
            <a:ext cx="825500" cy="14605"/>
          </a:xfrm>
          <a:prstGeom prst="line">
            <a:avLst/>
          </a:prstGeom>
          <a:ln>
            <a:solidFill>
              <a:srgbClr val="840E02"/>
            </a:solidFill>
          </a:ln>
        </p:spPr>
        <p:style>
          <a:lnRef idx="1">
            <a:schemeClr val="accent1"/>
          </a:lnRef>
          <a:fillRef idx="0">
            <a:schemeClr val="accent1"/>
          </a:fillRef>
          <a:effectRef idx="0">
            <a:schemeClr val="accent1"/>
          </a:effectRef>
          <a:fontRef idx="minor">
            <a:schemeClr val="tx1"/>
          </a:fontRef>
        </p:style>
      </p:cxnSp>
      <p:sp>
        <p:nvSpPr>
          <p:cNvPr id="91" name="Text Box 90"/>
          <p:cNvSpPr txBox="1"/>
          <p:nvPr/>
        </p:nvSpPr>
        <p:spPr>
          <a:xfrm>
            <a:off x="133350" y="215900"/>
            <a:ext cx="11963400" cy="706755"/>
          </a:xfrm>
          <a:prstGeom prst="rect">
            <a:avLst/>
          </a:prstGeom>
          <a:noFill/>
        </p:spPr>
        <p:txBody>
          <a:bodyPr wrap="square" rtlCol="0">
            <a:spAutoFit/>
          </a:bodyPr>
          <a:p>
            <a:r>
              <a:rPr lang="en-US" sz="4000">
                <a:solidFill>
                  <a:schemeClr val="accent1"/>
                </a:solidFill>
                <a:effectLst>
                  <a:outerShdw blurRad="38100" dist="25400" dir="5400000" algn="ctr" rotWithShape="0">
                    <a:srgbClr val="6E747A">
                      <a:alpha val="43000"/>
                    </a:srgbClr>
                  </a:outerShdw>
                </a:effectLst>
              </a:rPr>
              <a:t>Sequence model implementation</a:t>
            </a:r>
            <a:endParaRPr lang="en-US" sz="4000">
              <a:solidFill>
                <a:schemeClr val="accent1"/>
              </a:solidFill>
              <a:effectLst>
                <a:outerShdw blurRad="38100" dist="25400" dir="5400000" algn="ctr" rotWithShape="0">
                  <a:srgbClr val="6E747A">
                    <a:alpha val="43000"/>
                  </a:srgbClr>
                </a:outerShdw>
              </a:effectLst>
            </a:endParaRPr>
          </a:p>
        </p:txBody>
      </p:sp>
      <p:sp>
        <p:nvSpPr>
          <p:cNvPr id="2" name="Text Box 1"/>
          <p:cNvSpPr txBox="1"/>
          <p:nvPr/>
        </p:nvSpPr>
        <p:spPr>
          <a:xfrm>
            <a:off x="7635240" y="2311400"/>
            <a:ext cx="1426210" cy="368300"/>
          </a:xfrm>
          <a:prstGeom prst="rect">
            <a:avLst/>
          </a:prstGeom>
          <a:noFill/>
        </p:spPr>
        <p:txBody>
          <a:bodyPr wrap="square" rtlCol="0">
            <a:spAutoFit/>
          </a:bodyPr>
          <a:p>
            <a:r>
              <a:rPr lang="en-US">
                <a:solidFill>
                  <a:schemeClr val="bg1"/>
                </a:solidFill>
              </a:rPr>
              <a:t>Input</a:t>
            </a:r>
            <a:endParaRPr lang="en-US">
              <a:solidFill>
                <a:schemeClr val="bg1"/>
              </a:solidFill>
            </a:endParaRPr>
          </a:p>
        </p:txBody>
      </p:sp>
      <p:sp>
        <p:nvSpPr>
          <p:cNvPr id="36" name="Text Box 35"/>
          <p:cNvSpPr txBox="1"/>
          <p:nvPr/>
        </p:nvSpPr>
        <p:spPr>
          <a:xfrm>
            <a:off x="8473440" y="2631440"/>
            <a:ext cx="1426210" cy="645160"/>
          </a:xfrm>
          <a:prstGeom prst="rect">
            <a:avLst/>
          </a:prstGeom>
          <a:noFill/>
        </p:spPr>
        <p:txBody>
          <a:bodyPr wrap="square" rtlCol="0">
            <a:spAutoFit/>
          </a:bodyPr>
          <a:p>
            <a:r>
              <a:rPr lang="en-US">
                <a:solidFill>
                  <a:schemeClr val="bg1"/>
                </a:solidFill>
              </a:rPr>
              <a:t>Hidden </a:t>
            </a:r>
            <a:endParaRPr lang="en-US">
              <a:solidFill>
                <a:schemeClr val="bg1"/>
              </a:solidFill>
            </a:endParaRPr>
          </a:p>
          <a:p>
            <a:r>
              <a:rPr lang="en-US">
                <a:solidFill>
                  <a:schemeClr val="bg1"/>
                </a:solidFill>
              </a:rPr>
              <a:t>layer 1</a:t>
            </a:r>
            <a:endParaRPr lang="en-US">
              <a:solidFill>
                <a:schemeClr val="bg1"/>
              </a:solidFill>
            </a:endParaRPr>
          </a:p>
        </p:txBody>
      </p:sp>
      <p:sp>
        <p:nvSpPr>
          <p:cNvPr id="37" name="Text Box 36"/>
          <p:cNvSpPr txBox="1"/>
          <p:nvPr/>
        </p:nvSpPr>
        <p:spPr>
          <a:xfrm>
            <a:off x="9603740" y="2172970"/>
            <a:ext cx="1426210" cy="645160"/>
          </a:xfrm>
          <a:prstGeom prst="rect">
            <a:avLst/>
          </a:prstGeom>
          <a:noFill/>
        </p:spPr>
        <p:txBody>
          <a:bodyPr wrap="square" rtlCol="0">
            <a:spAutoFit/>
          </a:bodyPr>
          <a:p>
            <a:r>
              <a:rPr lang="en-US">
                <a:solidFill>
                  <a:schemeClr val="bg1"/>
                </a:solidFill>
              </a:rPr>
              <a:t>Hidden </a:t>
            </a:r>
            <a:endParaRPr lang="en-US">
              <a:solidFill>
                <a:schemeClr val="bg1"/>
              </a:solidFill>
            </a:endParaRPr>
          </a:p>
          <a:p>
            <a:r>
              <a:rPr lang="en-US">
                <a:solidFill>
                  <a:schemeClr val="bg1"/>
                </a:solidFill>
              </a:rPr>
              <a:t>layer 2</a:t>
            </a:r>
            <a:endParaRPr lang="en-US">
              <a:solidFill>
                <a:schemeClr val="bg1"/>
              </a:solidFill>
            </a:endParaRPr>
          </a:p>
        </p:txBody>
      </p:sp>
      <p:sp>
        <p:nvSpPr>
          <p:cNvPr id="38" name="Text Box 37"/>
          <p:cNvSpPr txBox="1"/>
          <p:nvPr/>
        </p:nvSpPr>
        <p:spPr>
          <a:xfrm>
            <a:off x="10642600" y="3390900"/>
            <a:ext cx="1426210" cy="368300"/>
          </a:xfrm>
          <a:prstGeom prst="rect">
            <a:avLst/>
          </a:prstGeom>
          <a:noFill/>
        </p:spPr>
        <p:txBody>
          <a:bodyPr wrap="square" rtlCol="0">
            <a:spAutoFit/>
          </a:bodyPr>
          <a:p>
            <a:r>
              <a:rPr lang="en-US">
                <a:solidFill>
                  <a:schemeClr val="bg1"/>
                </a:solidFill>
              </a:rPr>
              <a:t>Output</a:t>
            </a:r>
            <a:endParaRPr lang="en-US">
              <a:solidFill>
                <a:schemeClr val="bg1"/>
              </a:solidFill>
            </a:endParaRPr>
          </a:p>
        </p:txBody>
      </p:sp>
      <p:pic>
        <p:nvPicPr>
          <p:cNvPr id="42" name="Picture 41" descr="img arr"/>
          <p:cNvPicPr>
            <a:picLocks noChangeAspect="1"/>
          </p:cNvPicPr>
          <p:nvPr/>
        </p:nvPicPr>
        <p:blipFill>
          <a:blip r:embed="rId1"/>
          <a:stretch>
            <a:fillRect/>
          </a:stretch>
        </p:blipFill>
        <p:spPr>
          <a:xfrm>
            <a:off x="1645920" y="2470150"/>
            <a:ext cx="3637280" cy="3493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3000" fill="hold">
                                          <p:stCondLst>
                                            <p:cond delay="0"/>
                                          </p:stCondLst>
                                        </p:cTn>
                                        <p:tgtEl>
                                          <p:spTgt spid="31"/>
                                        </p:tgtEl>
                                        <p:attrNameLst>
                                          <p:attrName>style.visibility</p:attrName>
                                        </p:attrNameLst>
                                      </p:cBhvr>
                                      <p:to>
                                        <p:strVal val="visible"/>
                                      </p:to>
                                    </p:set>
                                    <p:animEffect transition="in" filter="strips(downRight)">
                                      <p:cBhvr>
                                        <p:cTn id="7" dur="3000"/>
                                        <p:tgtEl>
                                          <p:spTgt spid="31"/>
                                        </p:tgtEl>
                                      </p:cBhvr>
                                    </p:animEffect>
                                  </p:childTnLst>
                                </p:cTn>
                              </p:par>
                              <p:par>
                                <p:cTn id="8" presetID="18" presetClass="entr" presetSubtype="6" fill="hold" nodeType="withEffect">
                                  <p:stCondLst>
                                    <p:cond delay="0"/>
                                  </p:stCondLst>
                                  <p:childTnLst>
                                    <p:set>
                                      <p:cBhvr>
                                        <p:cTn id="9" dur="3000" fill="hold">
                                          <p:stCondLst>
                                            <p:cond delay="0"/>
                                          </p:stCondLst>
                                        </p:cTn>
                                        <p:tgtEl>
                                          <p:spTgt spid="40"/>
                                        </p:tgtEl>
                                        <p:attrNameLst>
                                          <p:attrName>style.visibility</p:attrName>
                                        </p:attrNameLst>
                                      </p:cBhvr>
                                      <p:to>
                                        <p:strVal val="visible"/>
                                      </p:to>
                                    </p:set>
                                    <p:animEffect transition="in" filter="strips(downRight)">
                                      <p:cBhvr>
                                        <p:cTn id="10" dur="3000"/>
                                        <p:tgtEl>
                                          <p:spTgt spid="40"/>
                                        </p:tgtEl>
                                      </p:cBhvr>
                                    </p:animEffect>
                                  </p:childTnLst>
                                </p:cTn>
                              </p:par>
                              <p:par>
                                <p:cTn id="11" presetID="18" presetClass="entr" presetSubtype="6" fill="hold" nodeType="withEffect">
                                  <p:stCondLst>
                                    <p:cond delay="0"/>
                                  </p:stCondLst>
                                  <p:childTnLst>
                                    <p:set>
                                      <p:cBhvr>
                                        <p:cTn id="12" dur="3000" fill="hold">
                                          <p:stCondLst>
                                            <p:cond delay="0"/>
                                          </p:stCondLst>
                                        </p:cTn>
                                        <p:tgtEl>
                                          <p:spTgt spid="48"/>
                                        </p:tgtEl>
                                        <p:attrNameLst>
                                          <p:attrName>style.visibility</p:attrName>
                                        </p:attrNameLst>
                                      </p:cBhvr>
                                      <p:to>
                                        <p:strVal val="visible"/>
                                      </p:to>
                                    </p:set>
                                    <p:animEffect transition="in" filter="strips(downRight)">
                                      <p:cBhvr>
                                        <p:cTn id="13" dur="3000"/>
                                        <p:tgtEl>
                                          <p:spTgt spid="48"/>
                                        </p:tgtEl>
                                      </p:cBhvr>
                                    </p:animEffect>
                                  </p:childTnLst>
                                </p:cTn>
                              </p:par>
                              <p:par>
                                <p:cTn id="14" presetID="18" presetClass="entr" presetSubtype="6" fill="hold" nodeType="withEffect">
                                  <p:stCondLst>
                                    <p:cond delay="0"/>
                                  </p:stCondLst>
                                  <p:childTnLst>
                                    <p:set>
                                      <p:cBhvr>
                                        <p:cTn id="15" dur="3000" fill="hold">
                                          <p:stCondLst>
                                            <p:cond delay="0"/>
                                          </p:stCondLst>
                                        </p:cTn>
                                        <p:tgtEl>
                                          <p:spTgt spid="49"/>
                                        </p:tgtEl>
                                        <p:attrNameLst>
                                          <p:attrName>style.visibility</p:attrName>
                                        </p:attrNameLst>
                                      </p:cBhvr>
                                      <p:to>
                                        <p:strVal val="visible"/>
                                      </p:to>
                                    </p:set>
                                    <p:animEffect transition="in" filter="strips(downRight)">
                                      <p:cBhvr>
                                        <p:cTn id="16" dur="30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ircle(in)">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2000" fill="hold">
                                          <p:stCondLst>
                                            <p:cond delay="0"/>
                                          </p:stCondLst>
                                        </p:cTn>
                                        <p:tgtEl>
                                          <p:spTgt spid="3"/>
                                        </p:tgtEl>
                                        <p:attrNameLst>
                                          <p:attrName>style.visibility</p:attrName>
                                        </p:attrNameLst>
                                      </p:cBhvr>
                                      <p:to>
                                        <p:strVal val="visible"/>
                                      </p:to>
                                    </p:set>
                                    <p:animEffect transition="in" filter="wipe(left)">
                                      <p:cBhvr>
                                        <p:cTn id="26" dur="2000"/>
                                        <p:tgtEl>
                                          <p:spTgt spid="3"/>
                                        </p:tgtEl>
                                      </p:cBhvr>
                                    </p:animEffect>
                                  </p:childTnLst>
                                </p:cTn>
                              </p:par>
                              <p:par>
                                <p:cTn id="27" presetID="22" presetClass="entr" presetSubtype="8" fill="hold" grpId="0" nodeType="withEffect">
                                  <p:stCondLst>
                                    <p:cond delay="0"/>
                                  </p:stCondLst>
                                  <p:childTnLst>
                                    <p:set>
                                      <p:cBhvr>
                                        <p:cTn id="28" dur="2000" fill="hold">
                                          <p:stCondLst>
                                            <p:cond delay="0"/>
                                          </p:stCondLst>
                                        </p:cTn>
                                        <p:tgtEl>
                                          <p:spTgt spid="7"/>
                                        </p:tgtEl>
                                        <p:attrNameLst>
                                          <p:attrName>style.visibility</p:attrName>
                                        </p:attrNameLst>
                                      </p:cBhvr>
                                      <p:to>
                                        <p:strVal val="visible"/>
                                      </p:to>
                                    </p:set>
                                    <p:animEffect transition="in" filter="wipe(left)">
                                      <p:cBhvr>
                                        <p:cTn id="29" dur="2000"/>
                                        <p:tgtEl>
                                          <p:spTgt spid="7"/>
                                        </p:tgtEl>
                                      </p:cBhvr>
                                    </p:animEffect>
                                  </p:childTnLst>
                                </p:cTn>
                              </p:par>
                              <p:par>
                                <p:cTn id="30" presetID="22" presetClass="entr" presetSubtype="8" fill="hold" grpId="0" nodeType="withEffect">
                                  <p:stCondLst>
                                    <p:cond delay="0"/>
                                  </p:stCondLst>
                                  <p:childTnLst>
                                    <p:set>
                                      <p:cBhvr>
                                        <p:cTn id="31" dur="2000" fill="hold">
                                          <p:stCondLst>
                                            <p:cond delay="0"/>
                                          </p:stCondLst>
                                        </p:cTn>
                                        <p:tgtEl>
                                          <p:spTgt spid="8"/>
                                        </p:tgtEl>
                                        <p:attrNameLst>
                                          <p:attrName>style.visibility</p:attrName>
                                        </p:attrNameLst>
                                      </p:cBhvr>
                                      <p:to>
                                        <p:strVal val="visible"/>
                                      </p:to>
                                    </p:set>
                                    <p:animEffect transition="in" filter="wipe(left)">
                                      <p:cBhvr>
                                        <p:cTn id="32" dur="2000"/>
                                        <p:tgtEl>
                                          <p:spTgt spid="8"/>
                                        </p:tgtEl>
                                      </p:cBhvr>
                                    </p:animEffect>
                                  </p:childTnLst>
                                </p:cTn>
                              </p:par>
                              <p:par>
                                <p:cTn id="33" presetID="22" presetClass="entr" presetSubtype="8" fill="hold" grpId="0" nodeType="withEffect">
                                  <p:stCondLst>
                                    <p:cond delay="0"/>
                                  </p:stCondLst>
                                  <p:childTnLst>
                                    <p:set>
                                      <p:cBhvr>
                                        <p:cTn id="34" dur="2000" fill="hold">
                                          <p:stCondLst>
                                            <p:cond delay="0"/>
                                          </p:stCondLst>
                                        </p:cTn>
                                        <p:tgtEl>
                                          <p:spTgt spid="9"/>
                                        </p:tgtEl>
                                        <p:attrNameLst>
                                          <p:attrName>style.visibility</p:attrName>
                                        </p:attrNameLst>
                                      </p:cBhvr>
                                      <p:to>
                                        <p:strVal val="visible"/>
                                      </p:to>
                                    </p:set>
                                    <p:animEffect transition="in" filter="wipe(left)">
                                      <p:cBhvr>
                                        <p:cTn id="35" dur="2000"/>
                                        <p:tgtEl>
                                          <p:spTgt spid="9"/>
                                        </p:tgtEl>
                                      </p:cBhvr>
                                    </p:animEffect>
                                  </p:childTnLst>
                                </p:cTn>
                              </p:par>
                              <p:par>
                                <p:cTn id="36" presetID="22" presetClass="entr" presetSubtype="8" fill="hold" grpId="0" nodeType="withEffect">
                                  <p:stCondLst>
                                    <p:cond delay="0"/>
                                  </p:stCondLst>
                                  <p:childTnLst>
                                    <p:set>
                                      <p:cBhvr>
                                        <p:cTn id="37" dur="2000" fill="hold">
                                          <p:stCondLst>
                                            <p:cond delay="0"/>
                                          </p:stCondLst>
                                        </p:cTn>
                                        <p:tgtEl>
                                          <p:spTgt spid="10"/>
                                        </p:tgtEl>
                                        <p:attrNameLst>
                                          <p:attrName>style.visibility</p:attrName>
                                        </p:attrNameLst>
                                      </p:cBhvr>
                                      <p:to>
                                        <p:strVal val="visible"/>
                                      </p:to>
                                    </p:set>
                                    <p:animEffect transition="in" filter="wipe(left)">
                                      <p:cBhvr>
                                        <p:cTn id="38" dur="2000"/>
                                        <p:tgtEl>
                                          <p:spTgt spid="10"/>
                                        </p:tgtEl>
                                      </p:cBhvr>
                                    </p:animEffect>
                                  </p:childTnLst>
                                </p:cTn>
                              </p:par>
                              <p:par>
                                <p:cTn id="39" presetID="22" presetClass="entr" presetSubtype="8" fill="hold" grpId="0" nodeType="withEffect">
                                  <p:stCondLst>
                                    <p:cond delay="0"/>
                                  </p:stCondLst>
                                  <p:childTnLst>
                                    <p:set>
                                      <p:cBhvr>
                                        <p:cTn id="40" dur="2000" fill="hold">
                                          <p:stCondLst>
                                            <p:cond delay="0"/>
                                          </p:stCondLst>
                                        </p:cTn>
                                        <p:tgtEl>
                                          <p:spTgt spid="11"/>
                                        </p:tgtEl>
                                        <p:attrNameLst>
                                          <p:attrName>style.visibility</p:attrName>
                                        </p:attrNameLst>
                                      </p:cBhvr>
                                      <p:to>
                                        <p:strVal val="visible"/>
                                      </p:to>
                                    </p:set>
                                    <p:animEffect transition="in" filter="wipe(left)">
                                      <p:cBhvr>
                                        <p:cTn id="41" dur="2000"/>
                                        <p:tgtEl>
                                          <p:spTgt spid="11"/>
                                        </p:tgtEl>
                                      </p:cBhvr>
                                    </p:animEffect>
                                  </p:childTnLst>
                                </p:cTn>
                              </p:par>
                              <p:par>
                                <p:cTn id="42" presetID="22" presetClass="entr" presetSubtype="8" fill="hold" grpId="0" nodeType="withEffect">
                                  <p:stCondLst>
                                    <p:cond delay="0"/>
                                  </p:stCondLst>
                                  <p:childTnLst>
                                    <p:set>
                                      <p:cBhvr>
                                        <p:cTn id="43" dur="2000" fill="hold">
                                          <p:stCondLst>
                                            <p:cond delay="0"/>
                                          </p:stCondLst>
                                        </p:cTn>
                                        <p:tgtEl>
                                          <p:spTgt spid="12"/>
                                        </p:tgtEl>
                                        <p:attrNameLst>
                                          <p:attrName>style.visibility</p:attrName>
                                        </p:attrNameLst>
                                      </p:cBhvr>
                                      <p:to>
                                        <p:strVal val="visible"/>
                                      </p:to>
                                    </p:set>
                                    <p:animEffect transition="in" filter="wipe(left)">
                                      <p:cBhvr>
                                        <p:cTn id="44" dur="2000"/>
                                        <p:tgtEl>
                                          <p:spTgt spid="12"/>
                                        </p:tgtEl>
                                      </p:cBhvr>
                                    </p:animEffect>
                                  </p:childTnLst>
                                </p:cTn>
                              </p:par>
                              <p:par>
                                <p:cTn id="45" presetID="22" presetClass="entr" presetSubtype="8" fill="hold" grpId="0" nodeType="withEffect">
                                  <p:stCondLst>
                                    <p:cond delay="0"/>
                                  </p:stCondLst>
                                  <p:childTnLst>
                                    <p:set>
                                      <p:cBhvr>
                                        <p:cTn id="46" dur="2000" fill="hold">
                                          <p:stCondLst>
                                            <p:cond delay="0"/>
                                          </p:stCondLst>
                                        </p:cTn>
                                        <p:tgtEl>
                                          <p:spTgt spid="13"/>
                                        </p:tgtEl>
                                        <p:attrNameLst>
                                          <p:attrName>style.visibility</p:attrName>
                                        </p:attrNameLst>
                                      </p:cBhvr>
                                      <p:to>
                                        <p:strVal val="visible"/>
                                      </p:to>
                                    </p:set>
                                    <p:animEffect transition="in" filter="wipe(left)">
                                      <p:cBhvr>
                                        <p:cTn id="47" dur="2000"/>
                                        <p:tgtEl>
                                          <p:spTgt spid="13"/>
                                        </p:tgtEl>
                                      </p:cBhvr>
                                    </p:animEffect>
                                  </p:childTnLst>
                                </p:cTn>
                              </p:par>
                              <p:par>
                                <p:cTn id="48" presetID="22" presetClass="entr" presetSubtype="8" fill="hold" grpId="0" nodeType="withEffect">
                                  <p:stCondLst>
                                    <p:cond delay="0"/>
                                  </p:stCondLst>
                                  <p:childTnLst>
                                    <p:set>
                                      <p:cBhvr>
                                        <p:cTn id="49" dur="2000"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2000" fill="hold">
                                          <p:stCondLst>
                                            <p:cond delay="0"/>
                                          </p:stCondLst>
                                        </p:cTn>
                                        <p:tgtEl>
                                          <p:spTgt spid="50"/>
                                        </p:tgtEl>
                                        <p:attrNameLst>
                                          <p:attrName>style.visibility</p:attrName>
                                        </p:attrNameLst>
                                      </p:cBhvr>
                                      <p:to>
                                        <p:strVal val="visible"/>
                                      </p:to>
                                    </p:set>
                                    <p:animEffect transition="in" filter="wipe(left)">
                                      <p:cBhvr>
                                        <p:cTn id="55" dur="2000"/>
                                        <p:tgtEl>
                                          <p:spTgt spid="50"/>
                                        </p:tgtEl>
                                      </p:cBhvr>
                                    </p:animEffect>
                                  </p:childTnLst>
                                </p:cTn>
                              </p:par>
                              <p:par>
                                <p:cTn id="56" presetID="22" presetClass="entr" presetSubtype="8" fill="hold" nodeType="withEffect">
                                  <p:stCondLst>
                                    <p:cond delay="0"/>
                                  </p:stCondLst>
                                  <p:childTnLst>
                                    <p:set>
                                      <p:cBhvr>
                                        <p:cTn id="57" dur="2000" fill="hold">
                                          <p:stCondLst>
                                            <p:cond delay="0"/>
                                          </p:stCondLst>
                                        </p:cTn>
                                        <p:tgtEl>
                                          <p:spTgt spid="32"/>
                                        </p:tgtEl>
                                        <p:attrNameLst>
                                          <p:attrName>style.visibility</p:attrName>
                                        </p:attrNameLst>
                                      </p:cBhvr>
                                      <p:to>
                                        <p:strVal val="visible"/>
                                      </p:to>
                                    </p:set>
                                    <p:animEffect transition="in" filter="wipe(left)">
                                      <p:cBhvr>
                                        <p:cTn id="58" dur="2000"/>
                                        <p:tgtEl>
                                          <p:spTgt spid="32"/>
                                        </p:tgtEl>
                                      </p:cBhvr>
                                    </p:animEffect>
                                  </p:childTnLst>
                                </p:cTn>
                              </p:par>
                              <p:par>
                                <p:cTn id="59" presetID="22" presetClass="entr" presetSubtype="8" fill="hold" nodeType="withEffect">
                                  <p:stCondLst>
                                    <p:cond delay="0"/>
                                  </p:stCondLst>
                                  <p:childTnLst>
                                    <p:set>
                                      <p:cBhvr>
                                        <p:cTn id="60" dur="2000" fill="hold">
                                          <p:stCondLst>
                                            <p:cond delay="0"/>
                                          </p:stCondLst>
                                        </p:cTn>
                                        <p:tgtEl>
                                          <p:spTgt spid="51"/>
                                        </p:tgtEl>
                                        <p:attrNameLst>
                                          <p:attrName>style.visibility</p:attrName>
                                        </p:attrNameLst>
                                      </p:cBhvr>
                                      <p:to>
                                        <p:strVal val="visible"/>
                                      </p:to>
                                    </p:set>
                                    <p:animEffect transition="in" filter="wipe(left)">
                                      <p:cBhvr>
                                        <p:cTn id="61" dur="2000"/>
                                        <p:tgtEl>
                                          <p:spTgt spid="51"/>
                                        </p:tgtEl>
                                      </p:cBhvr>
                                    </p:animEffect>
                                  </p:childTnLst>
                                </p:cTn>
                              </p:par>
                              <p:par>
                                <p:cTn id="62" presetID="22" presetClass="entr" presetSubtype="8" fill="hold" nodeType="withEffect">
                                  <p:stCondLst>
                                    <p:cond delay="0"/>
                                  </p:stCondLst>
                                  <p:childTnLst>
                                    <p:set>
                                      <p:cBhvr>
                                        <p:cTn id="63" dur="2000" fill="hold">
                                          <p:stCondLst>
                                            <p:cond delay="0"/>
                                          </p:stCondLst>
                                        </p:cTn>
                                        <p:tgtEl>
                                          <p:spTgt spid="52"/>
                                        </p:tgtEl>
                                        <p:attrNameLst>
                                          <p:attrName>style.visibility</p:attrName>
                                        </p:attrNameLst>
                                      </p:cBhvr>
                                      <p:to>
                                        <p:strVal val="visible"/>
                                      </p:to>
                                    </p:set>
                                    <p:animEffect transition="in" filter="wipe(left)">
                                      <p:cBhvr>
                                        <p:cTn id="64" dur="2000"/>
                                        <p:tgtEl>
                                          <p:spTgt spid="52"/>
                                        </p:tgtEl>
                                      </p:cBhvr>
                                    </p:animEffect>
                                  </p:childTnLst>
                                </p:cTn>
                              </p:par>
                              <p:par>
                                <p:cTn id="65" presetID="22" presetClass="entr" presetSubtype="8" fill="hold" nodeType="withEffect">
                                  <p:stCondLst>
                                    <p:cond delay="0"/>
                                  </p:stCondLst>
                                  <p:childTnLst>
                                    <p:set>
                                      <p:cBhvr>
                                        <p:cTn id="66" dur="2000" fill="hold">
                                          <p:stCondLst>
                                            <p:cond delay="0"/>
                                          </p:stCondLst>
                                        </p:cTn>
                                        <p:tgtEl>
                                          <p:spTgt spid="53"/>
                                        </p:tgtEl>
                                        <p:attrNameLst>
                                          <p:attrName>style.visibility</p:attrName>
                                        </p:attrNameLst>
                                      </p:cBhvr>
                                      <p:to>
                                        <p:strVal val="visible"/>
                                      </p:to>
                                    </p:set>
                                    <p:animEffect transition="in" filter="wipe(left)">
                                      <p:cBhvr>
                                        <p:cTn id="67" dur="2000"/>
                                        <p:tgtEl>
                                          <p:spTgt spid="53"/>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3" fill="hold" nodeType="clickEffect">
                                  <p:stCondLst>
                                    <p:cond delay="0"/>
                                  </p:stCondLst>
                                  <p:childTnLst>
                                    <p:set>
                                      <p:cBhvr>
                                        <p:cTn id="71" dur="2000" fill="hold">
                                          <p:stCondLst>
                                            <p:cond delay="0"/>
                                          </p:stCondLst>
                                        </p:cTn>
                                        <p:tgtEl>
                                          <p:spTgt spid="58"/>
                                        </p:tgtEl>
                                        <p:attrNameLst>
                                          <p:attrName>style.visibility</p:attrName>
                                        </p:attrNameLst>
                                      </p:cBhvr>
                                      <p:to>
                                        <p:strVal val="visible"/>
                                      </p:to>
                                    </p:set>
                                    <p:animEffect transition="in" filter="strips(upRight)">
                                      <p:cBhvr>
                                        <p:cTn id="72" dur="2000"/>
                                        <p:tgtEl>
                                          <p:spTgt spid="58"/>
                                        </p:tgtEl>
                                      </p:cBhvr>
                                    </p:animEffect>
                                  </p:childTnLst>
                                </p:cTn>
                              </p:par>
                              <p:par>
                                <p:cTn id="73" presetID="22" presetClass="entr" presetSubtype="8" fill="hold" nodeType="withEffect">
                                  <p:stCondLst>
                                    <p:cond delay="0"/>
                                  </p:stCondLst>
                                  <p:childTnLst>
                                    <p:set>
                                      <p:cBhvr>
                                        <p:cTn id="74" dur="2000" fill="hold">
                                          <p:stCondLst>
                                            <p:cond delay="0"/>
                                          </p:stCondLst>
                                        </p:cTn>
                                        <p:tgtEl>
                                          <p:spTgt spid="54"/>
                                        </p:tgtEl>
                                        <p:attrNameLst>
                                          <p:attrName>style.visibility</p:attrName>
                                        </p:attrNameLst>
                                      </p:cBhvr>
                                      <p:to>
                                        <p:strVal val="visible"/>
                                      </p:to>
                                    </p:set>
                                    <p:animEffect transition="in" filter="wipe(left)">
                                      <p:cBhvr>
                                        <p:cTn id="75" dur="2000"/>
                                        <p:tgtEl>
                                          <p:spTgt spid="54"/>
                                        </p:tgtEl>
                                      </p:cBhvr>
                                    </p:animEffect>
                                  </p:childTnLst>
                                </p:cTn>
                              </p:par>
                              <p:par>
                                <p:cTn id="76" presetID="22" presetClass="entr" presetSubtype="8" fill="hold" nodeType="withEffect">
                                  <p:stCondLst>
                                    <p:cond delay="0"/>
                                  </p:stCondLst>
                                  <p:childTnLst>
                                    <p:set>
                                      <p:cBhvr>
                                        <p:cTn id="77" dur="2000" fill="hold">
                                          <p:stCondLst>
                                            <p:cond delay="0"/>
                                          </p:stCondLst>
                                        </p:cTn>
                                        <p:tgtEl>
                                          <p:spTgt spid="55"/>
                                        </p:tgtEl>
                                        <p:attrNameLst>
                                          <p:attrName>style.visibility</p:attrName>
                                        </p:attrNameLst>
                                      </p:cBhvr>
                                      <p:to>
                                        <p:strVal val="visible"/>
                                      </p:to>
                                    </p:set>
                                    <p:animEffect transition="in" filter="wipe(left)">
                                      <p:cBhvr>
                                        <p:cTn id="78" dur="2000"/>
                                        <p:tgtEl>
                                          <p:spTgt spid="55"/>
                                        </p:tgtEl>
                                      </p:cBhvr>
                                    </p:animEffect>
                                  </p:childTnLst>
                                </p:cTn>
                              </p:par>
                              <p:par>
                                <p:cTn id="79" presetID="22" presetClass="entr" presetSubtype="8" fill="hold" nodeType="withEffect">
                                  <p:stCondLst>
                                    <p:cond delay="0"/>
                                  </p:stCondLst>
                                  <p:childTnLst>
                                    <p:set>
                                      <p:cBhvr>
                                        <p:cTn id="80" dur="2000" fill="hold">
                                          <p:stCondLst>
                                            <p:cond delay="0"/>
                                          </p:stCondLst>
                                        </p:cTn>
                                        <p:tgtEl>
                                          <p:spTgt spid="56"/>
                                        </p:tgtEl>
                                        <p:attrNameLst>
                                          <p:attrName>style.visibility</p:attrName>
                                        </p:attrNameLst>
                                      </p:cBhvr>
                                      <p:to>
                                        <p:strVal val="visible"/>
                                      </p:to>
                                    </p:set>
                                    <p:animEffect transition="in" filter="wipe(left)">
                                      <p:cBhvr>
                                        <p:cTn id="81" dur="2000"/>
                                        <p:tgtEl>
                                          <p:spTgt spid="56"/>
                                        </p:tgtEl>
                                      </p:cBhvr>
                                    </p:animEffect>
                                  </p:childTnLst>
                                </p:cTn>
                              </p:par>
                              <p:par>
                                <p:cTn id="82" presetID="22" presetClass="entr" presetSubtype="8" fill="hold" nodeType="withEffect">
                                  <p:stCondLst>
                                    <p:cond delay="0"/>
                                  </p:stCondLst>
                                  <p:childTnLst>
                                    <p:set>
                                      <p:cBhvr>
                                        <p:cTn id="83" dur="2000" fill="hold">
                                          <p:stCondLst>
                                            <p:cond delay="0"/>
                                          </p:stCondLst>
                                        </p:cTn>
                                        <p:tgtEl>
                                          <p:spTgt spid="57"/>
                                        </p:tgtEl>
                                        <p:attrNameLst>
                                          <p:attrName>style.visibility</p:attrName>
                                        </p:attrNameLst>
                                      </p:cBhvr>
                                      <p:to>
                                        <p:strVal val="visible"/>
                                      </p:to>
                                    </p:set>
                                    <p:animEffect transition="in" filter="wipe(left)">
                                      <p:cBhvr>
                                        <p:cTn id="84" dur="20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6" presetClass="entr" presetSubtype="16"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circle(in)">
                                      <p:cBhvr>
                                        <p:cTn id="89" dur="2000"/>
                                        <p:tgtEl>
                                          <p:spTgt spid="3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2000" fill="hold">
                                          <p:stCondLst>
                                            <p:cond delay="0"/>
                                          </p:stCondLst>
                                        </p:cTn>
                                        <p:tgtEl>
                                          <p:spTgt spid="4"/>
                                        </p:tgtEl>
                                        <p:attrNameLst>
                                          <p:attrName>style.visibility</p:attrName>
                                        </p:attrNameLst>
                                      </p:cBhvr>
                                      <p:to>
                                        <p:strVal val="visible"/>
                                      </p:to>
                                    </p:set>
                                    <p:animEffect transition="in" filter="wipe(left)">
                                      <p:cBhvr>
                                        <p:cTn id="94" dur="2000"/>
                                        <p:tgtEl>
                                          <p:spTgt spid="4"/>
                                        </p:tgtEl>
                                      </p:cBhvr>
                                    </p:animEffect>
                                  </p:childTnLst>
                                </p:cTn>
                              </p:par>
                              <p:par>
                                <p:cTn id="95" presetID="22" presetClass="entr" presetSubtype="8" fill="hold" grpId="0" nodeType="withEffect">
                                  <p:stCondLst>
                                    <p:cond delay="0"/>
                                  </p:stCondLst>
                                  <p:childTnLst>
                                    <p:set>
                                      <p:cBhvr>
                                        <p:cTn id="96" dur="2000" fill="hold">
                                          <p:stCondLst>
                                            <p:cond delay="0"/>
                                          </p:stCondLst>
                                        </p:cTn>
                                        <p:tgtEl>
                                          <p:spTgt spid="15"/>
                                        </p:tgtEl>
                                        <p:attrNameLst>
                                          <p:attrName>style.visibility</p:attrName>
                                        </p:attrNameLst>
                                      </p:cBhvr>
                                      <p:to>
                                        <p:strVal val="visible"/>
                                      </p:to>
                                    </p:set>
                                    <p:animEffect transition="in" filter="wipe(left)">
                                      <p:cBhvr>
                                        <p:cTn id="97" dur="2000"/>
                                        <p:tgtEl>
                                          <p:spTgt spid="15"/>
                                        </p:tgtEl>
                                      </p:cBhvr>
                                    </p:animEffect>
                                  </p:childTnLst>
                                </p:cTn>
                              </p:par>
                              <p:par>
                                <p:cTn id="98" presetID="22" presetClass="entr" presetSubtype="8" fill="hold" grpId="0" nodeType="withEffect">
                                  <p:stCondLst>
                                    <p:cond delay="0"/>
                                  </p:stCondLst>
                                  <p:childTnLst>
                                    <p:set>
                                      <p:cBhvr>
                                        <p:cTn id="99" dur="2000" fill="hold">
                                          <p:stCondLst>
                                            <p:cond delay="0"/>
                                          </p:stCondLst>
                                        </p:cTn>
                                        <p:tgtEl>
                                          <p:spTgt spid="16"/>
                                        </p:tgtEl>
                                        <p:attrNameLst>
                                          <p:attrName>style.visibility</p:attrName>
                                        </p:attrNameLst>
                                      </p:cBhvr>
                                      <p:to>
                                        <p:strVal val="visible"/>
                                      </p:to>
                                    </p:set>
                                    <p:animEffect transition="in" filter="wipe(left)">
                                      <p:cBhvr>
                                        <p:cTn id="100" dur="2000"/>
                                        <p:tgtEl>
                                          <p:spTgt spid="16"/>
                                        </p:tgtEl>
                                      </p:cBhvr>
                                    </p:animEffect>
                                  </p:childTnLst>
                                </p:cTn>
                              </p:par>
                              <p:par>
                                <p:cTn id="101" presetID="22" presetClass="entr" presetSubtype="8" fill="hold" grpId="0" nodeType="withEffect">
                                  <p:stCondLst>
                                    <p:cond delay="0"/>
                                  </p:stCondLst>
                                  <p:childTnLst>
                                    <p:set>
                                      <p:cBhvr>
                                        <p:cTn id="102" dur="2000" fill="hold">
                                          <p:stCondLst>
                                            <p:cond delay="0"/>
                                          </p:stCondLst>
                                        </p:cTn>
                                        <p:tgtEl>
                                          <p:spTgt spid="17"/>
                                        </p:tgtEl>
                                        <p:attrNameLst>
                                          <p:attrName>style.visibility</p:attrName>
                                        </p:attrNameLst>
                                      </p:cBhvr>
                                      <p:to>
                                        <p:strVal val="visible"/>
                                      </p:to>
                                    </p:set>
                                    <p:animEffect transition="in" filter="wipe(left)">
                                      <p:cBhvr>
                                        <p:cTn id="103" dur="2000"/>
                                        <p:tgtEl>
                                          <p:spTgt spid="17"/>
                                        </p:tgtEl>
                                      </p:cBhvr>
                                    </p:animEffect>
                                  </p:childTnLst>
                                </p:cTn>
                              </p:par>
                              <p:par>
                                <p:cTn id="104" presetID="22" presetClass="entr" presetSubtype="8" fill="hold" grpId="0" nodeType="withEffect">
                                  <p:stCondLst>
                                    <p:cond delay="0"/>
                                  </p:stCondLst>
                                  <p:childTnLst>
                                    <p:set>
                                      <p:cBhvr>
                                        <p:cTn id="105" dur="2000" fill="hold">
                                          <p:stCondLst>
                                            <p:cond delay="0"/>
                                          </p:stCondLst>
                                        </p:cTn>
                                        <p:tgtEl>
                                          <p:spTgt spid="18"/>
                                        </p:tgtEl>
                                        <p:attrNameLst>
                                          <p:attrName>style.visibility</p:attrName>
                                        </p:attrNameLst>
                                      </p:cBhvr>
                                      <p:to>
                                        <p:strVal val="visible"/>
                                      </p:to>
                                    </p:set>
                                    <p:animEffect transition="in" filter="wipe(left)">
                                      <p:cBhvr>
                                        <p:cTn id="106" dur="2000"/>
                                        <p:tgtEl>
                                          <p:spTgt spid="18"/>
                                        </p:tgtEl>
                                      </p:cBhvr>
                                    </p:animEffect>
                                  </p:childTnLst>
                                </p:cTn>
                              </p:par>
                              <p:par>
                                <p:cTn id="107" presetID="22" presetClass="entr" presetSubtype="8" fill="hold" grpId="0" nodeType="withEffect">
                                  <p:stCondLst>
                                    <p:cond delay="0"/>
                                  </p:stCondLst>
                                  <p:childTnLst>
                                    <p:set>
                                      <p:cBhvr>
                                        <p:cTn id="108" dur="2000" fill="hold">
                                          <p:stCondLst>
                                            <p:cond delay="0"/>
                                          </p:stCondLst>
                                        </p:cTn>
                                        <p:tgtEl>
                                          <p:spTgt spid="19"/>
                                        </p:tgtEl>
                                        <p:attrNameLst>
                                          <p:attrName>style.visibility</p:attrName>
                                        </p:attrNameLst>
                                      </p:cBhvr>
                                      <p:to>
                                        <p:strVal val="visible"/>
                                      </p:to>
                                    </p:set>
                                    <p:animEffect transition="in" filter="wipe(left)">
                                      <p:cBhvr>
                                        <p:cTn id="109" dur="2000"/>
                                        <p:tgtEl>
                                          <p:spTgt spid="19"/>
                                        </p:tgtEl>
                                      </p:cBhvr>
                                    </p:animEffect>
                                  </p:childTnLst>
                                </p:cTn>
                              </p:par>
                              <p:par>
                                <p:cTn id="110" presetID="22" presetClass="entr" presetSubtype="8" fill="hold" grpId="0" nodeType="withEffect">
                                  <p:stCondLst>
                                    <p:cond delay="0"/>
                                  </p:stCondLst>
                                  <p:childTnLst>
                                    <p:set>
                                      <p:cBhvr>
                                        <p:cTn id="111" dur="2000" fill="hold">
                                          <p:stCondLst>
                                            <p:cond delay="0"/>
                                          </p:stCondLst>
                                        </p:cTn>
                                        <p:tgtEl>
                                          <p:spTgt spid="20"/>
                                        </p:tgtEl>
                                        <p:attrNameLst>
                                          <p:attrName>style.visibility</p:attrName>
                                        </p:attrNameLst>
                                      </p:cBhvr>
                                      <p:to>
                                        <p:strVal val="visible"/>
                                      </p:to>
                                    </p:set>
                                    <p:animEffect transition="in" filter="wipe(left)">
                                      <p:cBhvr>
                                        <p:cTn id="112" dur="2000"/>
                                        <p:tgtEl>
                                          <p:spTgt spid="20"/>
                                        </p:tgtEl>
                                      </p:cBhvr>
                                    </p:animEffect>
                                  </p:childTnLst>
                                </p:cTn>
                              </p:par>
                            </p:childTnLst>
                          </p:cTn>
                        </p:par>
                      </p:childTnLst>
                    </p:cTn>
                  </p:par>
                  <p:par>
                    <p:cTn id="113" fill="hold">
                      <p:stCondLst>
                        <p:cond delay="indefinite"/>
                      </p:stCondLst>
                      <p:childTnLst>
                        <p:par>
                          <p:cTn id="114" fill="hold">
                            <p:stCondLst>
                              <p:cond delay="0"/>
                            </p:stCondLst>
                            <p:childTnLst>
                              <p:par>
                                <p:cTn id="115" presetID="18" presetClass="entr" presetSubtype="6" fill="hold" nodeType="clickEffect">
                                  <p:stCondLst>
                                    <p:cond delay="0"/>
                                  </p:stCondLst>
                                  <p:childTnLst>
                                    <p:set>
                                      <p:cBhvr>
                                        <p:cTn id="116" dur="2000" fill="hold">
                                          <p:stCondLst>
                                            <p:cond delay="0"/>
                                          </p:stCondLst>
                                        </p:cTn>
                                        <p:tgtEl>
                                          <p:spTgt spid="69"/>
                                        </p:tgtEl>
                                        <p:attrNameLst>
                                          <p:attrName>style.visibility</p:attrName>
                                        </p:attrNameLst>
                                      </p:cBhvr>
                                      <p:to>
                                        <p:strVal val="visible"/>
                                      </p:to>
                                    </p:set>
                                    <p:animEffect transition="in" filter="strips(downRight)">
                                      <p:cBhvr>
                                        <p:cTn id="117" dur="2000"/>
                                        <p:tgtEl>
                                          <p:spTgt spid="69"/>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6" fill="hold" nodeType="clickEffect">
                                  <p:stCondLst>
                                    <p:cond delay="0"/>
                                  </p:stCondLst>
                                  <p:childTnLst>
                                    <p:set>
                                      <p:cBhvr>
                                        <p:cTn id="121" dur="2000" fill="hold">
                                          <p:stCondLst>
                                            <p:cond delay="0"/>
                                          </p:stCondLst>
                                        </p:cTn>
                                        <p:tgtEl>
                                          <p:spTgt spid="33"/>
                                        </p:tgtEl>
                                        <p:attrNameLst>
                                          <p:attrName>style.visibility</p:attrName>
                                        </p:attrNameLst>
                                      </p:cBhvr>
                                      <p:to>
                                        <p:strVal val="visible"/>
                                      </p:to>
                                    </p:set>
                                    <p:animEffect transition="in" filter="strips(downRight)">
                                      <p:cBhvr>
                                        <p:cTn id="122" dur="2000"/>
                                        <p:tgtEl>
                                          <p:spTgt spid="33"/>
                                        </p:tgtEl>
                                      </p:cBhvr>
                                    </p:animEffect>
                                  </p:childTnLst>
                                </p:cTn>
                              </p:par>
                              <p:par>
                                <p:cTn id="123" presetID="18" presetClass="entr" presetSubtype="6" fill="hold" nodeType="withEffect">
                                  <p:stCondLst>
                                    <p:cond delay="0"/>
                                  </p:stCondLst>
                                  <p:childTnLst>
                                    <p:set>
                                      <p:cBhvr>
                                        <p:cTn id="124" dur="2000" fill="hold">
                                          <p:stCondLst>
                                            <p:cond delay="0"/>
                                          </p:stCondLst>
                                        </p:cTn>
                                        <p:tgtEl>
                                          <p:spTgt spid="59"/>
                                        </p:tgtEl>
                                        <p:attrNameLst>
                                          <p:attrName>style.visibility</p:attrName>
                                        </p:attrNameLst>
                                      </p:cBhvr>
                                      <p:to>
                                        <p:strVal val="visible"/>
                                      </p:to>
                                    </p:set>
                                    <p:animEffect transition="in" filter="strips(downRight)">
                                      <p:cBhvr>
                                        <p:cTn id="125" dur="2000"/>
                                        <p:tgtEl>
                                          <p:spTgt spid="59"/>
                                        </p:tgtEl>
                                      </p:cBhvr>
                                    </p:animEffect>
                                  </p:childTnLst>
                                </p:cTn>
                              </p:par>
                              <p:par>
                                <p:cTn id="126" presetID="18" presetClass="entr" presetSubtype="6" fill="hold" nodeType="withEffect">
                                  <p:stCondLst>
                                    <p:cond delay="0"/>
                                  </p:stCondLst>
                                  <p:childTnLst>
                                    <p:set>
                                      <p:cBhvr>
                                        <p:cTn id="127" dur="2000" fill="hold">
                                          <p:stCondLst>
                                            <p:cond delay="0"/>
                                          </p:stCondLst>
                                        </p:cTn>
                                        <p:tgtEl>
                                          <p:spTgt spid="60"/>
                                        </p:tgtEl>
                                        <p:attrNameLst>
                                          <p:attrName>style.visibility</p:attrName>
                                        </p:attrNameLst>
                                      </p:cBhvr>
                                      <p:to>
                                        <p:strVal val="visible"/>
                                      </p:to>
                                    </p:set>
                                    <p:animEffect transition="in" filter="strips(downRight)">
                                      <p:cBhvr>
                                        <p:cTn id="128" dur="2000"/>
                                        <p:tgtEl>
                                          <p:spTgt spid="60"/>
                                        </p:tgtEl>
                                      </p:cBhvr>
                                    </p:animEffect>
                                  </p:childTnLst>
                                </p:cTn>
                              </p:par>
                              <p:par>
                                <p:cTn id="129" presetID="18" presetClass="entr" presetSubtype="6" fill="hold" nodeType="withEffect">
                                  <p:stCondLst>
                                    <p:cond delay="0"/>
                                  </p:stCondLst>
                                  <p:childTnLst>
                                    <p:set>
                                      <p:cBhvr>
                                        <p:cTn id="130" dur="2000" fill="hold">
                                          <p:stCondLst>
                                            <p:cond delay="0"/>
                                          </p:stCondLst>
                                        </p:cTn>
                                        <p:tgtEl>
                                          <p:spTgt spid="61"/>
                                        </p:tgtEl>
                                        <p:attrNameLst>
                                          <p:attrName>style.visibility</p:attrName>
                                        </p:attrNameLst>
                                      </p:cBhvr>
                                      <p:to>
                                        <p:strVal val="visible"/>
                                      </p:to>
                                    </p:set>
                                    <p:animEffect transition="in" filter="strips(downRight)">
                                      <p:cBhvr>
                                        <p:cTn id="131" dur="2000"/>
                                        <p:tgtEl>
                                          <p:spTgt spid="61"/>
                                        </p:tgtEl>
                                      </p:cBhvr>
                                    </p:animEffect>
                                  </p:childTnLst>
                                </p:cTn>
                              </p:par>
                              <p:par>
                                <p:cTn id="132" presetID="18" presetClass="entr" presetSubtype="6" fill="hold" nodeType="withEffect">
                                  <p:stCondLst>
                                    <p:cond delay="0"/>
                                  </p:stCondLst>
                                  <p:childTnLst>
                                    <p:set>
                                      <p:cBhvr>
                                        <p:cTn id="133" dur="2000" fill="hold">
                                          <p:stCondLst>
                                            <p:cond delay="0"/>
                                          </p:stCondLst>
                                        </p:cTn>
                                        <p:tgtEl>
                                          <p:spTgt spid="62"/>
                                        </p:tgtEl>
                                        <p:attrNameLst>
                                          <p:attrName>style.visibility</p:attrName>
                                        </p:attrNameLst>
                                      </p:cBhvr>
                                      <p:to>
                                        <p:strVal val="visible"/>
                                      </p:to>
                                    </p:set>
                                    <p:animEffect transition="in" filter="strips(downRight)">
                                      <p:cBhvr>
                                        <p:cTn id="134" dur="2000"/>
                                        <p:tgtEl>
                                          <p:spTgt spid="62"/>
                                        </p:tgtEl>
                                      </p:cBhvr>
                                    </p:animEffect>
                                  </p:childTnLst>
                                </p:cTn>
                              </p:par>
                              <p:par>
                                <p:cTn id="135" presetID="18" presetClass="entr" presetSubtype="6" fill="hold" nodeType="withEffect">
                                  <p:stCondLst>
                                    <p:cond delay="0"/>
                                  </p:stCondLst>
                                  <p:childTnLst>
                                    <p:set>
                                      <p:cBhvr>
                                        <p:cTn id="136" dur="2000" fill="hold">
                                          <p:stCondLst>
                                            <p:cond delay="0"/>
                                          </p:stCondLst>
                                        </p:cTn>
                                        <p:tgtEl>
                                          <p:spTgt spid="63"/>
                                        </p:tgtEl>
                                        <p:attrNameLst>
                                          <p:attrName>style.visibility</p:attrName>
                                        </p:attrNameLst>
                                      </p:cBhvr>
                                      <p:to>
                                        <p:strVal val="visible"/>
                                      </p:to>
                                    </p:set>
                                    <p:animEffect transition="in" filter="strips(downRight)">
                                      <p:cBhvr>
                                        <p:cTn id="137" dur="2000"/>
                                        <p:tgtEl>
                                          <p:spTgt spid="63"/>
                                        </p:tgtEl>
                                      </p:cBhvr>
                                    </p:animEffect>
                                  </p:childTnLst>
                                </p:cTn>
                              </p:par>
                              <p:par>
                                <p:cTn id="138" presetID="18" presetClass="entr" presetSubtype="6" fill="hold" nodeType="withEffect">
                                  <p:stCondLst>
                                    <p:cond delay="0"/>
                                  </p:stCondLst>
                                  <p:childTnLst>
                                    <p:set>
                                      <p:cBhvr>
                                        <p:cTn id="139" dur="2000" fill="hold">
                                          <p:stCondLst>
                                            <p:cond delay="0"/>
                                          </p:stCondLst>
                                        </p:cTn>
                                        <p:tgtEl>
                                          <p:spTgt spid="64"/>
                                        </p:tgtEl>
                                        <p:attrNameLst>
                                          <p:attrName>style.visibility</p:attrName>
                                        </p:attrNameLst>
                                      </p:cBhvr>
                                      <p:to>
                                        <p:strVal val="visible"/>
                                      </p:to>
                                    </p:set>
                                    <p:animEffect transition="in" filter="strips(downRight)">
                                      <p:cBhvr>
                                        <p:cTn id="140" dur="2000"/>
                                        <p:tgtEl>
                                          <p:spTgt spid="64"/>
                                        </p:tgtEl>
                                      </p:cBhvr>
                                    </p:animEffect>
                                  </p:childTnLst>
                                </p:cTn>
                              </p:par>
                              <p:par>
                                <p:cTn id="141" presetID="18" presetClass="entr" presetSubtype="6" fill="hold" nodeType="withEffect">
                                  <p:stCondLst>
                                    <p:cond delay="0"/>
                                  </p:stCondLst>
                                  <p:childTnLst>
                                    <p:set>
                                      <p:cBhvr>
                                        <p:cTn id="142" dur="2000" fill="hold">
                                          <p:stCondLst>
                                            <p:cond delay="0"/>
                                          </p:stCondLst>
                                        </p:cTn>
                                        <p:tgtEl>
                                          <p:spTgt spid="65"/>
                                        </p:tgtEl>
                                        <p:attrNameLst>
                                          <p:attrName>style.visibility</p:attrName>
                                        </p:attrNameLst>
                                      </p:cBhvr>
                                      <p:to>
                                        <p:strVal val="visible"/>
                                      </p:to>
                                    </p:set>
                                    <p:animEffect transition="in" filter="strips(downRight)">
                                      <p:cBhvr>
                                        <p:cTn id="143" dur="2000"/>
                                        <p:tgtEl>
                                          <p:spTgt spid="65"/>
                                        </p:tgtEl>
                                      </p:cBhvr>
                                    </p:animEffect>
                                  </p:childTnLst>
                                </p:cTn>
                              </p:par>
                              <p:par>
                                <p:cTn id="144" presetID="18" presetClass="entr" presetSubtype="6" fill="hold" nodeType="withEffect">
                                  <p:stCondLst>
                                    <p:cond delay="0"/>
                                  </p:stCondLst>
                                  <p:childTnLst>
                                    <p:set>
                                      <p:cBhvr>
                                        <p:cTn id="145" dur="2000" fill="hold">
                                          <p:stCondLst>
                                            <p:cond delay="0"/>
                                          </p:stCondLst>
                                        </p:cTn>
                                        <p:tgtEl>
                                          <p:spTgt spid="66"/>
                                        </p:tgtEl>
                                        <p:attrNameLst>
                                          <p:attrName>style.visibility</p:attrName>
                                        </p:attrNameLst>
                                      </p:cBhvr>
                                      <p:to>
                                        <p:strVal val="visible"/>
                                      </p:to>
                                    </p:set>
                                    <p:animEffect transition="in" filter="strips(downRight)">
                                      <p:cBhvr>
                                        <p:cTn id="146" dur="2000"/>
                                        <p:tgtEl>
                                          <p:spTgt spid="66"/>
                                        </p:tgtEl>
                                      </p:cBhvr>
                                    </p:animEffect>
                                  </p:childTnLst>
                                </p:cTn>
                              </p:par>
                              <p:par>
                                <p:cTn id="147" presetID="18" presetClass="entr" presetSubtype="6" fill="hold" nodeType="withEffect">
                                  <p:stCondLst>
                                    <p:cond delay="0"/>
                                  </p:stCondLst>
                                  <p:childTnLst>
                                    <p:set>
                                      <p:cBhvr>
                                        <p:cTn id="148" dur="2000" fill="hold">
                                          <p:stCondLst>
                                            <p:cond delay="0"/>
                                          </p:stCondLst>
                                        </p:cTn>
                                        <p:tgtEl>
                                          <p:spTgt spid="67"/>
                                        </p:tgtEl>
                                        <p:attrNameLst>
                                          <p:attrName>style.visibility</p:attrName>
                                        </p:attrNameLst>
                                      </p:cBhvr>
                                      <p:to>
                                        <p:strVal val="visible"/>
                                      </p:to>
                                    </p:set>
                                    <p:animEffect transition="in" filter="strips(downRight)">
                                      <p:cBhvr>
                                        <p:cTn id="149" dur="2000"/>
                                        <p:tgtEl>
                                          <p:spTgt spid="67"/>
                                        </p:tgtEl>
                                      </p:cBhvr>
                                    </p:animEffect>
                                  </p:childTnLst>
                                </p:cTn>
                              </p:par>
                              <p:par>
                                <p:cTn id="150" presetID="18" presetClass="entr" presetSubtype="6" fill="hold" nodeType="withEffect">
                                  <p:stCondLst>
                                    <p:cond delay="0"/>
                                  </p:stCondLst>
                                  <p:childTnLst>
                                    <p:set>
                                      <p:cBhvr>
                                        <p:cTn id="151" dur="2000" fill="hold">
                                          <p:stCondLst>
                                            <p:cond delay="0"/>
                                          </p:stCondLst>
                                        </p:cTn>
                                        <p:tgtEl>
                                          <p:spTgt spid="68"/>
                                        </p:tgtEl>
                                        <p:attrNameLst>
                                          <p:attrName>style.visibility</p:attrName>
                                        </p:attrNameLst>
                                      </p:cBhvr>
                                      <p:to>
                                        <p:strVal val="visible"/>
                                      </p:to>
                                    </p:set>
                                    <p:animEffect transition="in" filter="strips(downRight)">
                                      <p:cBhvr>
                                        <p:cTn id="152" dur="2000"/>
                                        <p:tgtEl>
                                          <p:spTgt spid="68"/>
                                        </p:tgtEl>
                                      </p:cBhvr>
                                    </p:animEffect>
                                  </p:childTnLst>
                                </p:cTn>
                              </p:par>
                            </p:childTnLst>
                          </p:cTn>
                        </p:par>
                      </p:childTnLst>
                    </p:cTn>
                  </p:par>
                  <p:par>
                    <p:cTn id="153" fill="hold">
                      <p:stCondLst>
                        <p:cond delay="indefinite"/>
                      </p:stCondLst>
                      <p:childTnLst>
                        <p:par>
                          <p:cTn id="154" fill="hold">
                            <p:stCondLst>
                              <p:cond delay="0"/>
                            </p:stCondLst>
                            <p:childTnLst>
                              <p:par>
                                <p:cTn id="155" presetID="6" presetClass="entr" presetSubtype="16" fill="hold" grpId="0" nodeType="clickEffect">
                                  <p:stCondLst>
                                    <p:cond delay="0"/>
                                  </p:stCondLst>
                                  <p:childTnLst>
                                    <p:set>
                                      <p:cBhvr>
                                        <p:cTn id="156" dur="1" fill="hold">
                                          <p:stCondLst>
                                            <p:cond delay="0"/>
                                          </p:stCondLst>
                                        </p:cTn>
                                        <p:tgtEl>
                                          <p:spTgt spid="37"/>
                                        </p:tgtEl>
                                        <p:attrNameLst>
                                          <p:attrName>style.visibility</p:attrName>
                                        </p:attrNameLst>
                                      </p:cBhvr>
                                      <p:to>
                                        <p:strVal val="visible"/>
                                      </p:to>
                                    </p:set>
                                    <p:animEffect transition="in" filter="circle(in)">
                                      <p:cBhvr>
                                        <p:cTn id="157" dur="2000"/>
                                        <p:tgtEl>
                                          <p:spTgt spid="37"/>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2000" fill="hold">
                                          <p:stCondLst>
                                            <p:cond delay="0"/>
                                          </p:stCondLst>
                                        </p:cTn>
                                        <p:tgtEl>
                                          <p:spTgt spid="5"/>
                                        </p:tgtEl>
                                        <p:attrNameLst>
                                          <p:attrName>style.visibility</p:attrName>
                                        </p:attrNameLst>
                                      </p:cBhvr>
                                      <p:to>
                                        <p:strVal val="visible"/>
                                      </p:to>
                                    </p:set>
                                    <p:animEffect transition="in" filter="wipe(left)">
                                      <p:cBhvr>
                                        <p:cTn id="162" dur="2000"/>
                                        <p:tgtEl>
                                          <p:spTgt spid="5"/>
                                        </p:tgtEl>
                                      </p:cBhvr>
                                    </p:animEffect>
                                  </p:childTnLst>
                                </p:cTn>
                              </p:par>
                              <p:par>
                                <p:cTn id="163" presetID="22" presetClass="entr" presetSubtype="8" fill="hold" grpId="0" nodeType="withEffect">
                                  <p:stCondLst>
                                    <p:cond delay="0"/>
                                  </p:stCondLst>
                                  <p:childTnLst>
                                    <p:set>
                                      <p:cBhvr>
                                        <p:cTn id="164" dur="2000" fill="hold">
                                          <p:stCondLst>
                                            <p:cond delay="0"/>
                                          </p:stCondLst>
                                        </p:cTn>
                                        <p:tgtEl>
                                          <p:spTgt spid="21"/>
                                        </p:tgtEl>
                                        <p:attrNameLst>
                                          <p:attrName>style.visibility</p:attrName>
                                        </p:attrNameLst>
                                      </p:cBhvr>
                                      <p:to>
                                        <p:strVal val="visible"/>
                                      </p:to>
                                    </p:set>
                                    <p:animEffect transition="in" filter="wipe(left)">
                                      <p:cBhvr>
                                        <p:cTn id="165" dur="2000"/>
                                        <p:tgtEl>
                                          <p:spTgt spid="21"/>
                                        </p:tgtEl>
                                      </p:cBhvr>
                                    </p:animEffect>
                                  </p:childTnLst>
                                </p:cTn>
                              </p:par>
                              <p:par>
                                <p:cTn id="166" presetID="22" presetClass="entr" presetSubtype="8" fill="hold" grpId="0" nodeType="withEffect">
                                  <p:stCondLst>
                                    <p:cond delay="0"/>
                                  </p:stCondLst>
                                  <p:childTnLst>
                                    <p:set>
                                      <p:cBhvr>
                                        <p:cTn id="167" dur="2000" fill="hold">
                                          <p:stCondLst>
                                            <p:cond delay="0"/>
                                          </p:stCondLst>
                                        </p:cTn>
                                        <p:tgtEl>
                                          <p:spTgt spid="22"/>
                                        </p:tgtEl>
                                        <p:attrNameLst>
                                          <p:attrName>style.visibility</p:attrName>
                                        </p:attrNameLst>
                                      </p:cBhvr>
                                      <p:to>
                                        <p:strVal val="visible"/>
                                      </p:to>
                                    </p:set>
                                    <p:animEffect transition="in" filter="wipe(left)">
                                      <p:cBhvr>
                                        <p:cTn id="168" dur="2000"/>
                                        <p:tgtEl>
                                          <p:spTgt spid="22"/>
                                        </p:tgtEl>
                                      </p:cBhvr>
                                    </p:animEffect>
                                  </p:childTnLst>
                                </p:cTn>
                              </p:par>
                              <p:par>
                                <p:cTn id="169" presetID="22" presetClass="entr" presetSubtype="8" fill="hold" grpId="0" nodeType="withEffect">
                                  <p:stCondLst>
                                    <p:cond delay="0"/>
                                  </p:stCondLst>
                                  <p:childTnLst>
                                    <p:set>
                                      <p:cBhvr>
                                        <p:cTn id="170" dur="2000" fill="hold">
                                          <p:stCondLst>
                                            <p:cond delay="0"/>
                                          </p:stCondLst>
                                        </p:cTn>
                                        <p:tgtEl>
                                          <p:spTgt spid="23"/>
                                        </p:tgtEl>
                                        <p:attrNameLst>
                                          <p:attrName>style.visibility</p:attrName>
                                        </p:attrNameLst>
                                      </p:cBhvr>
                                      <p:to>
                                        <p:strVal val="visible"/>
                                      </p:to>
                                    </p:set>
                                    <p:animEffect transition="in" filter="wipe(left)">
                                      <p:cBhvr>
                                        <p:cTn id="171" dur="2000"/>
                                        <p:tgtEl>
                                          <p:spTgt spid="23"/>
                                        </p:tgtEl>
                                      </p:cBhvr>
                                    </p:animEffect>
                                  </p:childTnLst>
                                </p:cTn>
                              </p:par>
                              <p:par>
                                <p:cTn id="172" presetID="22" presetClass="entr" presetSubtype="8" fill="hold" grpId="0" nodeType="withEffect">
                                  <p:stCondLst>
                                    <p:cond delay="0"/>
                                  </p:stCondLst>
                                  <p:childTnLst>
                                    <p:set>
                                      <p:cBhvr>
                                        <p:cTn id="173" dur="2000" fill="hold">
                                          <p:stCondLst>
                                            <p:cond delay="0"/>
                                          </p:stCondLst>
                                        </p:cTn>
                                        <p:tgtEl>
                                          <p:spTgt spid="24"/>
                                        </p:tgtEl>
                                        <p:attrNameLst>
                                          <p:attrName>style.visibility</p:attrName>
                                        </p:attrNameLst>
                                      </p:cBhvr>
                                      <p:to>
                                        <p:strVal val="visible"/>
                                      </p:to>
                                    </p:set>
                                    <p:animEffect transition="in" filter="wipe(left)">
                                      <p:cBhvr>
                                        <p:cTn id="174" dur="2000"/>
                                        <p:tgtEl>
                                          <p:spTgt spid="24"/>
                                        </p:tgtEl>
                                      </p:cBhvr>
                                    </p:animEffect>
                                  </p:childTnLst>
                                </p:cTn>
                              </p:par>
                              <p:par>
                                <p:cTn id="175" presetID="22" presetClass="entr" presetSubtype="8" fill="hold" grpId="0" nodeType="withEffect">
                                  <p:stCondLst>
                                    <p:cond delay="0"/>
                                  </p:stCondLst>
                                  <p:childTnLst>
                                    <p:set>
                                      <p:cBhvr>
                                        <p:cTn id="176" dur="2000" fill="hold">
                                          <p:stCondLst>
                                            <p:cond delay="0"/>
                                          </p:stCondLst>
                                        </p:cTn>
                                        <p:tgtEl>
                                          <p:spTgt spid="25"/>
                                        </p:tgtEl>
                                        <p:attrNameLst>
                                          <p:attrName>style.visibility</p:attrName>
                                        </p:attrNameLst>
                                      </p:cBhvr>
                                      <p:to>
                                        <p:strVal val="visible"/>
                                      </p:to>
                                    </p:set>
                                    <p:animEffect transition="in" filter="wipe(left)">
                                      <p:cBhvr>
                                        <p:cTn id="177" dur="2000"/>
                                        <p:tgtEl>
                                          <p:spTgt spid="25"/>
                                        </p:tgtEl>
                                      </p:cBhvr>
                                    </p:animEffect>
                                  </p:childTnLst>
                                </p:cTn>
                              </p:par>
                              <p:par>
                                <p:cTn id="178" presetID="22" presetClass="entr" presetSubtype="8" fill="hold" grpId="0" nodeType="withEffect">
                                  <p:stCondLst>
                                    <p:cond delay="0"/>
                                  </p:stCondLst>
                                  <p:childTnLst>
                                    <p:set>
                                      <p:cBhvr>
                                        <p:cTn id="179" dur="2000" fill="hold">
                                          <p:stCondLst>
                                            <p:cond delay="0"/>
                                          </p:stCondLst>
                                        </p:cTn>
                                        <p:tgtEl>
                                          <p:spTgt spid="26"/>
                                        </p:tgtEl>
                                        <p:attrNameLst>
                                          <p:attrName>style.visibility</p:attrName>
                                        </p:attrNameLst>
                                      </p:cBhvr>
                                      <p:to>
                                        <p:strVal val="visible"/>
                                      </p:to>
                                    </p:set>
                                    <p:animEffect transition="in" filter="wipe(left)">
                                      <p:cBhvr>
                                        <p:cTn id="180" dur="2000"/>
                                        <p:tgtEl>
                                          <p:spTgt spid="26"/>
                                        </p:tgtEl>
                                      </p:cBhvr>
                                    </p:animEffect>
                                  </p:childTnLst>
                                </p:cTn>
                              </p:par>
                              <p:par>
                                <p:cTn id="181" presetID="22" presetClass="entr" presetSubtype="8" fill="hold" grpId="0" nodeType="withEffect">
                                  <p:stCondLst>
                                    <p:cond delay="0"/>
                                  </p:stCondLst>
                                  <p:childTnLst>
                                    <p:set>
                                      <p:cBhvr>
                                        <p:cTn id="182" dur="2000" fill="hold">
                                          <p:stCondLst>
                                            <p:cond delay="0"/>
                                          </p:stCondLst>
                                        </p:cTn>
                                        <p:tgtEl>
                                          <p:spTgt spid="27"/>
                                        </p:tgtEl>
                                        <p:attrNameLst>
                                          <p:attrName>style.visibility</p:attrName>
                                        </p:attrNameLst>
                                      </p:cBhvr>
                                      <p:to>
                                        <p:strVal val="visible"/>
                                      </p:to>
                                    </p:set>
                                    <p:animEffect transition="in" filter="wipe(left)">
                                      <p:cBhvr>
                                        <p:cTn id="183" dur="2000"/>
                                        <p:tgtEl>
                                          <p:spTgt spid="27"/>
                                        </p:tgtEl>
                                      </p:cBhvr>
                                    </p:animEffect>
                                  </p:childTnLst>
                                </p:cTn>
                              </p:par>
                              <p:par>
                                <p:cTn id="184" presetID="22" presetClass="entr" presetSubtype="8" fill="hold" grpId="0" nodeType="withEffect">
                                  <p:stCondLst>
                                    <p:cond delay="0"/>
                                  </p:stCondLst>
                                  <p:childTnLst>
                                    <p:set>
                                      <p:cBhvr>
                                        <p:cTn id="185" dur="2000" fill="hold">
                                          <p:stCondLst>
                                            <p:cond delay="0"/>
                                          </p:stCondLst>
                                        </p:cTn>
                                        <p:tgtEl>
                                          <p:spTgt spid="28"/>
                                        </p:tgtEl>
                                        <p:attrNameLst>
                                          <p:attrName>style.visibility</p:attrName>
                                        </p:attrNameLst>
                                      </p:cBhvr>
                                      <p:to>
                                        <p:strVal val="visible"/>
                                      </p:to>
                                    </p:set>
                                    <p:animEffect transition="in" filter="wipe(left)">
                                      <p:cBhvr>
                                        <p:cTn id="186" dur="2000"/>
                                        <p:tgtEl>
                                          <p:spTgt spid="28"/>
                                        </p:tgtEl>
                                      </p:cBhvr>
                                    </p:animEffect>
                                  </p:childTnLst>
                                </p:cTn>
                              </p:par>
                            </p:childTnLst>
                          </p:cTn>
                        </p:par>
                      </p:childTnLst>
                    </p:cTn>
                  </p:par>
                  <p:par>
                    <p:cTn id="187" fill="hold">
                      <p:stCondLst>
                        <p:cond delay="indefinite"/>
                      </p:stCondLst>
                      <p:childTnLst>
                        <p:par>
                          <p:cTn id="188" fill="hold">
                            <p:stCondLst>
                              <p:cond delay="0"/>
                            </p:stCondLst>
                            <p:childTnLst>
                              <p:par>
                                <p:cTn id="189" presetID="18" presetClass="entr" presetSubtype="6" fill="hold" nodeType="clickEffect">
                                  <p:stCondLst>
                                    <p:cond delay="0"/>
                                  </p:stCondLst>
                                  <p:childTnLst>
                                    <p:set>
                                      <p:cBhvr>
                                        <p:cTn id="190" dur="2000" fill="hold">
                                          <p:stCondLst>
                                            <p:cond delay="0"/>
                                          </p:stCondLst>
                                        </p:cTn>
                                        <p:tgtEl>
                                          <p:spTgt spid="34"/>
                                        </p:tgtEl>
                                        <p:attrNameLst>
                                          <p:attrName>style.visibility</p:attrName>
                                        </p:attrNameLst>
                                      </p:cBhvr>
                                      <p:to>
                                        <p:strVal val="visible"/>
                                      </p:to>
                                    </p:set>
                                    <p:animEffect transition="in" filter="strips(downRight)">
                                      <p:cBhvr>
                                        <p:cTn id="191" dur="2000"/>
                                        <p:tgtEl>
                                          <p:spTgt spid="34"/>
                                        </p:tgtEl>
                                      </p:cBhvr>
                                    </p:animEffect>
                                  </p:childTnLst>
                                </p:cTn>
                              </p:par>
                              <p:par>
                                <p:cTn id="192" presetID="18" presetClass="entr" presetSubtype="6" fill="hold" nodeType="withEffect">
                                  <p:stCondLst>
                                    <p:cond delay="0"/>
                                  </p:stCondLst>
                                  <p:childTnLst>
                                    <p:set>
                                      <p:cBhvr>
                                        <p:cTn id="193" dur="2000" fill="hold">
                                          <p:stCondLst>
                                            <p:cond delay="0"/>
                                          </p:stCondLst>
                                        </p:cTn>
                                        <p:tgtEl>
                                          <p:spTgt spid="70"/>
                                        </p:tgtEl>
                                        <p:attrNameLst>
                                          <p:attrName>style.visibility</p:attrName>
                                        </p:attrNameLst>
                                      </p:cBhvr>
                                      <p:to>
                                        <p:strVal val="visible"/>
                                      </p:to>
                                    </p:set>
                                    <p:animEffect transition="in" filter="strips(downRight)">
                                      <p:cBhvr>
                                        <p:cTn id="194" dur="2000"/>
                                        <p:tgtEl>
                                          <p:spTgt spid="70"/>
                                        </p:tgtEl>
                                      </p:cBhvr>
                                    </p:animEffect>
                                  </p:childTnLst>
                                </p:cTn>
                              </p:par>
                              <p:par>
                                <p:cTn id="195" presetID="18" presetClass="entr" presetSubtype="6" fill="hold" nodeType="withEffect">
                                  <p:stCondLst>
                                    <p:cond delay="0"/>
                                  </p:stCondLst>
                                  <p:childTnLst>
                                    <p:set>
                                      <p:cBhvr>
                                        <p:cTn id="196" dur="2000" fill="hold">
                                          <p:stCondLst>
                                            <p:cond delay="0"/>
                                          </p:stCondLst>
                                        </p:cTn>
                                        <p:tgtEl>
                                          <p:spTgt spid="71"/>
                                        </p:tgtEl>
                                        <p:attrNameLst>
                                          <p:attrName>style.visibility</p:attrName>
                                        </p:attrNameLst>
                                      </p:cBhvr>
                                      <p:to>
                                        <p:strVal val="visible"/>
                                      </p:to>
                                    </p:set>
                                    <p:animEffect transition="in" filter="strips(downRight)">
                                      <p:cBhvr>
                                        <p:cTn id="197" dur="2000"/>
                                        <p:tgtEl>
                                          <p:spTgt spid="71"/>
                                        </p:tgtEl>
                                      </p:cBhvr>
                                    </p:animEffect>
                                  </p:childTnLst>
                                </p:cTn>
                              </p:par>
                              <p:par>
                                <p:cTn id="198" presetID="18" presetClass="entr" presetSubtype="6" fill="hold" nodeType="withEffect">
                                  <p:stCondLst>
                                    <p:cond delay="0"/>
                                  </p:stCondLst>
                                  <p:childTnLst>
                                    <p:set>
                                      <p:cBhvr>
                                        <p:cTn id="199" dur="2000" fill="hold">
                                          <p:stCondLst>
                                            <p:cond delay="0"/>
                                          </p:stCondLst>
                                        </p:cTn>
                                        <p:tgtEl>
                                          <p:spTgt spid="72"/>
                                        </p:tgtEl>
                                        <p:attrNameLst>
                                          <p:attrName>style.visibility</p:attrName>
                                        </p:attrNameLst>
                                      </p:cBhvr>
                                      <p:to>
                                        <p:strVal val="visible"/>
                                      </p:to>
                                    </p:set>
                                    <p:animEffect transition="in" filter="strips(downRight)">
                                      <p:cBhvr>
                                        <p:cTn id="200" dur="2000"/>
                                        <p:tgtEl>
                                          <p:spTgt spid="72"/>
                                        </p:tgtEl>
                                      </p:cBhvr>
                                    </p:animEffect>
                                  </p:childTnLst>
                                </p:cTn>
                              </p:par>
                              <p:par>
                                <p:cTn id="201" presetID="18" presetClass="entr" presetSubtype="6" fill="hold" nodeType="withEffect">
                                  <p:stCondLst>
                                    <p:cond delay="0"/>
                                  </p:stCondLst>
                                  <p:childTnLst>
                                    <p:set>
                                      <p:cBhvr>
                                        <p:cTn id="202" dur="2000" fill="hold">
                                          <p:stCondLst>
                                            <p:cond delay="0"/>
                                          </p:stCondLst>
                                        </p:cTn>
                                        <p:tgtEl>
                                          <p:spTgt spid="73"/>
                                        </p:tgtEl>
                                        <p:attrNameLst>
                                          <p:attrName>style.visibility</p:attrName>
                                        </p:attrNameLst>
                                      </p:cBhvr>
                                      <p:to>
                                        <p:strVal val="visible"/>
                                      </p:to>
                                    </p:set>
                                    <p:animEffect transition="in" filter="strips(downRight)">
                                      <p:cBhvr>
                                        <p:cTn id="203" dur="2000"/>
                                        <p:tgtEl>
                                          <p:spTgt spid="73"/>
                                        </p:tgtEl>
                                      </p:cBhvr>
                                    </p:animEffect>
                                  </p:childTnLst>
                                </p:cTn>
                              </p:par>
                              <p:par>
                                <p:cTn id="204" presetID="18" presetClass="entr" presetSubtype="6" fill="hold" nodeType="withEffect">
                                  <p:stCondLst>
                                    <p:cond delay="0"/>
                                  </p:stCondLst>
                                  <p:childTnLst>
                                    <p:set>
                                      <p:cBhvr>
                                        <p:cTn id="205" dur="2000" fill="hold">
                                          <p:stCondLst>
                                            <p:cond delay="0"/>
                                          </p:stCondLst>
                                        </p:cTn>
                                        <p:tgtEl>
                                          <p:spTgt spid="74"/>
                                        </p:tgtEl>
                                        <p:attrNameLst>
                                          <p:attrName>style.visibility</p:attrName>
                                        </p:attrNameLst>
                                      </p:cBhvr>
                                      <p:to>
                                        <p:strVal val="visible"/>
                                      </p:to>
                                    </p:set>
                                    <p:animEffect transition="in" filter="strips(downRight)">
                                      <p:cBhvr>
                                        <p:cTn id="206" dur="2000"/>
                                        <p:tgtEl>
                                          <p:spTgt spid="74"/>
                                        </p:tgtEl>
                                      </p:cBhvr>
                                    </p:animEffect>
                                  </p:childTnLst>
                                </p:cTn>
                              </p:par>
                              <p:par>
                                <p:cTn id="207" presetID="18" presetClass="entr" presetSubtype="6" fill="hold" nodeType="withEffect">
                                  <p:stCondLst>
                                    <p:cond delay="0"/>
                                  </p:stCondLst>
                                  <p:childTnLst>
                                    <p:set>
                                      <p:cBhvr>
                                        <p:cTn id="208" dur="2000" fill="hold">
                                          <p:stCondLst>
                                            <p:cond delay="0"/>
                                          </p:stCondLst>
                                        </p:cTn>
                                        <p:tgtEl>
                                          <p:spTgt spid="75"/>
                                        </p:tgtEl>
                                        <p:attrNameLst>
                                          <p:attrName>style.visibility</p:attrName>
                                        </p:attrNameLst>
                                      </p:cBhvr>
                                      <p:to>
                                        <p:strVal val="visible"/>
                                      </p:to>
                                    </p:set>
                                    <p:animEffect transition="in" filter="strips(downRight)">
                                      <p:cBhvr>
                                        <p:cTn id="209" dur="2000"/>
                                        <p:tgtEl>
                                          <p:spTgt spid="75"/>
                                        </p:tgtEl>
                                      </p:cBhvr>
                                    </p:animEffect>
                                  </p:childTnLst>
                                </p:cTn>
                              </p:par>
                              <p:par>
                                <p:cTn id="210" presetID="18" presetClass="entr" presetSubtype="6" fill="hold" nodeType="withEffect">
                                  <p:stCondLst>
                                    <p:cond delay="0"/>
                                  </p:stCondLst>
                                  <p:childTnLst>
                                    <p:set>
                                      <p:cBhvr>
                                        <p:cTn id="211" dur="2000" fill="hold">
                                          <p:stCondLst>
                                            <p:cond delay="0"/>
                                          </p:stCondLst>
                                        </p:cTn>
                                        <p:tgtEl>
                                          <p:spTgt spid="76"/>
                                        </p:tgtEl>
                                        <p:attrNameLst>
                                          <p:attrName>style.visibility</p:attrName>
                                        </p:attrNameLst>
                                      </p:cBhvr>
                                      <p:to>
                                        <p:strVal val="visible"/>
                                      </p:to>
                                    </p:set>
                                    <p:animEffect transition="in" filter="strips(downRight)">
                                      <p:cBhvr>
                                        <p:cTn id="212" dur="2000"/>
                                        <p:tgtEl>
                                          <p:spTgt spid="76"/>
                                        </p:tgtEl>
                                      </p:cBhvr>
                                    </p:animEffect>
                                  </p:childTnLst>
                                </p:cTn>
                              </p:par>
                            </p:childTnLst>
                          </p:cTn>
                        </p:par>
                      </p:childTnLst>
                    </p:cTn>
                  </p:par>
                  <p:par>
                    <p:cTn id="213" fill="hold">
                      <p:stCondLst>
                        <p:cond delay="indefinite"/>
                      </p:stCondLst>
                      <p:childTnLst>
                        <p:par>
                          <p:cTn id="214" fill="hold">
                            <p:stCondLst>
                              <p:cond delay="0"/>
                            </p:stCondLst>
                            <p:childTnLst>
                              <p:par>
                                <p:cTn id="215" presetID="6" presetClass="entr" presetSubtype="16" fill="hold" grpId="0" nodeType="clickEffect">
                                  <p:stCondLst>
                                    <p:cond delay="0"/>
                                  </p:stCondLst>
                                  <p:childTnLst>
                                    <p:set>
                                      <p:cBhvr>
                                        <p:cTn id="216" dur="1" fill="hold">
                                          <p:stCondLst>
                                            <p:cond delay="0"/>
                                          </p:stCondLst>
                                        </p:cTn>
                                        <p:tgtEl>
                                          <p:spTgt spid="38"/>
                                        </p:tgtEl>
                                        <p:attrNameLst>
                                          <p:attrName>style.visibility</p:attrName>
                                        </p:attrNameLst>
                                      </p:cBhvr>
                                      <p:to>
                                        <p:strVal val="visible"/>
                                      </p:to>
                                    </p:set>
                                    <p:animEffect transition="in" filter="circle(in)">
                                      <p:cBhvr>
                                        <p:cTn id="217" dur="2000"/>
                                        <p:tgtEl>
                                          <p:spTgt spid="38"/>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grpId="0" nodeType="clickEffect">
                                  <p:stCondLst>
                                    <p:cond delay="0"/>
                                  </p:stCondLst>
                                  <p:childTnLst>
                                    <p:set>
                                      <p:cBhvr>
                                        <p:cTn id="221" dur="2000" fill="hold">
                                          <p:stCondLst>
                                            <p:cond delay="0"/>
                                          </p:stCondLst>
                                        </p:cTn>
                                        <p:tgtEl>
                                          <p:spTgt spid="6"/>
                                        </p:tgtEl>
                                        <p:attrNameLst>
                                          <p:attrName>style.visibility</p:attrName>
                                        </p:attrNameLst>
                                      </p:cBhvr>
                                      <p:to>
                                        <p:strVal val="visible"/>
                                      </p:to>
                                    </p:set>
                                    <p:animEffect transition="in" filter="wipe(left)">
                                      <p:cBhvr>
                                        <p:cTn id="222" dur="2000"/>
                                        <p:tgtEl>
                                          <p:spTgt spid="6"/>
                                        </p:tgtEl>
                                      </p:cBhvr>
                                    </p:animEffect>
                                  </p:childTnLst>
                                </p:cTn>
                              </p:par>
                              <p:par>
                                <p:cTn id="223" presetID="22" presetClass="entr" presetSubtype="8" fill="hold" grpId="0" nodeType="withEffect">
                                  <p:stCondLst>
                                    <p:cond delay="0"/>
                                  </p:stCondLst>
                                  <p:childTnLst>
                                    <p:set>
                                      <p:cBhvr>
                                        <p:cTn id="224" dur="2000" fill="hold">
                                          <p:stCondLst>
                                            <p:cond delay="0"/>
                                          </p:stCondLst>
                                        </p:cTn>
                                        <p:tgtEl>
                                          <p:spTgt spid="29"/>
                                        </p:tgtEl>
                                        <p:attrNameLst>
                                          <p:attrName>style.visibility</p:attrName>
                                        </p:attrNameLst>
                                      </p:cBhvr>
                                      <p:to>
                                        <p:strVal val="visible"/>
                                      </p:to>
                                    </p:set>
                                    <p:animEffect transition="in" filter="wipe(left)">
                                      <p:cBhvr>
                                        <p:cTn id="225" dur="2000"/>
                                        <p:tgtEl>
                                          <p:spTgt spid="29"/>
                                        </p:tgtEl>
                                      </p:cBhvr>
                                    </p:animEffect>
                                  </p:childTnLst>
                                </p:cTn>
                              </p:par>
                              <p:par>
                                <p:cTn id="226" presetID="22" presetClass="entr" presetSubtype="8" fill="hold" grpId="0" nodeType="withEffect">
                                  <p:stCondLst>
                                    <p:cond delay="0"/>
                                  </p:stCondLst>
                                  <p:childTnLst>
                                    <p:set>
                                      <p:cBhvr>
                                        <p:cTn id="227" dur="2000" fill="hold">
                                          <p:stCondLst>
                                            <p:cond delay="0"/>
                                          </p:stCondLst>
                                        </p:cTn>
                                        <p:tgtEl>
                                          <p:spTgt spid="30"/>
                                        </p:tgtEl>
                                        <p:attrNameLst>
                                          <p:attrName>style.visibility</p:attrName>
                                        </p:attrNameLst>
                                      </p:cBhvr>
                                      <p:to>
                                        <p:strVal val="visible"/>
                                      </p:to>
                                    </p:set>
                                    <p:animEffect transition="in" filter="wipe(left)">
                                      <p:cBhvr>
                                        <p:cTn id="228" dur="2000"/>
                                        <p:tgtEl>
                                          <p:spTgt spid="30"/>
                                        </p:tgtEl>
                                      </p:cBhvr>
                                    </p:animEffect>
                                  </p:childTnLst>
                                </p:cTn>
                              </p:par>
                            </p:childTnLst>
                          </p:cTn>
                        </p:par>
                      </p:childTnLst>
                    </p:cTn>
                  </p:par>
                  <p:par>
                    <p:cTn id="229" fill="hold">
                      <p:stCondLst>
                        <p:cond delay="indefinite"/>
                      </p:stCondLst>
                      <p:childTnLst>
                        <p:par>
                          <p:cTn id="230" fill="hold">
                            <p:stCondLst>
                              <p:cond delay="0"/>
                            </p:stCondLst>
                            <p:childTnLst>
                              <p:par>
                                <p:cTn id="231" presetID="18" presetClass="entr" presetSubtype="6" fill="hold" nodeType="clickEffect">
                                  <p:stCondLst>
                                    <p:cond delay="0"/>
                                  </p:stCondLst>
                                  <p:childTnLst>
                                    <p:set>
                                      <p:cBhvr>
                                        <p:cTn id="232" dur="2000" fill="hold">
                                          <p:stCondLst>
                                            <p:cond delay="0"/>
                                          </p:stCondLst>
                                        </p:cTn>
                                        <p:tgtEl>
                                          <p:spTgt spid="77"/>
                                        </p:tgtEl>
                                        <p:attrNameLst>
                                          <p:attrName>style.visibility</p:attrName>
                                        </p:attrNameLst>
                                      </p:cBhvr>
                                      <p:to>
                                        <p:strVal val="visible"/>
                                      </p:to>
                                    </p:set>
                                    <p:animEffect transition="in" filter="strips(downRight)">
                                      <p:cBhvr>
                                        <p:cTn id="233" dur="2000"/>
                                        <p:tgtEl>
                                          <p:spTgt spid="77"/>
                                        </p:tgtEl>
                                      </p:cBhvr>
                                    </p:animEffect>
                                  </p:childTnLst>
                                </p:cTn>
                              </p:par>
                              <p:par>
                                <p:cTn id="234" presetID="18" presetClass="entr" presetSubtype="6" fill="hold" nodeType="withEffect">
                                  <p:stCondLst>
                                    <p:cond delay="0"/>
                                  </p:stCondLst>
                                  <p:childTnLst>
                                    <p:set>
                                      <p:cBhvr>
                                        <p:cTn id="235" dur="2000" fill="hold">
                                          <p:stCondLst>
                                            <p:cond delay="0"/>
                                          </p:stCondLst>
                                        </p:cTn>
                                        <p:tgtEl>
                                          <p:spTgt spid="35"/>
                                        </p:tgtEl>
                                        <p:attrNameLst>
                                          <p:attrName>style.visibility</p:attrName>
                                        </p:attrNameLst>
                                      </p:cBhvr>
                                      <p:to>
                                        <p:strVal val="visible"/>
                                      </p:to>
                                    </p:set>
                                    <p:animEffect transition="in" filter="strips(downRight)">
                                      <p:cBhvr>
                                        <p:cTn id="236"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3" grpId="1" animBg="1"/>
      <p:bldP spid="7" grpId="1" animBg="1"/>
      <p:bldP spid="8" grpId="1" animBg="1"/>
      <p:bldP spid="9" grpId="1" animBg="1"/>
      <p:bldP spid="10" grpId="1" animBg="1"/>
      <p:bldP spid="11" grpId="1" animBg="1"/>
      <p:bldP spid="12" grpId="1" animBg="1"/>
      <p:bldP spid="13" grpId="1" animBg="1"/>
      <p:bldP spid="14" grpId="1" animBg="1"/>
      <p:bldP spid="36" grpId="0"/>
      <p:bldP spid="36" grpId="1"/>
      <p:bldP spid="4" grpId="0" bldLvl="0" animBg="1"/>
      <p:bldP spid="15" grpId="0" bldLvl="0" animBg="1"/>
      <p:bldP spid="16" grpId="0" bldLvl="0" animBg="1"/>
      <p:bldP spid="17" grpId="0" bldLvl="0" animBg="1"/>
      <p:bldP spid="18" grpId="0" bldLvl="0" animBg="1"/>
      <p:bldP spid="19" grpId="0" bldLvl="0" animBg="1"/>
      <p:bldP spid="20" grpId="0" bldLvl="0" animBg="1"/>
      <p:bldP spid="4" grpId="1" animBg="1"/>
      <p:bldP spid="15" grpId="1" animBg="1"/>
      <p:bldP spid="16" grpId="1" animBg="1"/>
      <p:bldP spid="17" grpId="1" animBg="1"/>
      <p:bldP spid="18" grpId="1" animBg="1"/>
      <p:bldP spid="19" grpId="1" animBg="1"/>
      <p:bldP spid="20" grpId="1" animBg="1"/>
      <p:bldP spid="37" grpId="0"/>
      <p:bldP spid="37" grpId="1"/>
      <p:bldP spid="5"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5" grpId="1" animBg="1"/>
      <p:bldP spid="21" grpId="1" animBg="1"/>
      <p:bldP spid="22" grpId="1" animBg="1"/>
      <p:bldP spid="23" grpId="1" animBg="1"/>
      <p:bldP spid="24" grpId="1" animBg="1"/>
      <p:bldP spid="25" grpId="1" animBg="1"/>
      <p:bldP spid="26" grpId="1" animBg="1"/>
      <p:bldP spid="27" grpId="1" animBg="1"/>
      <p:bldP spid="28" grpId="1" animBg="1"/>
      <p:bldP spid="38" grpId="0"/>
      <p:bldP spid="38" grpId="1"/>
      <p:bldP spid="6" grpId="0" bldLvl="0" animBg="1"/>
      <p:bldP spid="29" grpId="0" bldLvl="0" animBg="1"/>
      <p:bldP spid="30" grpId="0" bldLvl="0" animBg="1"/>
      <p:bldP spid="6" grpId="1" animBg="1"/>
      <p:bldP spid="29" grpId="1" animBg="1"/>
      <p:bldP spid="3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065" y="252730"/>
            <a:ext cx="7832725" cy="622300"/>
          </a:xfrm>
          <a:prstGeom prst="rect">
            <a:avLst/>
          </a:prstGeom>
          <a:noFill/>
        </p:spPr>
        <p:txBody>
          <a:bodyPr wrap="square" rtlCol="0">
            <a:noAutofit/>
            <a:scene3d>
              <a:camera prst="orthographicFront"/>
              <a:lightRig rig="threePt" dir="t"/>
            </a:scene3d>
          </a:bodyPr>
          <a:p>
            <a:r>
              <a:rPr lang="en-US" sz="3200">
                <a:solidFill>
                  <a:schemeClr val="accent1"/>
                </a:solidFill>
                <a:effectLst>
                  <a:outerShdw blurRad="38100" dist="25400" dir="5400000" algn="ctr" rotWithShape="0">
                    <a:srgbClr val="6E747A">
                      <a:alpha val="43000"/>
                    </a:srgbClr>
                  </a:outerShdw>
                </a:effectLst>
              </a:rPr>
              <a:t>Keypoints: </a:t>
            </a:r>
            <a:endParaRPr lang="en-US" sz="3200">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1055370" y="1075055"/>
            <a:ext cx="9655175" cy="4912360"/>
          </a:xfrm>
          <a:prstGeom prst="rect">
            <a:avLst/>
          </a:prstGeom>
          <a:noFill/>
        </p:spPr>
        <p:txBody>
          <a:bodyPr wrap="square" rtlCol="0">
            <a:noAutofit/>
            <a:scene3d>
              <a:camera prst="orthographicFront"/>
              <a:lightRig rig="threePt" dir="t"/>
            </a:scene3d>
          </a:bodyPr>
          <a:p>
            <a:r>
              <a:rPr lang="en-US" sz="3200">
                <a:solidFill>
                  <a:schemeClr val="accent1"/>
                </a:solidFill>
                <a:effectLst>
                  <a:outerShdw blurRad="38100" dist="25400" dir="5400000" algn="ctr" rotWithShape="0">
                    <a:srgbClr val="6E747A">
                      <a:alpha val="43000"/>
                    </a:srgbClr>
                  </a:outerShdw>
                </a:effectLst>
              </a:rPr>
              <a:t>optimizer:</a:t>
            </a:r>
            <a:r>
              <a:rPr lang="en-US" sz="3200">
                <a:solidFill>
                  <a:schemeClr val="tx1"/>
                </a:solidFill>
                <a:effectLst>
                  <a:outerShdw blurRad="38100" dist="25400" dir="5400000" algn="ctr" rotWithShape="0">
                    <a:srgbClr val="6E747A">
                      <a:alpha val="43000"/>
                    </a:srgbClr>
                  </a:outerShdw>
                </a:effectLst>
              </a:rPr>
              <a:t> </a:t>
            </a:r>
            <a:r>
              <a:rPr lang="en-US">
                <a:solidFill>
                  <a:schemeClr val="tx1"/>
                </a:solidFill>
                <a:effectLst>
                  <a:outerShdw blurRad="38100" dist="25400" dir="5400000" algn="ctr" rotWithShape="0">
                    <a:srgbClr val="6E747A">
                      <a:alpha val="43000"/>
                    </a:srgbClr>
                  </a:outerShdw>
                </a:effectLst>
              </a:rPr>
              <a:t>an optimizer is a crucial element that fine-tunes a neural network’s parameters during training. Its primary role is to minimize the model’s error or loss function, enhancing performance.(stochastic gradient descent){ it finds model parameters that correspond to the best fit between predicted and actual outputs.</a:t>
            </a:r>
            <a:r>
              <a:rPr lang="en-US">
                <a:solidFill>
                  <a:schemeClr val="bg1"/>
                </a:solidFill>
                <a:effectLst>
                  <a:outerShdw blurRad="38100" dist="25400" dir="5400000" algn="ctr" rotWithShape="0">
                    <a:srgbClr val="6E747A">
                      <a:alpha val="43000"/>
                    </a:srgbClr>
                  </a:outerShdw>
                </a:effectLst>
              </a:rPr>
              <a:t> </a:t>
            </a:r>
            <a:endParaRPr lang="en-US">
              <a:solidFill>
                <a:schemeClr val="bg1"/>
              </a:solidFill>
              <a:effectLst>
                <a:outerShdw blurRad="38100" dist="25400" dir="5400000" algn="ctr" rotWithShape="0">
                  <a:srgbClr val="6E747A">
                    <a:alpha val="43000"/>
                  </a:srgbClr>
                </a:outerShdw>
              </a:effectLst>
            </a:endParaRPr>
          </a:p>
          <a:p>
            <a:endParaRPr lang="en-US" sz="3200">
              <a:solidFill>
                <a:schemeClr val="accent1"/>
              </a:solidFill>
              <a:effectLst>
                <a:outerShdw blurRad="38100" dist="25400" dir="5400000" algn="ctr" rotWithShape="0">
                  <a:srgbClr val="6E747A">
                    <a:alpha val="43000"/>
                  </a:srgbClr>
                </a:outerShdw>
              </a:effectLst>
            </a:endParaRPr>
          </a:p>
          <a:p>
            <a:r>
              <a:rPr lang="en-US" sz="3200">
                <a:solidFill>
                  <a:schemeClr val="accent1"/>
                </a:solidFill>
                <a:effectLst>
                  <a:outerShdw blurRad="38100" dist="25400" dir="5400000" algn="ctr" rotWithShape="0">
                    <a:srgbClr val="6E747A">
                      <a:alpha val="43000"/>
                    </a:srgbClr>
                  </a:outerShdw>
                </a:effectLst>
              </a:rPr>
              <a:t>Softmax :</a:t>
            </a:r>
            <a:r>
              <a:rPr lang="en-US" sz="2000">
                <a:solidFill>
                  <a:schemeClr val="tx1"/>
                </a:solidFill>
                <a:effectLst>
                  <a:outerShdw blurRad="38100" dist="25400" dir="5400000" algn="ctr" rotWithShape="0">
                    <a:srgbClr val="6E747A">
                      <a:alpha val="43000"/>
                    </a:srgbClr>
                  </a:outerShdw>
                </a:effectLst>
              </a:rPr>
              <a:t> Softmax is an activation function that scales numbers/logits into</a:t>
            </a:r>
            <a:endParaRPr lang="en-US" sz="2000">
              <a:solidFill>
                <a:schemeClr val="tx1"/>
              </a:solidFill>
              <a:effectLst>
                <a:outerShdw blurRad="38100" dist="25400" dir="5400000" algn="ctr" rotWithShape="0">
                  <a:srgbClr val="6E747A">
                    <a:alpha val="43000"/>
                  </a:srgbClr>
                </a:outerShdw>
              </a:effectLst>
            </a:endParaRPr>
          </a:p>
          <a:p>
            <a:r>
              <a:rPr lang="en-US" sz="2000">
                <a:solidFill>
                  <a:schemeClr val="tx1"/>
                </a:solidFill>
                <a:effectLst>
                  <a:outerShdw blurRad="38100" dist="25400" dir="5400000" algn="ctr" rotWithShape="0">
                    <a:srgbClr val="6E747A">
                      <a:alpha val="43000"/>
                    </a:srgbClr>
                  </a:outerShdw>
                </a:effectLst>
              </a:rPr>
              <a:t>probabilities,it help to get the highest value.</a:t>
            </a:r>
            <a:endParaRPr lang="en-US" sz="3200">
              <a:solidFill>
                <a:schemeClr val="accent1"/>
              </a:solidFill>
              <a:effectLst>
                <a:outerShdw blurRad="38100" dist="25400" dir="5400000" algn="ctr" rotWithShape="0">
                  <a:srgbClr val="6E747A">
                    <a:alpha val="43000"/>
                  </a:srgbClr>
                </a:outerShdw>
              </a:effectLst>
            </a:endParaRPr>
          </a:p>
          <a:p>
            <a:endParaRPr lang="en-US" sz="3200">
              <a:solidFill>
                <a:schemeClr val="accent1"/>
              </a:solidFill>
              <a:effectLst>
                <a:outerShdw blurRad="38100" dist="25400" dir="5400000" algn="ctr" rotWithShape="0">
                  <a:srgbClr val="6E747A">
                    <a:alpha val="43000"/>
                  </a:srgbClr>
                </a:outerShdw>
              </a:effectLst>
            </a:endParaRPr>
          </a:p>
          <a:p>
            <a:endParaRPr lang="en-US" sz="32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 name="Text Box 90"/>
          <p:cNvSpPr txBox="1"/>
          <p:nvPr/>
        </p:nvSpPr>
        <p:spPr>
          <a:xfrm>
            <a:off x="133350" y="215900"/>
            <a:ext cx="11963400" cy="706755"/>
          </a:xfrm>
          <a:prstGeom prst="rect">
            <a:avLst/>
          </a:prstGeom>
          <a:noFill/>
        </p:spPr>
        <p:txBody>
          <a:bodyPr wrap="square" rtlCol="0">
            <a:spAutoFit/>
          </a:bodyPr>
          <a:p>
            <a:r>
              <a:rPr lang="en-US" sz="4000">
                <a:solidFill>
                  <a:schemeClr val="accent1"/>
                </a:solidFill>
                <a:effectLst>
                  <a:outerShdw blurRad="38100" dist="25400" dir="5400000" algn="ctr" rotWithShape="0">
                    <a:srgbClr val="6E747A">
                      <a:alpha val="43000"/>
                    </a:srgbClr>
                  </a:outerShdw>
                </a:effectLst>
              </a:rPr>
              <a:t>Drawback of sequence model</a:t>
            </a:r>
            <a:endParaRPr lang="en-US" sz="4000">
              <a:solidFill>
                <a:schemeClr val="accent1"/>
              </a:solidFill>
              <a:effectLst>
                <a:outerShdw blurRad="38100" dist="25400" dir="5400000" algn="ctr" rotWithShape="0">
                  <a:srgbClr val="6E747A">
                    <a:alpha val="43000"/>
                  </a:srgbClr>
                </a:outerShdw>
              </a:effectLst>
            </a:endParaRPr>
          </a:p>
        </p:txBody>
      </p:sp>
      <p:sp>
        <p:nvSpPr>
          <p:cNvPr id="19" name="Text Box 18"/>
          <p:cNvSpPr txBox="1"/>
          <p:nvPr/>
        </p:nvSpPr>
        <p:spPr>
          <a:xfrm>
            <a:off x="4629785" y="2105025"/>
            <a:ext cx="1936750" cy="398780"/>
          </a:xfrm>
          <a:prstGeom prst="rect">
            <a:avLst/>
          </a:prstGeom>
          <a:noFill/>
        </p:spPr>
        <p:txBody>
          <a:bodyPr wrap="square" rtlCol="0">
            <a:spAutoFit/>
          </a:bodyPr>
          <a:p>
            <a:pPr algn="ctr"/>
            <a:endParaRPr lang="en-US" sz="2000">
              <a:solidFill>
                <a:schemeClr val="bg1"/>
              </a:solidFill>
            </a:endParaRPr>
          </a:p>
        </p:txBody>
      </p:sp>
      <p:sp>
        <p:nvSpPr>
          <p:cNvPr id="2" name="Text Box 1"/>
          <p:cNvSpPr txBox="1"/>
          <p:nvPr/>
        </p:nvSpPr>
        <p:spPr>
          <a:xfrm>
            <a:off x="353060" y="841375"/>
            <a:ext cx="10143490" cy="1993265"/>
          </a:xfrm>
          <a:prstGeom prst="rect">
            <a:avLst/>
          </a:prstGeom>
          <a:noFill/>
        </p:spPr>
        <p:txBody>
          <a:bodyPr wrap="square" rtlCol="0">
            <a:noAutofit/>
          </a:bodyPr>
          <a:p>
            <a:r>
              <a:rPr lang="en-US" sz="2400">
                <a:solidFill>
                  <a:schemeClr val="tx1"/>
                </a:solidFill>
              </a:rPr>
              <a:t>The model attains a commendable accuracy rate of around 96% on test data. However, it encounters challenges with alphabet images characterized by substantial differences in starting and ending coordinates. In these instances, the model's predictive performance suffers due to the variations in pixel values resulting from spatial disparities.</a:t>
            </a:r>
            <a:endParaRPr lang="en-US" sz="2400">
              <a:solidFill>
                <a:schemeClr val="tx1"/>
              </a:solidFill>
            </a:endParaRPr>
          </a:p>
        </p:txBody>
      </p:sp>
      <p:sp>
        <p:nvSpPr>
          <p:cNvPr id="3" name="Text Box 2"/>
          <p:cNvSpPr txBox="1"/>
          <p:nvPr/>
        </p:nvSpPr>
        <p:spPr>
          <a:xfrm>
            <a:off x="281940" y="3429000"/>
            <a:ext cx="11515090" cy="2827655"/>
          </a:xfrm>
          <a:prstGeom prst="rect">
            <a:avLst/>
          </a:prstGeom>
          <a:noFill/>
        </p:spPr>
        <p:txBody>
          <a:bodyPr wrap="square" rtlCol="0">
            <a:noAutofit/>
          </a:bodyPr>
          <a:p>
            <a:r>
              <a:rPr lang="en-US" sz="4000">
                <a:solidFill>
                  <a:schemeClr val="accent1"/>
                </a:solidFill>
                <a:effectLst>
                  <a:outerShdw blurRad="38100" dist="25400" dir="5400000" algn="ctr" rotWithShape="0">
                    <a:srgbClr val="6E747A">
                      <a:alpha val="43000"/>
                    </a:srgbClr>
                  </a:outerShdw>
                </a:effectLst>
              </a:rPr>
              <a:t>Adaptive measure to overcome this drawback :-</a:t>
            </a:r>
            <a:endParaRPr lang="en-US" sz="4000">
              <a:solidFill>
                <a:schemeClr val="accent1"/>
              </a:solidFill>
              <a:effectLst>
                <a:outerShdw blurRad="38100" dist="25400" dir="5400000" algn="ctr" rotWithShape="0">
                  <a:srgbClr val="6E747A">
                    <a:alpha val="43000"/>
                  </a:srgbClr>
                </a:outerShdw>
              </a:effectLst>
            </a:endParaRPr>
          </a:p>
          <a:p>
            <a:endParaRPr lang="en-US"/>
          </a:p>
          <a:p>
            <a:r>
              <a:rPr lang="en-US">
                <a:solidFill>
                  <a:schemeClr val="tx1"/>
                </a:solidFill>
              </a:rPr>
              <a:t>Instead of opting for a sequential model like an artificial neural network (ANN), it's more advisable to utilize a convolutional neural network (CNN). CNNs are tailored to effectively manage spatial relationships within images, making them a superior choice for tasks such as alphabet recognition where spatial variations play a crucial role in accurate predictions.</a:t>
            </a:r>
            <a:endParaRPr lang="en-US">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6411</Words>
  <Application>WPS Presentation</Application>
  <PresentationFormat>Widescreen</PresentationFormat>
  <Paragraphs>198</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Wingdings</vt:lpstr>
      <vt:lpstr>Calibri</vt:lpstr>
      <vt:lpstr>Microsoft YaHei</vt:lpstr>
      <vt:lpstr>Arial Unicode MS</vt:lpstr>
      <vt:lpstr>Calibri Light</vt:lpstr>
      <vt:lpstr>Segoe UI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Nitin</cp:lastModifiedBy>
  <cp:revision>4</cp:revision>
  <dcterms:created xsi:type="dcterms:W3CDTF">2024-04-08T03:23:00Z</dcterms:created>
  <dcterms:modified xsi:type="dcterms:W3CDTF">2024-04-08T23:58:49Z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D4934425F6D14EF284AFC1C27B71ED37</vt:lpwstr>
  </property>
  <property fmtid="{D5CDD505-2E9C-101B-9397-08002B2CF9AE}" pid="3" name="KSOProductBuildVer">
    <vt:lpwstr>1033-11.2.0.11225</vt:lpwstr>
  </property>
</Properties>
</file>