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60" r:id="rId6"/>
    <p:sldId id="261" r:id="rId7"/>
    <p:sldId id="271" r:id="rId8"/>
    <p:sldId id="263" r:id="rId9"/>
    <p:sldId id="264" r:id="rId10"/>
    <p:sldId id="265" r:id="rId11"/>
    <p:sldId id="266" r:id="rId12"/>
    <p:sldId id="267" r:id="rId13"/>
    <p:sldId id="268" r:id="rId14"/>
    <p:sldId id="269" r:id="rId15"/>
    <p:sldId id="273"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5" d="100"/>
          <a:sy n="85" d="100"/>
        </p:scale>
        <p:origin x="60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8031-3B23-432B-9DF2-A52FEE2E3E3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Diwali Sales Data Analysis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9DE694-8D36-4C66-A5E7-275D75BEE5DB}"/>
              </a:ext>
            </a:extLst>
          </p:cNvPr>
          <p:cNvSpPr>
            <a:spLocks noGrp="1"/>
          </p:cNvSpPr>
          <p:nvPr>
            <p:ph type="subTitle" idx="1"/>
          </p:nvPr>
        </p:nvSpPr>
        <p:spPr/>
        <p:txBody>
          <a:bodyPr/>
          <a:lstStyle/>
          <a:p>
            <a:r>
              <a:rPr lang="en-US" b="1" dirty="0">
                <a:solidFill>
                  <a:schemeClr val="accent1">
                    <a:lumMod val="40000"/>
                    <a:lumOff val="60000"/>
                  </a:schemeClr>
                </a:solidFill>
                <a:latin typeface="Bahnschrift SemiBold" panose="020B0502040204020203" pitchFamily="34" charset="0"/>
              </a:rPr>
              <a:t>Abhijit Bhunia</a:t>
            </a:r>
          </a:p>
          <a:p>
            <a:r>
              <a:rPr lang="en-US" cap="none" dirty="0">
                <a:solidFill>
                  <a:srgbClr val="FFC000"/>
                </a:solidFill>
              </a:rPr>
              <a:t>bhuniaabhijit721644@gmail.com</a:t>
            </a:r>
            <a:endParaRPr lang="en-IN" cap="none" dirty="0">
              <a:solidFill>
                <a:srgbClr val="FFC000"/>
              </a:solidFill>
            </a:endParaRPr>
          </a:p>
        </p:txBody>
      </p:sp>
    </p:spTree>
    <p:extLst>
      <p:ext uri="{BB962C8B-B14F-4D97-AF65-F5344CB8AC3E}">
        <p14:creationId xmlns:p14="http://schemas.microsoft.com/office/powerpoint/2010/main" val="1761311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C0DF-EC9E-4C59-8C85-3F7F0ADA49EF}"/>
              </a:ext>
            </a:extLst>
          </p:cNvPr>
          <p:cNvSpPr>
            <a:spLocks noGrp="1"/>
          </p:cNvSpPr>
          <p:nvPr>
            <p:ph type="title"/>
          </p:nvPr>
        </p:nvSpPr>
        <p:spPr/>
        <p:txBody>
          <a:bodyPr/>
          <a:lstStyle/>
          <a:p>
            <a:r>
              <a:rPr lang="en-IN" b="1" dirty="0"/>
              <a:t>Age Group Wise</a:t>
            </a:r>
            <a:br>
              <a:rPr lang="en-IN" b="1" dirty="0"/>
            </a:br>
            <a:r>
              <a:rPr lang="en-IN" b="1" dirty="0"/>
              <a:t> </a:t>
            </a:r>
            <a:endParaRPr lang="en-IN" dirty="0"/>
          </a:p>
        </p:txBody>
      </p:sp>
      <p:pic>
        <p:nvPicPr>
          <p:cNvPr id="5" name="Content Placeholder 4">
            <a:extLst>
              <a:ext uri="{FF2B5EF4-FFF2-40B4-BE49-F238E27FC236}">
                <a16:creationId xmlns:a16="http://schemas.microsoft.com/office/drawing/2014/main" id="{E0217AE0-0B97-49C4-AFA7-6FB02266135A}"/>
              </a:ext>
            </a:extLst>
          </p:cNvPr>
          <p:cNvPicPr>
            <a:picLocks noGrp="1" noChangeAspect="1"/>
          </p:cNvPicPr>
          <p:nvPr>
            <p:ph idx="1"/>
          </p:nvPr>
        </p:nvPicPr>
        <p:blipFill rotWithShape="1">
          <a:blip r:embed="rId2"/>
          <a:srcRect l="15001" t="29018" r="11344" b="15614"/>
          <a:stretch/>
        </p:blipFill>
        <p:spPr>
          <a:xfrm>
            <a:off x="1634700" y="2572871"/>
            <a:ext cx="9113981" cy="4006209"/>
          </a:xfrm>
        </p:spPr>
      </p:pic>
    </p:spTree>
    <p:extLst>
      <p:ext uri="{BB962C8B-B14F-4D97-AF65-F5344CB8AC3E}">
        <p14:creationId xmlns:p14="http://schemas.microsoft.com/office/powerpoint/2010/main" val="72221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B86A-1722-42E7-AC3A-DE1321EB1C52}"/>
              </a:ext>
            </a:extLst>
          </p:cNvPr>
          <p:cNvSpPr>
            <a:spLocks noGrp="1"/>
          </p:cNvSpPr>
          <p:nvPr>
            <p:ph type="title"/>
          </p:nvPr>
        </p:nvSpPr>
        <p:spPr/>
        <p:txBody>
          <a:bodyPr/>
          <a:lstStyle/>
          <a:p>
            <a:r>
              <a:rPr lang="en-IN" b="1" dirty="0"/>
              <a:t>Product Category Wise</a:t>
            </a:r>
            <a:br>
              <a:rPr lang="en-IN" b="1" dirty="0"/>
            </a:br>
            <a:endParaRPr lang="en-IN" dirty="0"/>
          </a:p>
        </p:txBody>
      </p:sp>
      <p:sp>
        <p:nvSpPr>
          <p:cNvPr id="7" name="Content Placeholder 6">
            <a:extLst>
              <a:ext uri="{FF2B5EF4-FFF2-40B4-BE49-F238E27FC236}">
                <a16:creationId xmlns:a16="http://schemas.microsoft.com/office/drawing/2014/main" id="{40791477-36AF-4538-BF87-3F700F16DC02}"/>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E139CBFB-DB63-40A9-A099-25632A130C5B}"/>
              </a:ext>
            </a:extLst>
          </p:cNvPr>
          <p:cNvPicPr>
            <a:picLocks noChangeAspect="1"/>
          </p:cNvPicPr>
          <p:nvPr/>
        </p:nvPicPr>
        <p:blipFill rotWithShape="1">
          <a:blip r:embed="rId2"/>
          <a:srcRect l="13456" t="37963" r="11691" b="23268"/>
          <a:stretch/>
        </p:blipFill>
        <p:spPr>
          <a:xfrm>
            <a:off x="347901" y="2160494"/>
            <a:ext cx="11404828" cy="4464424"/>
          </a:xfrm>
          <a:prstGeom prst="rect">
            <a:avLst/>
          </a:prstGeom>
        </p:spPr>
      </p:pic>
    </p:spTree>
    <p:extLst>
      <p:ext uri="{BB962C8B-B14F-4D97-AF65-F5344CB8AC3E}">
        <p14:creationId xmlns:p14="http://schemas.microsoft.com/office/powerpoint/2010/main" val="391214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5927-1AA8-4050-80E4-246FDE379BCE}"/>
              </a:ext>
            </a:extLst>
          </p:cNvPr>
          <p:cNvSpPr>
            <a:spLocks noGrp="1"/>
          </p:cNvSpPr>
          <p:nvPr>
            <p:ph type="title"/>
          </p:nvPr>
        </p:nvSpPr>
        <p:spPr/>
        <p:txBody>
          <a:bodyPr/>
          <a:lstStyle/>
          <a:p>
            <a:r>
              <a:rPr lang="en-US" dirty="0"/>
              <a:t>State Wise</a:t>
            </a:r>
            <a:endParaRPr lang="en-IN" dirty="0"/>
          </a:p>
        </p:txBody>
      </p:sp>
      <p:pic>
        <p:nvPicPr>
          <p:cNvPr id="5" name="Content Placeholder 4">
            <a:extLst>
              <a:ext uri="{FF2B5EF4-FFF2-40B4-BE49-F238E27FC236}">
                <a16:creationId xmlns:a16="http://schemas.microsoft.com/office/drawing/2014/main" id="{E328010B-95BE-4001-BD20-66182D92D5A6}"/>
              </a:ext>
            </a:extLst>
          </p:cNvPr>
          <p:cNvPicPr>
            <a:picLocks noGrp="1" noChangeAspect="1"/>
          </p:cNvPicPr>
          <p:nvPr>
            <p:ph idx="1"/>
          </p:nvPr>
        </p:nvPicPr>
        <p:blipFill rotWithShape="1">
          <a:blip r:embed="rId2"/>
          <a:srcRect l="14557" t="43450" r="11197" b="19550"/>
          <a:stretch/>
        </p:blipFill>
        <p:spPr>
          <a:xfrm>
            <a:off x="152400" y="2286000"/>
            <a:ext cx="11905129" cy="4285129"/>
          </a:xfrm>
        </p:spPr>
      </p:pic>
    </p:spTree>
    <p:extLst>
      <p:ext uri="{BB962C8B-B14F-4D97-AF65-F5344CB8AC3E}">
        <p14:creationId xmlns:p14="http://schemas.microsoft.com/office/powerpoint/2010/main" val="93920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0324-EF41-44A1-AF81-52882FE21B65}"/>
              </a:ext>
            </a:extLst>
          </p:cNvPr>
          <p:cNvSpPr>
            <a:spLocks noGrp="1"/>
          </p:cNvSpPr>
          <p:nvPr>
            <p:ph type="title"/>
          </p:nvPr>
        </p:nvSpPr>
        <p:spPr/>
        <p:txBody>
          <a:bodyPr/>
          <a:lstStyle/>
          <a:p>
            <a:r>
              <a:rPr lang="en-US" dirty="0"/>
              <a:t>Product ID Wise</a:t>
            </a:r>
            <a:endParaRPr lang="en-IN" dirty="0"/>
          </a:p>
        </p:txBody>
      </p:sp>
      <p:pic>
        <p:nvPicPr>
          <p:cNvPr id="5" name="Content Placeholder 4">
            <a:extLst>
              <a:ext uri="{FF2B5EF4-FFF2-40B4-BE49-F238E27FC236}">
                <a16:creationId xmlns:a16="http://schemas.microsoft.com/office/drawing/2014/main" id="{94658E1E-F0CA-4B28-890F-7311BBC3F62A}"/>
              </a:ext>
            </a:extLst>
          </p:cNvPr>
          <p:cNvPicPr>
            <a:picLocks noGrp="1" noChangeAspect="1"/>
          </p:cNvPicPr>
          <p:nvPr>
            <p:ph idx="1"/>
          </p:nvPr>
        </p:nvPicPr>
        <p:blipFill rotWithShape="1">
          <a:blip r:embed="rId2"/>
          <a:srcRect l="11605" t="25032" r="7213" b="32815"/>
          <a:stretch/>
        </p:blipFill>
        <p:spPr>
          <a:xfrm>
            <a:off x="0" y="2339788"/>
            <a:ext cx="11896164" cy="4240306"/>
          </a:xfrm>
        </p:spPr>
      </p:pic>
    </p:spTree>
    <p:extLst>
      <p:ext uri="{BB962C8B-B14F-4D97-AF65-F5344CB8AC3E}">
        <p14:creationId xmlns:p14="http://schemas.microsoft.com/office/powerpoint/2010/main" val="50290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9E0F-6204-4BDF-A646-1A15057C652A}"/>
              </a:ext>
            </a:extLst>
          </p:cNvPr>
          <p:cNvSpPr>
            <a:spLocks noGrp="1"/>
          </p:cNvSpPr>
          <p:nvPr>
            <p:ph type="title"/>
          </p:nvPr>
        </p:nvSpPr>
        <p:spPr/>
        <p:txBody>
          <a:bodyPr/>
          <a:lstStyle/>
          <a:p>
            <a:r>
              <a:rPr lang="en-US" dirty="0"/>
              <a:t>Occupation Wise</a:t>
            </a:r>
            <a:endParaRPr lang="en-IN" dirty="0"/>
          </a:p>
        </p:txBody>
      </p:sp>
      <p:pic>
        <p:nvPicPr>
          <p:cNvPr id="5" name="Content Placeholder 4">
            <a:extLst>
              <a:ext uri="{FF2B5EF4-FFF2-40B4-BE49-F238E27FC236}">
                <a16:creationId xmlns:a16="http://schemas.microsoft.com/office/drawing/2014/main" id="{BE443D60-74ED-4AF8-9E2C-4E635E18D3E6}"/>
              </a:ext>
            </a:extLst>
          </p:cNvPr>
          <p:cNvPicPr>
            <a:picLocks noGrp="1" noChangeAspect="1"/>
          </p:cNvPicPr>
          <p:nvPr>
            <p:ph idx="1"/>
          </p:nvPr>
        </p:nvPicPr>
        <p:blipFill rotWithShape="1">
          <a:blip r:embed="rId2"/>
          <a:srcRect l="6881" t="36500" r="1455" b="17609"/>
          <a:stretch/>
        </p:blipFill>
        <p:spPr>
          <a:xfrm>
            <a:off x="259978" y="2375647"/>
            <a:ext cx="11486682" cy="4159624"/>
          </a:xfrm>
        </p:spPr>
      </p:pic>
    </p:spTree>
    <p:extLst>
      <p:ext uri="{BB962C8B-B14F-4D97-AF65-F5344CB8AC3E}">
        <p14:creationId xmlns:p14="http://schemas.microsoft.com/office/powerpoint/2010/main" val="209943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6012-2905-458F-B916-06C324CF2FF1}"/>
              </a:ext>
            </a:extLst>
          </p:cNvPr>
          <p:cNvSpPr>
            <a:spLocks noGrp="1"/>
          </p:cNvSpPr>
          <p:nvPr>
            <p:ph type="title"/>
          </p:nvPr>
        </p:nvSpPr>
        <p:spPr/>
        <p:txBody>
          <a:bodyPr/>
          <a:lstStyle/>
          <a:p>
            <a:r>
              <a:rPr lang="en-US" dirty="0"/>
              <a:t>Observation</a:t>
            </a:r>
            <a:endParaRPr lang="en-IN" dirty="0"/>
          </a:p>
        </p:txBody>
      </p:sp>
      <p:sp>
        <p:nvSpPr>
          <p:cNvPr id="3" name="Content Placeholder 2">
            <a:extLst>
              <a:ext uri="{FF2B5EF4-FFF2-40B4-BE49-F238E27FC236}">
                <a16:creationId xmlns:a16="http://schemas.microsoft.com/office/drawing/2014/main" id="{79B7828B-15D3-4BBD-ACB7-3DEBA233CF39}"/>
              </a:ext>
            </a:extLst>
          </p:cNvPr>
          <p:cNvSpPr>
            <a:spLocks noGrp="1"/>
          </p:cNvSpPr>
          <p:nvPr>
            <p:ph idx="1"/>
          </p:nvPr>
        </p:nvSpPr>
        <p:spPr>
          <a:xfrm>
            <a:off x="528918" y="2330824"/>
            <a:ext cx="11134164" cy="4401670"/>
          </a:xfrm>
        </p:spPr>
        <p:txBody>
          <a:bodyPr>
            <a:normAutofit fontScale="85000" lnSpcReduction="10000"/>
          </a:bodyPr>
          <a:lstStyle/>
          <a:p>
            <a:pPr marL="0" indent="0">
              <a:buNone/>
            </a:pPr>
            <a:r>
              <a:rPr lang="en-US" b="1" dirty="0"/>
              <a:t>Gender</a:t>
            </a:r>
          </a:p>
          <a:p>
            <a:pPr marL="0" indent="0">
              <a:buNone/>
            </a:pPr>
            <a:r>
              <a:rPr lang="en-US" dirty="0"/>
              <a:t>From our Analysis &amp; graph we can see that most of the products buyer are females and Also the purchasing power of females are greater than males.</a:t>
            </a:r>
          </a:p>
          <a:p>
            <a:pPr marL="0" indent="0">
              <a:buNone/>
            </a:pPr>
            <a:r>
              <a:rPr lang="en-US" b="1" dirty="0"/>
              <a:t>Marriage Status</a:t>
            </a:r>
          </a:p>
          <a:p>
            <a:pPr marL="0" indent="0">
              <a:buNone/>
            </a:pPr>
            <a:r>
              <a:rPr lang="en-US" dirty="0"/>
              <a:t>On the basis of our graph we can find that the order count of products is higher for females in both married and unmarried and the Purchase power is higher for the unmarried Peoples.</a:t>
            </a:r>
          </a:p>
          <a:p>
            <a:pPr marL="0" indent="0">
              <a:buNone/>
            </a:pPr>
            <a:r>
              <a:rPr lang="en-US" b="1" dirty="0"/>
              <a:t>Age Group</a:t>
            </a:r>
          </a:p>
          <a:p>
            <a:pPr marL="0" indent="0">
              <a:buNone/>
            </a:pPr>
            <a:r>
              <a:rPr lang="en-US" dirty="0"/>
              <a:t>From our analysis we can see that most of the buyers are of age group btw 26-35 years females.</a:t>
            </a:r>
          </a:p>
          <a:p>
            <a:pPr marL="0" indent="0">
              <a:buNone/>
            </a:pPr>
            <a:r>
              <a:rPr lang="en-US" b="1" dirty="0"/>
              <a:t>Product Category</a:t>
            </a:r>
          </a:p>
          <a:p>
            <a:pPr marL="0" indent="0">
              <a:buNone/>
            </a:pPr>
            <a:r>
              <a:rPr lang="en-US" dirty="0"/>
              <a:t>From graph we can see that most of the sold products are from Clothing and Apparel, Food ,Electronics Section.</a:t>
            </a:r>
          </a:p>
          <a:p>
            <a:pPr marL="0" indent="0">
              <a:buNone/>
            </a:pPr>
            <a:r>
              <a:rPr lang="en-US" b="1" dirty="0"/>
              <a:t> State</a:t>
            </a:r>
          </a:p>
          <a:p>
            <a:pPr marL="0" indent="0">
              <a:buNone/>
            </a:pPr>
            <a:r>
              <a:rPr lang="en-US" dirty="0"/>
              <a:t>We observe that most of the orders are from Uttar Pradesh ,Maharashtra and Karnataka State.</a:t>
            </a:r>
          </a:p>
          <a:p>
            <a:pPr marL="0" indent="0">
              <a:buNone/>
            </a:pPr>
            <a:r>
              <a:rPr lang="en-US" b="1" dirty="0"/>
              <a:t>Occupation</a:t>
            </a:r>
          </a:p>
          <a:p>
            <a:pPr marL="0" indent="0">
              <a:buNone/>
            </a:pPr>
            <a:r>
              <a:rPr lang="en-US" dirty="0"/>
              <a:t>From our observation most of the buyers are from IT Professional. </a:t>
            </a:r>
          </a:p>
          <a:p>
            <a:pPr marL="0" indent="0">
              <a:buNone/>
            </a:pPr>
            <a:endParaRPr lang="en-IN" b="1" dirty="0"/>
          </a:p>
        </p:txBody>
      </p:sp>
    </p:spTree>
    <p:extLst>
      <p:ext uri="{BB962C8B-B14F-4D97-AF65-F5344CB8AC3E}">
        <p14:creationId xmlns:p14="http://schemas.microsoft.com/office/powerpoint/2010/main" val="243991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30AA-773A-417F-8C5B-49281F6ADE6E}"/>
              </a:ext>
            </a:extLst>
          </p:cNvPr>
          <p:cNvSpPr>
            <a:spLocks noGrp="1"/>
          </p:cNvSpPr>
          <p:nvPr>
            <p:ph type="title"/>
          </p:nvPr>
        </p:nvSpPr>
        <p:spPr/>
        <p:txBody>
          <a:bodyPr/>
          <a:lstStyle/>
          <a:p>
            <a:r>
              <a:rPr lang="en-US" dirty="0"/>
              <a:t>Conclusion</a:t>
            </a:r>
            <a:endParaRPr lang="en-IN" dirty="0"/>
          </a:p>
        </p:txBody>
      </p:sp>
      <p:sp>
        <p:nvSpPr>
          <p:cNvPr id="4" name="Rectangle 1">
            <a:extLst>
              <a:ext uri="{FF2B5EF4-FFF2-40B4-BE49-F238E27FC236}">
                <a16:creationId xmlns:a16="http://schemas.microsoft.com/office/drawing/2014/main" id="{289BD591-D1F6-4FE0-8324-21A9E158B9BA}"/>
              </a:ext>
            </a:extLst>
          </p:cNvPr>
          <p:cNvSpPr>
            <a:spLocks noGrp="1" noChangeArrowheads="1"/>
          </p:cNvSpPr>
          <p:nvPr>
            <p:ph idx="1"/>
          </p:nvPr>
        </p:nvSpPr>
        <p:spPr bwMode="auto">
          <a:xfrm>
            <a:off x="587889" y="2224677"/>
            <a:ext cx="1101622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Gender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Tailor marketing strategies based on gender preferences. For instance, focus on electronics for males and clothing and Appeals for females.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Marriage Status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Offer promotions that appeal to both married and unmarried individuals. Consider special discounts on larger purchases for unmarried Peoples.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Age Group</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Segment marketing efforts to cater to different </a:t>
            </a:r>
            <a:r>
              <a:rPr lang="en-US" altLang="en-US" sz="1600" dirty="0">
                <a:solidFill>
                  <a:schemeClr val="tx1"/>
                </a:solidFill>
                <a:latin typeface="Arial" panose="020B0604020202020204" pitchFamily="34" charset="0"/>
              </a:rPr>
              <a:t>26-35 years </a:t>
            </a:r>
            <a:r>
              <a:rPr kumimoji="0" lang="en-US" altLang="en-US" sz="1600" b="0" i="0" u="none" strike="noStrike" cap="none" normalizeH="0" baseline="0" dirty="0">
                <a:ln>
                  <a:noFill/>
                </a:ln>
                <a:solidFill>
                  <a:schemeClr val="tx1"/>
                </a:solidFill>
                <a:effectLst/>
                <a:latin typeface="Arial" panose="020B0604020202020204" pitchFamily="34" charset="0"/>
              </a:rPr>
              <a:t>preferences. Highlight specific product categories that appeal most to each age segment.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Product Category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lvl="0" indent="0" defTabSz="914400" eaLnBrk="0" fontAlgn="base" hangingPunct="0">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Arial" panose="020B0604020202020204" pitchFamily="34" charset="0"/>
              </a:rPr>
              <a:t> Allocate resources and inventory based on the popularity of product categories during Diwali. Focus marketing campaigns on high-demand categories like electronics ,clothing</a:t>
            </a:r>
            <a:r>
              <a:rPr lang="en-US" sz="1600" dirty="0"/>
              <a:t> </a:t>
            </a:r>
            <a:r>
              <a:rPr lang="en-US" sz="1600" dirty="0">
                <a:latin typeface="Arial" panose="020B0604020202020204" pitchFamily="34" charset="0"/>
                <a:cs typeface="Arial" panose="020B0604020202020204" pitchFamily="34" charset="0"/>
              </a:rPr>
              <a:t>Apparels and Food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State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Customize promotions and inventory management based on regional preferences. Consider regional variations in product preferences and adjust strategies accordingly.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Occupation</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Tailor messaging and promotions to different occupational groups. Offer discounts or bundles that resonate with the spending habits of professionals.</a:t>
            </a:r>
          </a:p>
        </p:txBody>
      </p:sp>
    </p:spTree>
    <p:extLst>
      <p:ext uri="{BB962C8B-B14F-4D97-AF65-F5344CB8AC3E}">
        <p14:creationId xmlns:p14="http://schemas.microsoft.com/office/powerpoint/2010/main" val="8603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78C72-4BF4-475A-817D-F4D97B037ED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6547" y="1111623"/>
            <a:ext cx="10858906" cy="5665693"/>
          </a:xfrm>
          <a:prstGeom prst="rect">
            <a:avLst/>
          </a:prstGeom>
        </p:spPr>
      </p:pic>
    </p:spTree>
    <p:extLst>
      <p:ext uri="{BB962C8B-B14F-4D97-AF65-F5344CB8AC3E}">
        <p14:creationId xmlns:p14="http://schemas.microsoft.com/office/powerpoint/2010/main" val="180744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AC08-0D44-44A8-8D79-712B1D1CE8D8}"/>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IN"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B817CD6F-DE2E-4DA0-935A-C99EBE34780D}"/>
              </a:ext>
            </a:extLst>
          </p:cNvPr>
          <p:cNvSpPr>
            <a:spLocks noGrp="1"/>
          </p:cNvSpPr>
          <p:nvPr>
            <p:ph idx="1"/>
          </p:nvPr>
        </p:nvSpPr>
        <p:spPr>
          <a:xfrm>
            <a:off x="1154954" y="2603500"/>
            <a:ext cx="10633634" cy="3851088"/>
          </a:xfrm>
        </p:spPr>
        <p:txBody>
          <a:bodyPr/>
          <a:lstStyle/>
          <a:p>
            <a:r>
              <a:rPr lang="en-US" sz="2400" dirty="0"/>
              <a:t>Executive Summary</a:t>
            </a:r>
          </a:p>
          <a:p>
            <a:r>
              <a:rPr lang="en-US" sz="2400" dirty="0"/>
              <a:t>Introduction</a:t>
            </a:r>
          </a:p>
          <a:p>
            <a:r>
              <a:rPr lang="en-US" sz="2400" dirty="0"/>
              <a:t>Project Goals</a:t>
            </a:r>
          </a:p>
          <a:p>
            <a:r>
              <a:rPr lang="en-US" sz="2400" dirty="0"/>
              <a:t>Methodology</a:t>
            </a:r>
          </a:p>
          <a:p>
            <a:r>
              <a:rPr lang="en-US" sz="2400" dirty="0"/>
              <a:t>Result</a:t>
            </a:r>
          </a:p>
          <a:p>
            <a:r>
              <a:rPr lang="en-US" sz="2400" dirty="0"/>
              <a:t>Observation</a:t>
            </a:r>
          </a:p>
          <a:p>
            <a:r>
              <a:rPr lang="en-US" sz="2400" dirty="0"/>
              <a:t>Conclusion</a:t>
            </a:r>
          </a:p>
          <a:p>
            <a:pPr marL="0" indent="0">
              <a:buNone/>
            </a:pPr>
            <a:endParaRPr lang="en-US" dirty="0"/>
          </a:p>
        </p:txBody>
      </p:sp>
    </p:spTree>
    <p:extLst>
      <p:ext uri="{BB962C8B-B14F-4D97-AF65-F5344CB8AC3E}">
        <p14:creationId xmlns:p14="http://schemas.microsoft.com/office/powerpoint/2010/main" val="37666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2FB7-ABA5-419A-AA0D-5B172A523BB1}"/>
              </a:ext>
            </a:extLst>
          </p:cNvPr>
          <p:cNvSpPr>
            <a:spLocks noGrp="1"/>
          </p:cNvSpPr>
          <p:nvPr>
            <p:ph type="title"/>
          </p:nvPr>
        </p:nvSpPr>
        <p:spPr/>
        <p:txBody>
          <a:bodyPr/>
          <a:lstStyle/>
          <a:p>
            <a:r>
              <a:rPr lang="en-US" dirty="0"/>
              <a:t>Executive Summary</a:t>
            </a:r>
            <a:br>
              <a:rPr lang="en-US" dirty="0"/>
            </a:br>
            <a:endParaRPr lang="en-IN" dirty="0"/>
          </a:p>
        </p:txBody>
      </p:sp>
      <p:sp>
        <p:nvSpPr>
          <p:cNvPr id="3" name="Content Placeholder 2">
            <a:extLst>
              <a:ext uri="{FF2B5EF4-FFF2-40B4-BE49-F238E27FC236}">
                <a16:creationId xmlns:a16="http://schemas.microsoft.com/office/drawing/2014/main" id="{221D1D38-5666-43F1-B482-9CA40FF36F5F}"/>
              </a:ext>
            </a:extLst>
          </p:cNvPr>
          <p:cNvSpPr>
            <a:spLocks noGrp="1"/>
          </p:cNvSpPr>
          <p:nvPr>
            <p:ph idx="1"/>
          </p:nvPr>
        </p:nvSpPr>
        <p:spPr>
          <a:xfrm>
            <a:off x="1154954" y="2603500"/>
            <a:ext cx="10678458" cy="4021418"/>
          </a:xfrm>
        </p:spPr>
        <p:txBody>
          <a:bodyPr>
            <a:normAutofit/>
          </a:bodyPr>
          <a:lstStyle/>
          <a:p>
            <a:pPr marL="0" indent="0">
              <a:buNone/>
            </a:pPr>
            <a:r>
              <a:rPr lang="en-US" dirty="0"/>
              <a:t>This report presents a comprehensive analysis of Diwali sale data collected from various sources, aimed at uncovering insights and trends to optimize future marketing strategies and enhance sales performance.</a:t>
            </a:r>
          </a:p>
          <a:p>
            <a:pPr marL="0" indent="0">
              <a:buNone/>
            </a:pPr>
            <a:r>
              <a:rPr lang="en-US" b="1" dirty="0"/>
              <a:t>Key Objectives:</a:t>
            </a:r>
            <a:endParaRPr lang="en-US" dirty="0"/>
          </a:p>
          <a:p>
            <a:pPr>
              <a:buFont typeface="Wingdings" panose="05000000000000000000" pitchFamily="2" charset="2"/>
              <a:buChar char="Ø"/>
            </a:pPr>
            <a:r>
              <a:rPr lang="en-US" b="1" dirty="0"/>
              <a:t>Sales Performance Evaluation:</a:t>
            </a:r>
            <a:r>
              <a:rPr lang="en-US" dirty="0"/>
              <a:t> Assessing the overall sales performance during the Diwali season across different product categories.</a:t>
            </a:r>
          </a:p>
          <a:p>
            <a:pPr>
              <a:buFont typeface="Wingdings" panose="05000000000000000000" pitchFamily="2" charset="2"/>
              <a:buChar char="Ø"/>
            </a:pPr>
            <a:r>
              <a:rPr lang="en-US" b="1" dirty="0"/>
              <a:t>Customer Segmentation:</a:t>
            </a:r>
            <a:r>
              <a:rPr lang="en-US" dirty="0"/>
              <a:t> Identifying customer segments based on purchasing behavior and demographics to tailor marketing efforts.</a:t>
            </a:r>
          </a:p>
          <a:p>
            <a:pPr>
              <a:buFont typeface="Wingdings" panose="05000000000000000000" pitchFamily="2" charset="2"/>
              <a:buChar char="Ø"/>
            </a:pPr>
            <a:r>
              <a:rPr lang="en-US" b="1" dirty="0"/>
              <a:t>Product Performance Analysis:</a:t>
            </a:r>
            <a:r>
              <a:rPr lang="en-US" dirty="0"/>
              <a:t> Evaluating the performance of specific products and categories to understand popularity and profitability.</a:t>
            </a:r>
          </a:p>
          <a:p>
            <a:pPr>
              <a:buFont typeface="Wingdings" panose="05000000000000000000" pitchFamily="2" charset="2"/>
              <a:buChar char="Ø"/>
            </a:pPr>
            <a:r>
              <a:rPr lang="en-US" b="1" dirty="0"/>
              <a:t>Competitive Analysis:</a:t>
            </a:r>
            <a:r>
              <a:rPr lang="en-US" dirty="0"/>
              <a:t> Analyzing competitors' strategies and market positioning during the Diwali period.</a:t>
            </a:r>
          </a:p>
          <a:p>
            <a:pPr marL="0" indent="0">
              <a:buNone/>
            </a:pPr>
            <a:endParaRPr lang="en-IN" dirty="0"/>
          </a:p>
        </p:txBody>
      </p:sp>
    </p:spTree>
    <p:extLst>
      <p:ext uri="{BB962C8B-B14F-4D97-AF65-F5344CB8AC3E}">
        <p14:creationId xmlns:p14="http://schemas.microsoft.com/office/powerpoint/2010/main" val="428578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4D7A-E7A0-48E5-A590-1975C28D7BB9}"/>
              </a:ext>
            </a:extLst>
          </p:cNvPr>
          <p:cNvSpPr>
            <a:spLocks noGrp="1"/>
          </p:cNvSpPr>
          <p:nvPr>
            <p:ph type="title"/>
          </p:nvPr>
        </p:nvSpPr>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77C1ADFC-F1D3-46DE-9735-35A74247DCCF}"/>
              </a:ext>
            </a:extLst>
          </p:cNvPr>
          <p:cNvSpPr>
            <a:spLocks noGrp="1"/>
          </p:cNvSpPr>
          <p:nvPr>
            <p:ph idx="1"/>
          </p:nvPr>
        </p:nvSpPr>
        <p:spPr>
          <a:xfrm>
            <a:off x="1154954" y="2603500"/>
            <a:ext cx="10884646" cy="2371912"/>
          </a:xfrm>
        </p:spPr>
        <p:txBody>
          <a:bodyPr/>
          <a:lstStyle/>
          <a:p>
            <a:pPr marL="0" indent="0" algn="ctr">
              <a:buNone/>
            </a:pPr>
            <a:r>
              <a:rPr lang="en-US" b="1" dirty="0"/>
              <a:t>Diwali, also known as the Festival of Lights.</a:t>
            </a:r>
            <a:endParaRPr lang="en-IN" b="1" dirty="0"/>
          </a:p>
          <a:p>
            <a:pPr marL="0" indent="0" algn="just">
              <a:buNone/>
            </a:pPr>
            <a:r>
              <a:rPr lang="en-US" sz="2000" dirty="0"/>
              <a:t>The festival of Diwali marks not only a cultural celebration but also a significant period for businesses across India, characterized by heightened consumer spending and vibrant market activity. This report delves into the analysis of Diwali sale data, aiming to extract valuable insights that can inform strategic decisions and optimize performance in subsequent festive seasons.</a:t>
            </a:r>
            <a:endParaRPr lang="en-US" sz="2000" b="1" dirty="0"/>
          </a:p>
        </p:txBody>
      </p:sp>
    </p:spTree>
    <p:extLst>
      <p:ext uri="{BB962C8B-B14F-4D97-AF65-F5344CB8AC3E}">
        <p14:creationId xmlns:p14="http://schemas.microsoft.com/office/powerpoint/2010/main" val="339566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DE63-5C1C-4F80-A5D7-76AF53E03668}"/>
              </a:ext>
            </a:extLst>
          </p:cNvPr>
          <p:cNvSpPr>
            <a:spLocks noGrp="1"/>
          </p:cNvSpPr>
          <p:nvPr>
            <p:ph type="title"/>
          </p:nvPr>
        </p:nvSpPr>
        <p:spPr/>
        <p:txBody>
          <a:bodyPr/>
          <a:lstStyle/>
          <a:p>
            <a:r>
              <a:rPr lang="en-US" dirty="0"/>
              <a:t>Project Goals</a:t>
            </a:r>
            <a:br>
              <a:rPr lang="en-US" dirty="0"/>
            </a:br>
            <a:endParaRPr lang="en-IN" dirty="0"/>
          </a:p>
        </p:txBody>
      </p:sp>
      <p:sp>
        <p:nvSpPr>
          <p:cNvPr id="3" name="Content Placeholder 2">
            <a:extLst>
              <a:ext uri="{FF2B5EF4-FFF2-40B4-BE49-F238E27FC236}">
                <a16:creationId xmlns:a16="http://schemas.microsoft.com/office/drawing/2014/main" id="{44145E01-86C7-4C66-A74D-8A936AEAD18A}"/>
              </a:ext>
            </a:extLst>
          </p:cNvPr>
          <p:cNvSpPr>
            <a:spLocks noGrp="1"/>
          </p:cNvSpPr>
          <p:nvPr>
            <p:ph idx="1"/>
          </p:nvPr>
        </p:nvSpPr>
        <p:spPr>
          <a:xfrm>
            <a:off x="1154954" y="2603499"/>
            <a:ext cx="10938434" cy="4120029"/>
          </a:xfrm>
        </p:spPr>
        <p:txBody>
          <a:bodyPr>
            <a:normAutofit lnSpcReduction="10000"/>
          </a:bodyPr>
          <a:lstStyle/>
          <a:p>
            <a:pPr marL="0" indent="0">
              <a:buNone/>
            </a:pPr>
            <a:r>
              <a:rPr lang="en-US" dirty="0"/>
              <a:t>The primary goals of this Diwali sale data analysis project are to:</a:t>
            </a:r>
          </a:p>
          <a:p>
            <a:pPr marL="0" indent="0">
              <a:buNone/>
            </a:pPr>
            <a:r>
              <a:rPr lang="en-US" b="1" dirty="0"/>
              <a:t>Evaluate Sales Performance:</a:t>
            </a:r>
            <a:r>
              <a:rPr lang="en-US" dirty="0"/>
              <a:t> Assess the overall sales performance during the Diwali season across various product categories and sales channels.</a:t>
            </a:r>
          </a:p>
          <a:p>
            <a:pPr marL="0" indent="0">
              <a:buNone/>
            </a:pPr>
            <a:r>
              <a:rPr lang="en-US" b="1" dirty="0"/>
              <a:t>Customer Segmentation:</a:t>
            </a:r>
            <a:r>
              <a:rPr lang="en-US" dirty="0"/>
              <a:t> Identify and segment customers based on purchasing behavior, demographics, and preferences during the Diwali period.</a:t>
            </a:r>
          </a:p>
          <a:p>
            <a:pPr marL="0" indent="0">
              <a:buNone/>
            </a:pPr>
            <a:r>
              <a:rPr lang="en-US" b="1" dirty="0"/>
              <a:t>Product Performance Analysis:</a:t>
            </a:r>
            <a:r>
              <a:rPr lang="en-US" dirty="0"/>
              <a:t> Analyze the performance of specific products and categories to understand popularity, profitability, and seasonal trends.</a:t>
            </a:r>
          </a:p>
          <a:p>
            <a:pPr marL="0" indent="0">
              <a:buNone/>
            </a:pPr>
            <a:r>
              <a:rPr lang="en-US" b="1" dirty="0"/>
              <a:t>Competitive Analysis:</a:t>
            </a:r>
            <a:r>
              <a:rPr lang="en-US" dirty="0"/>
              <a:t> Evaluate competitors' strategies, pricing, promotions, and market positioning during the Diwali season to benchmark performance and identify areas for improvement.</a:t>
            </a:r>
          </a:p>
          <a:p>
            <a:pPr marL="0" indent="0">
              <a:buNone/>
            </a:pPr>
            <a:r>
              <a:rPr lang="en-US" b="1" dirty="0"/>
              <a:t>Recommendations for Optimization:</a:t>
            </a:r>
            <a:r>
              <a:rPr lang="en-US" dirty="0"/>
              <a:t> Provide actionable recommendations based on data insights to optimize marketing strategies, inventory management, pricing strategies, and overall business operations for future Diwali sales.</a:t>
            </a:r>
          </a:p>
          <a:p>
            <a:pPr marL="0" indent="0">
              <a:buNone/>
            </a:pPr>
            <a:endParaRPr lang="en-US" dirty="0"/>
          </a:p>
        </p:txBody>
      </p:sp>
    </p:spTree>
    <p:extLst>
      <p:ext uri="{BB962C8B-B14F-4D97-AF65-F5344CB8AC3E}">
        <p14:creationId xmlns:p14="http://schemas.microsoft.com/office/powerpoint/2010/main" val="4172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361-6131-4305-89B3-135CB9B007BA}"/>
              </a:ext>
            </a:extLst>
          </p:cNvPr>
          <p:cNvSpPr>
            <a:spLocks noGrp="1"/>
          </p:cNvSpPr>
          <p:nvPr>
            <p:ph type="title"/>
          </p:nvPr>
        </p:nvSpPr>
        <p:spPr/>
        <p:txBody>
          <a:bodyPr/>
          <a:lstStyle/>
          <a:p>
            <a:r>
              <a:rPr lang="en-US" dirty="0"/>
              <a:t>Methodology</a:t>
            </a:r>
            <a:br>
              <a:rPr lang="en-US" dirty="0"/>
            </a:br>
            <a:endParaRPr lang="en-IN" dirty="0"/>
          </a:p>
        </p:txBody>
      </p:sp>
      <p:sp>
        <p:nvSpPr>
          <p:cNvPr id="4" name="Rectangle 1">
            <a:extLst>
              <a:ext uri="{FF2B5EF4-FFF2-40B4-BE49-F238E27FC236}">
                <a16:creationId xmlns:a16="http://schemas.microsoft.com/office/drawing/2014/main" id="{8B134C0E-127C-4C3A-B4F1-E405C8A23C1A}"/>
              </a:ext>
            </a:extLst>
          </p:cNvPr>
          <p:cNvSpPr>
            <a:spLocks noGrp="1" noChangeArrowheads="1"/>
          </p:cNvSpPr>
          <p:nvPr>
            <p:ph idx="1"/>
          </p:nvPr>
        </p:nvSpPr>
        <p:spPr bwMode="auto">
          <a:xfrm>
            <a:off x="1154954" y="3071034"/>
            <a:ext cx="1090773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Gather</a:t>
            </a:r>
            <a:r>
              <a:rPr kumimoji="0" lang="en-US" altLang="en-US" sz="1800" b="0" i="0" u="none" strike="noStrike" cap="none" normalizeH="0" baseline="0" dirty="0">
                <a:ln>
                  <a:noFill/>
                </a:ln>
                <a:solidFill>
                  <a:schemeClr val="tx1"/>
                </a:solidFill>
                <a:effectLst/>
                <a:latin typeface="Arial" panose="020B0604020202020204" pitchFamily="34" charset="0"/>
              </a:rPr>
              <a:t> sales data from company records including transactional data, sales volumes, product categories, and customer demographics specific to the Diwali period over the past  year.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 and Preparation: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Cleanse and preprocess raw data to ensure accuracy and consistency.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Handle missing values, outliers, and ensure data is formatted correctly for analysis.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(EDA):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Conduct exploratory analysis to understand the distribution of key variables, trends over time, and relationships between variables such as sales volume, pricing, and promotional activities.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Visualize data using charts, graphs, and statistical measures to uncover initial insights.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Also uses Some Library file like Pandas,matplotlib,etc.</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161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1219-704C-4060-9369-4EA399901EF0}"/>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09A7D53E-CBD1-4CAE-8042-CA65A66A8C4D}"/>
              </a:ext>
            </a:extLst>
          </p:cNvPr>
          <p:cNvSpPr>
            <a:spLocks noGrp="1"/>
          </p:cNvSpPr>
          <p:nvPr>
            <p:ph idx="1"/>
          </p:nvPr>
        </p:nvSpPr>
        <p:spPr/>
        <p:txBody>
          <a:bodyPr/>
          <a:lstStyle/>
          <a:p>
            <a:pPr marL="0" indent="0">
              <a:buNone/>
            </a:pPr>
            <a:r>
              <a:rPr lang="en-US" b="1" dirty="0"/>
              <a:t>Analysis Parameter:</a:t>
            </a:r>
          </a:p>
          <a:p>
            <a:r>
              <a:rPr lang="en-US" dirty="0"/>
              <a:t>Gender</a:t>
            </a:r>
          </a:p>
          <a:p>
            <a:r>
              <a:rPr lang="en-US" dirty="0"/>
              <a:t>Marriage Status</a:t>
            </a:r>
          </a:p>
          <a:p>
            <a:r>
              <a:rPr lang="en-US" dirty="0"/>
              <a:t>Age Group</a:t>
            </a:r>
          </a:p>
          <a:p>
            <a:r>
              <a:rPr lang="en-US" dirty="0"/>
              <a:t>Product Category</a:t>
            </a:r>
          </a:p>
          <a:p>
            <a:r>
              <a:rPr lang="en-US" dirty="0"/>
              <a:t> State</a:t>
            </a:r>
          </a:p>
          <a:p>
            <a:r>
              <a:rPr lang="en-US" dirty="0"/>
              <a:t> Product ID</a:t>
            </a:r>
          </a:p>
          <a:p>
            <a:r>
              <a:rPr lang="en-US" dirty="0"/>
              <a:t>Occupation</a:t>
            </a:r>
            <a:endParaRPr lang="en-IN" dirty="0"/>
          </a:p>
        </p:txBody>
      </p:sp>
    </p:spTree>
    <p:extLst>
      <p:ext uri="{BB962C8B-B14F-4D97-AF65-F5344CB8AC3E}">
        <p14:creationId xmlns:p14="http://schemas.microsoft.com/office/powerpoint/2010/main" val="342494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AED5-B66F-4B76-B3FC-7411ED578B42}"/>
              </a:ext>
            </a:extLst>
          </p:cNvPr>
          <p:cNvSpPr>
            <a:spLocks noGrp="1"/>
          </p:cNvSpPr>
          <p:nvPr>
            <p:ph type="title"/>
          </p:nvPr>
        </p:nvSpPr>
        <p:spPr/>
        <p:txBody>
          <a:bodyPr/>
          <a:lstStyle/>
          <a:p>
            <a:r>
              <a:rPr lang="en-US" b="1" dirty="0"/>
              <a:t>Gender Wise</a:t>
            </a:r>
            <a:br>
              <a:rPr lang="en-US" b="1" dirty="0"/>
            </a:br>
            <a:br>
              <a:rPr lang="en-US" dirty="0"/>
            </a:br>
            <a:endParaRPr lang="en-IN" dirty="0"/>
          </a:p>
        </p:txBody>
      </p:sp>
      <p:sp>
        <p:nvSpPr>
          <p:cNvPr id="3" name="Content Placeholder 2">
            <a:extLst>
              <a:ext uri="{FF2B5EF4-FFF2-40B4-BE49-F238E27FC236}">
                <a16:creationId xmlns:a16="http://schemas.microsoft.com/office/drawing/2014/main" id="{6AFE09A7-2F9C-4ACE-869E-279F24FF7616}"/>
              </a:ext>
            </a:extLst>
          </p:cNvPr>
          <p:cNvSpPr>
            <a:spLocks noGrp="1"/>
          </p:cNvSpPr>
          <p:nvPr>
            <p:ph idx="1"/>
          </p:nvPr>
        </p:nvSpPr>
        <p:spPr>
          <a:xfrm>
            <a:off x="1154954" y="2348753"/>
            <a:ext cx="8825659" cy="3671047"/>
          </a:xfrm>
        </p:spPr>
        <p:txBody>
          <a:bodyPr/>
          <a:lstStyle/>
          <a:p>
            <a:pPr marL="0" indent="0" algn="ctr">
              <a:buNone/>
            </a:pPr>
            <a:endParaRPr lang="en-IN" dirty="0"/>
          </a:p>
        </p:txBody>
      </p:sp>
      <p:pic>
        <p:nvPicPr>
          <p:cNvPr id="5" name="Picture 4">
            <a:extLst>
              <a:ext uri="{FF2B5EF4-FFF2-40B4-BE49-F238E27FC236}">
                <a16:creationId xmlns:a16="http://schemas.microsoft.com/office/drawing/2014/main" id="{5248B099-FCAF-40B5-AA89-FEA30C924CDC}"/>
              </a:ext>
            </a:extLst>
          </p:cNvPr>
          <p:cNvPicPr>
            <a:picLocks noChangeAspect="1"/>
          </p:cNvPicPr>
          <p:nvPr/>
        </p:nvPicPr>
        <p:blipFill rotWithShape="1">
          <a:blip r:embed="rId2"/>
          <a:srcRect l="18138" t="30514" r="12353" b="10542"/>
          <a:stretch/>
        </p:blipFill>
        <p:spPr>
          <a:xfrm>
            <a:off x="537883" y="2263818"/>
            <a:ext cx="11116235" cy="4477641"/>
          </a:xfrm>
          <a:prstGeom prst="rect">
            <a:avLst/>
          </a:prstGeom>
        </p:spPr>
      </p:pic>
    </p:spTree>
    <p:extLst>
      <p:ext uri="{BB962C8B-B14F-4D97-AF65-F5344CB8AC3E}">
        <p14:creationId xmlns:p14="http://schemas.microsoft.com/office/powerpoint/2010/main" val="89277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B7835-73AD-4B8B-8685-C8EB028F92CC}"/>
              </a:ext>
            </a:extLst>
          </p:cNvPr>
          <p:cNvSpPr>
            <a:spLocks noGrp="1"/>
          </p:cNvSpPr>
          <p:nvPr>
            <p:ph type="title"/>
          </p:nvPr>
        </p:nvSpPr>
        <p:spPr/>
        <p:txBody>
          <a:bodyPr/>
          <a:lstStyle/>
          <a:p>
            <a:r>
              <a:rPr lang="en-IN" b="1" dirty="0"/>
              <a:t>Marital status Wise</a:t>
            </a:r>
            <a:br>
              <a:rPr lang="en-IN" b="1" dirty="0"/>
            </a:br>
            <a:endParaRPr lang="en-IN" dirty="0"/>
          </a:p>
        </p:txBody>
      </p:sp>
      <p:pic>
        <p:nvPicPr>
          <p:cNvPr id="5" name="Content Placeholder 4">
            <a:extLst>
              <a:ext uri="{FF2B5EF4-FFF2-40B4-BE49-F238E27FC236}">
                <a16:creationId xmlns:a16="http://schemas.microsoft.com/office/drawing/2014/main" id="{994FE936-D051-4935-9B25-BACEEBBAA5B7}"/>
              </a:ext>
            </a:extLst>
          </p:cNvPr>
          <p:cNvPicPr>
            <a:picLocks noGrp="1" noChangeAspect="1"/>
          </p:cNvPicPr>
          <p:nvPr>
            <p:ph idx="1"/>
          </p:nvPr>
        </p:nvPicPr>
        <p:blipFill rotWithShape="1">
          <a:blip r:embed="rId2"/>
          <a:srcRect l="13911" t="25898" r="11696" b="17975"/>
          <a:stretch/>
        </p:blipFill>
        <p:spPr>
          <a:xfrm>
            <a:off x="1053382" y="2456329"/>
            <a:ext cx="10224217" cy="4339086"/>
          </a:xfrm>
        </p:spPr>
      </p:pic>
    </p:spTree>
    <p:extLst>
      <p:ext uri="{BB962C8B-B14F-4D97-AF65-F5344CB8AC3E}">
        <p14:creationId xmlns:p14="http://schemas.microsoft.com/office/powerpoint/2010/main" val="63734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319</TotalTime>
  <Words>797</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SemiBold</vt:lpstr>
      <vt:lpstr>Century Gothic</vt:lpstr>
      <vt:lpstr>Times New Roman</vt:lpstr>
      <vt:lpstr>Wingdings</vt:lpstr>
      <vt:lpstr>Wingdings 3</vt:lpstr>
      <vt:lpstr>Ion Boardroom</vt:lpstr>
      <vt:lpstr>Diwali Sales Data Analysis</vt:lpstr>
      <vt:lpstr>OUTLINE</vt:lpstr>
      <vt:lpstr>Executive Summary </vt:lpstr>
      <vt:lpstr>Introduction </vt:lpstr>
      <vt:lpstr>Project Goals </vt:lpstr>
      <vt:lpstr>Methodology </vt:lpstr>
      <vt:lpstr>Result</vt:lpstr>
      <vt:lpstr>Gender Wise  </vt:lpstr>
      <vt:lpstr>Marital status Wise </vt:lpstr>
      <vt:lpstr>Age Group Wise  </vt:lpstr>
      <vt:lpstr>Product Category Wise </vt:lpstr>
      <vt:lpstr>State Wise</vt:lpstr>
      <vt:lpstr>Product ID Wise</vt:lpstr>
      <vt:lpstr>Occupation Wise</vt:lpstr>
      <vt:lpstr>Observation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Diwali Sales Data Analysis</dc:title>
  <dc:creator>Abhijit Bhunia</dc:creator>
  <cp:lastModifiedBy>Abhijit Bhunia</cp:lastModifiedBy>
  <cp:revision>20</cp:revision>
  <dcterms:created xsi:type="dcterms:W3CDTF">2024-07-17T14:52:31Z</dcterms:created>
  <dcterms:modified xsi:type="dcterms:W3CDTF">2024-07-19T06:45:28Z</dcterms:modified>
</cp:coreProperties>
</file>