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1" r:id="rId8"/>
    <p:sldId id="262" r:id="rId9"/>
    <p:sldId id="263" r:id="rId10"/>
    <p:sldId id="264" r:id="rId11"/>
    <p:sldId id="268" r:id="rId12"/>
    <p:sldId id="270" r:id="rId13"/>
    <p:sldId id="273" r:id="rId14"/>
    <p:sldId id="271" r:id="rId15"/>
    <p:sldId id="274" r:id="rId16"/>
    <p:sldId id="27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A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6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4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9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6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2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3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1A00-EE2E-4C0F-AC6B-9431477BA8CA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1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8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E1A00-EE2E-4C0F-AC6B-9431477BA8CA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22E2-5FC2-43FE-902A-CF61F805D0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150" y="3817417"/>
            <a:ext cx="9258300" cy="114483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AutoPlot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490243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Data Visualization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01" y="1459687"/>
            <a:ext cx="2561708" cy="25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Design Model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I:\github_repos\AutoPlot\sessions\1\res\excel_sample_p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308" y="1730476"/>
            <a:ext cx="4142659" cy="23302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7" name="Picture 3" descr="I:\github_repos\AutoPlot\sessions\1\res\dataframe_im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1394" y="4457135"/>
            <a:ext cx="3973057" cy="2051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025444" y="4876800"/>
            <a:ext cx="1518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Cleaning,</a:t>
            </a:r>
          </a:p>
          <a:p>
            <a:pPr algn="r"/>
            <a:r>
              <a:rPr lang="en-GB" dirty="0"/>
              <a:t>Filtering, </a:t>
            </a:r>
          </a:p>
          <a:p>
            <a:pPr algn="r"/>
            <a:r>
              <a:rPr lang="en-GB" dirty="0"/>
              <a:t>Re-structuring</a:t>
            </a:r>
            <a:endParaRPr lang="en-US" dirty="0"/>
          </a:p>
        </p:txBody>
      </p:sp>
      <p:pic>
        <p:nvPicPr>
          <p:cNvPr id="1028" name="Picture 4" descr="I:\github_repos\AutoPlot\sessions\1\res\plot_samp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342" y="1691148"/>
            <a:ext cx="4212577" cy="23695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Bent-Up Arrow 8"/>
          <p:cNvSpPr/>
          <p:nvPr/>
        </p:nvSpPr>
        <p:spPr>
          <a:xfrm>
            <a:off x="8701561" y="4660489"/>
            <a:ext cx="1406010" cy="103238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Right Arrow 9"/>
          <p:cNvSpPr/>
          <p:nvPr/>
        </p:nvSpPr>
        <p:spPr>
          <a:xfrm>
            <a:off x="1789471" y="4326194"/>
            <a:ext cx="963561" cy="196645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46902" y="4984955"/>
            <a:ext cx="1009507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Button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Shell 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 Auto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28914" y="4611329"/>
            <a:ext cx="15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Generate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5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Coding Essentials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Editor, Compiler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5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Global variables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65" y="1339356"/>
            <a:ext cx="6550269" cy="543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Date Formatter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22" y="1822573"/>
            <a:ext cx="10256156" cy="43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5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CP Plot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77" y="114300"/>
            <a:ext cx="3866890" cy="666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83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ER Plot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817" y="-79131"/>
            <a:ext cx="3088250" cy="702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4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Modules: </a:t>
            </a:r>
            <a:r>
              <a:rPr lang="en-GB" dirty="0" err="1">
                <a:solidFill>
                  <a:schemeClr val="tx2">
                    <a:lumMod val="75000"/>
                  </a:schemeClr>
                </a:solidFill>
              </a:rPr>
              <a:t>Unif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Plot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35" y="-26377"/>
            <a:ext cx="4306534" cy="69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2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Utilities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9028" cy="4351338"/>
          </a:xfrm>
        </p:spPr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Stage-2: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Applying Nelson rules </a:t>
            </a:r>
            <a:r>
              <a:rPr lang="en-GB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(Under development)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Like in JMP, one can write custom script to generate plots out of data (in any format).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Various types of plots can be created – Line, Scatter, Box,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Qiver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, Contour (2-D, 3-D),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Heatmap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I:\github_repos\AutoPlot\sessions\1\res\Nelson-rules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2489" y="1573161"/>
            <a:ext cx="4566739" cy="472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7795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</a:p>
          <a:p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Problems</a:t>
            </a:r>
          </a:p>
          <a:p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  <a:p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Demo: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Diffu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., WE</a:t>
            </a:r>
            <a:endParaRPr lang="en-US" dirty="0"/>
          </a:p>
          <a:p>
            <a:r>
              <a:rPr lang="en-US" u="sng" dirty="0"/>
              <a:t>Scripting/Coding</a:t>
            </a:r>
          </a:p>
          <a:p>
            <a:r>
              <a:rPr lang="en-US" u="sng" dirty="0"/>
              <a:t>Coding Essentials</a:t>
            </a:r>
          </a:p>
          <a:p>
            <a:r>
              <a:rPr lang="en-US" u="sng" dirty="0"/>
              <a:t>Modules:</a:t>
            </a:r>
            <a:r>
              <a:rPr lang="en-US" dirty="0"/>
              <a:t> CP, ER, Uniformity</a:t>
            </a:r>
            <a:endParaRPr lang="en-US" u="sng" dirty="0"/>
          </a:p>
          <a:p>
            <a:r>
              <a:rPr lang="en-GB" u="sng" dirty="0"/>
              <a:t>Utilities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0335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CAC32"/>
                </a:solidFill>
              </a:rPr>
              <a:t>AutoPlot</a:t>
            </a:r>
            <a:r>
              <a:rPr lang="en-GB" dirty="0"/>
              <a:t> is an Indigenous Software created for generating plots automatically from the data (especially QC) maintained in all the sections of VFD.</a:t>
            </a:r>
            <a:br>
              <a:rPr lang="en-GB" dirty="0"/>
            </a:br>
            <a:endParaRPr lang="en-GB" dirty="0"/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applicable for any type of data – </a:t>
            </a:r>
          </a:p>
          <a:p>
            <a:pPr lvl="1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CSV, </a:t>
            </a:r>
          </a:p>
          <a:p>
            <a:pPr lvl="1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TSV, </a:t>
            </a:r>
          </a:p>
          <a:p>
            <a:pPr lvl="1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Excel (with single/multiple sheets)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2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order to generate Plots for QC data (maintained in Excel), currently we drag each parameter (like Date, Control limits, Spec limits, Etch Rate/Thickness/CP, etc.) manually to create/update the charts. And this consumes a good amount of valuable time in Engineer's data analysis job.</a:t>
            </a:r>
          </a:p>
          <a:p>
            <a:r>
              <a:rPr lang="en-GB" dirty="0"/>
              <a:t>In some sections, they are dependent on plots created in DMIS, which is not that satisfactory as it doesn't contain </a:t>
            </a:r>
            <a:r>
              <a:rPr lang="en-GB" b="1" dirty="0"/>
              <a:t>'Remarks'</a:t>
            </a:r>
            <a:r>
              <a:rPr lang="en-GB" dirty="0"/>
              <a:t> column feature and more.</a:t>
            </a:r>
          </a:p>
          <a:p>
            <a:pPr>
              <a:buNone/>
            </a:pPr>
            <a:br>
              <a:rPr lang="en-GB" dirty="0"/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0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622" y="1397876"/>
            <a:ext cx="10815144" cy="49188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000" dirty="0"/>
              <a:t>It has 3 operation modes =&gt;  </a:t>
            </a:r>
            <a:r>
              <a:rPr lang="en-GB" sz="2000" dirty="0">
                <a:solidFill>
                  <a:srgbClr val="C00000"/>
                </a:solidFill>
              </a:rPr>
              <a:t>Button</a:t>
            </a:r>
            <a:r>
              <a:rPr lang="en-GB" sz="2000" dirty="0"/>
              <a:t>, </a:t>
            </a:r>
            <a:r>
              <a:rPr lang="en-GB" sz="2000" dirty="0">
                <a:solidFill>
                  <a:srgbClr val="C00000"/>
                </a:solidFill>
              </a:rPr>
              <a:t>Shell</a:t>
            </a:r>
            <a:r>
              <a:rPr lang="en-GB" sz="2000" dirty="0"/>
              <a:t> &amp; </a:t>
            </a:r>
            <a:r>
              <a:rPr lang="en-GB" sz="2000" dirty="0">
                <a:solidFill>
                  <a:srgbClr val="C00000"/>
                </a:solidFill>
              </a:rPr>
              <a:t>Auto</a:t>
            </a:r>
            <a:r>
              <a:rPr lang="en-GB" sz="2000" dirty="0"/>
              <a:t>.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It shows the </a:t>
            </a:r>
            <a:r>
              <a:rPr lang="en-GB" sz="2000" b="1" dirty="0"/>
              <a:t>'Remarks'</a:t>
            </a:r>
            <a:r>
              <a:rPr lang="en-GB" sz="2000" dirty="0"/>
              <a:t> column while hovering on the data points in the Plot.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It is very </a:t>
            </a:r>
            <a:r>
              <a:rPr lang="en-GB" sz="2000" i="1" dirty="0"/>
              <a:t>Interactive</a:t>
            </a:r>
            <a:r>
              <a:rPr lang="en-GB" sz="2000" dirty="0"/>
              <a:t> (zoom-in/out) and is quite </a:t>
            </a:r>
            <a:r>
              <a:rPr lang="en-GB" sz="2000" i="1" dirty="0"/>
              <a:t>Modern</a:t>
            </a:r>
            <a:r>
              <a:rPr lang="en-GB" sz="2000" dirty="0"/>
              <a:t>.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A button is built-in within, for saving the plot's snapshot and can be attached in PPTs, Mail, etc.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FYI, the entire codebase is written in Python, Bash (for automation) programming languages.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There is no need of learning a programming language. All the modules/functions will be provided in form of packages and hence can be applied (with little parameter tweaks) for any form of data (in CSV, Excel).</a:t>
            </a:r>
          </a:p>
          <a:p>
            <a:pPr>
              <a:lnSpc>
                <a:spcPct val="100000"/>
              </a:lnSpc>
            </a:pPr>
            <a:r>
              <a:rPr lang="en-GB" sz="2000" b="1" dirty="0" err="1">
                <a:solidFill>
                  <a:srgbClr val="7030A0"/>
                </a:solidFill>
              </a:rPr>
              <a:t>ViEW</a:t>
            </a:r>
            <a:r>
              <a:rPr lang="en-GB" sz="2000" dirty="0"/>
              <a:t> (another Indigenous Software) is also integrable with </a:t>
            </a:r>
            <a:r>
              <a:rPr lang="en-GB" sz="2400" b="1" dirty="0">
                <a:solidFill>
                  <a:srgbClr val="0CAC32"/>
                </a:solidFill>
              </a:rPr>
              <a:t>AutoPlot</a:t>
            </a:r>
            <a:r>
              <a:rPr lang="en-GB" sz="2000" dirty="0"/>
              <a:t> for adding </a:t>
            </a:r>
            <a:r>
              <a:rPr lang="en-GB" sz="2000" b="1" dirty="0"/>
              <a:t>"Version Control" </a:t>
            </a:r>
            <a:r>
              <a:rPr lang="en-GB" sz="2000" dirty="0"/>
              <a:t>feature to the Codebase, Excel, Word, Image (or any other format) files. </a:t>
            </a:r>
            <a:br>
              <a:rPr lang="en-GB" sz="2000" dirty="0"/>
            </a:br>
            <a:r>
              <a:rPr lang="en-GB" sz="2000" dirty="0"/>
              <a:t>Here, </a:t>
            </a:r>
            <a:r>
              <a:rPr lang="en-GB" sz="2000" b="1" dirty="0">
                <a:solidFill>
                  <a:srgbClr val="7030A0"/>
                </a:solidFill>
              </a:rPr>
              <a:t> </a:t>
            </a:r>
            <a:r>
              <a:rPr lang="en-GB" sz="2000" b="1" dirty="0" err="1">
                <a:solidFill>
                  <a:srgbClr val="7030A0"/>
                </a:solidFill>
              </a:rPr>
              <a:t>ViEW</a:t>
            </a:r>
            <a:r>
              <a:rPr lang="en-GB" sz="2000" dirty="0"/>
              <a:t> acts as the foundation layer for </a:t>
            </a:r>
            <a:r>
              <a:rPr lang="en-GB" sz="2400" b="1" dirty="0">
                <a:solidFill>
                  <a:srgbClr val="0CAC32"/>
                </a:solidFill>
              </a:rPr>
              <a:t>AutoPlot</a:t>
            </a:r>
            <a:r>
              <a:rPr lang="en-GB" sz="2000" dirty="0"/>
              <a:t>.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It can also be used in applications where JMP software is normally preferred, here in SCL. In this, there are separate modules/functions which can replace the scripts written in </a:t>
            </a:r>
            <a:r>
              <a:rPr lang="en-GB" sz="2000" b="1" dirty="0"/>
              <a:t>JMP Scripting Language (JSL)</a:t>
            </a:r>
            <a:r>
              <a:rPr lang="en-GB" sz="2000" dirty="0"/>
              <a:t>.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0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Fully implemented in </a:t>
            </a:r>
            <a:r>
              <a:rPr lang="en-GB" b="1" dirty="0"/>
              <a:t>DRY ETCH </a:t>
            </a:r>
            <a:r>
              <a:rPr lang="en-GB" dirty="0"/>
              <a:t>and successfully tested for more than 2 months now.</a:t>
            </a:r>
          </a:p>
          <a:p>
            <a:r>
              <a:rPr lang="en-GB" dirty="0"/>
              <a:t>A sample QC data of PRS01 Equipment, </a:t>
            </a:r>
            <a:r>
              <a:rPr lang="en-GB" b="1" dirty="0"/>
              <a:t>WET ETCH </a:t>
            </a:r>
            <a:r>
              <a:rPr lang="en-GB" dirty="0"/>
              <a:t>has also been successfully tested as well.</a:t>
            </a:r>
          </a:p>
          <a:p>
            <a:r>
              <a:rPr lang="en-GB" dirty="0"/>
              <a:t>A sample QC data of FRST1 Equipment, </a:t>
            </a:r>
            <a:r>
              <a:rPr lang="en-GB" b="1" dirty="0"/>
              <a:t>DIFFUSION</a:t>
            </a:r>
            <a:r>
              <a:rPr lang="en-GB" dirty="0"/>
              <a:t> has also been successfully tested as well.</a:t>
            </a:r>
            <a:br>
              <a:rPr lang="en-GB" dirty="0"/>
            </a:br>
            <a:endParaRPr lang="en-GB" dirty="0"/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0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Demo: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Dry 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35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Demo: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8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Demo: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Wet 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4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536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Office Theme</vt:lpstr>
      <vt:lpstr>AutoPlot</vt:lpstr>
      <vt:lpstr>Content</vt:lpstr>
      <vt:lpstr>Background</vt:lpstr>
      <vt:lpstr>Problems</vt:lpstr>
      <vt:lpstr>Features</vt:lpstr>
      <vt:lpstr>Testing</vt:lpstr>
      <vt:lpstr>Demo: Dry Etch</vt:lpstr>
      <vt:lpstr>Demo: Diffusion</vt:lpstr>
      <vt:lpstr>Demo: Wet Etch</vt:lpstr>
      <vt:lpstr>Design Model</vt:lpstr>
      <vt:lpstr>Coding Essentials</vt:lpstr>
      <vt:lpstr>Modules: Global variables</vt:lpstr>
      <vt:lpstr>Modules: Date Formatter</vt:lpstr>
      <vt:lpstr>Modules: CP Plot</vt:lpstr>
      <vt:lpstr>Modules: ER Plot</vt:lpstr>
      <vt:lpstr>Modules: Unif Plot</vt:lpstr>
      <vt:lpstr>Utilities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AutoPlot</dc:title>
  <dc:creator>abhijit roy</dc:creator>
  <cp:lastModifiedBy>abhijit roy</cp:lastModifiedBy>
  <cp:revision>88</cp:revision>
  <dcterms:created xsi:type="dcterms:W3CDTF">2019-06-16T06:01:33Z</dcterms:created>
  <dcterms:modified xsi:type="dcterms:W3CDTF">2019-12-11T07:41:52Z</dcterms:modified>
</cp:coreProperties>
</file>