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302" r:id="rId8"/>
    <p:sldId id="259" r:id="rId9"/>
    <p:sldId id="306" r:id="rId10"/>
    <p:sldId id="305" r:id="rId11"/>
    <p:sldId id="303" r:id="rId12"/>
    <p:sldId id="273" r:id="rId13"/>
    <p:sldId id="291" r:id="rId14"/>
    <p:sldId id="290" r:id="rId15"/>
    <p:sldId id="261" r:id="rId16"/>
    <p:sldId id="262" r:id="rId17"/>
    <p:sldId id="304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blok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bloks.io/account/abhieosin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de0b295669a9fd93d5f28d9ec85e40f4cb697bae" TargetMode="External"/><Relationship Id="rId5" Type="http://schemas.openxmlformats.org/officeDocument/2006/relationships/hyperlink" Target="https://etherscan.io/address/0x5aee428438376a87d2fed1de3920d105465926bb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Blockchain, CRYPTOCURRENCY &amp;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06" y="232322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Decentralize Everything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8239" y="3066580"/>
            <a:ext cx="521160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2B3-BB66-42EA-ADE2-07AE630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dirty="0"/>
              <a:t> </a:t>
            </a:r>
            <a:r>
              <a:rPr lang="en-US" cap="none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9D7D6-1B97-4854-BA9A-EFD9317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62">
            <a:off x="409612" y="2628429"/>
            <a:ext cx="11514818" cy="374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EC33E-F7C3-4CFF-8DE4-B7A96777CD52}"/>
              </a:ext>
            </a:extLst>
          </p:cNvPr>
          <p:cNvSpPr txBox="1"/>
          <p:nvPr/>
        </p:nvSpPr>
        <p:spPr>
          <a:xfrm>
            <a:off x="683580" y="1929896"/>
            <a:ext cx="101297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9B56-B43E-4F80-9A70-BEDBC941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60" y="504986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D024-7CF7-40A7-8F6F-984DC36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EOSIO?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F634-45EC-4A65-94AE-CFEB178B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682"/>
            <a:ext cx="5514807" cy="3634486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protocol can be used as either of the 4 different types of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Blockchain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 i.e. for any type of industry use cases, in order to power their own cloud servers.</a:t>
            </a:r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Both the business models can be implemented 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 “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Pay as per use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 &amp; “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One time investment  by investors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13" y="2341486"/>
            <a:ext cx="5742373" cy="2175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Explorer</a:t>
            </a:r>
            <a:br>
              <a:rPr lang="en-US" sz="3200" dirty="0"/>
            </a:b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63816459-461E-4B4F-81FA-AF665B4B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90936"/>
            <a:ext cx="12192000" cy="60478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8DD441-D7B1-4AAC-90BF-1D766109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88" y="-135054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1" y="3122022"/>
            <a:ext cx="5742373" cy="84585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10" y="281743"/>
            <a:ext cx="11029616" cy="118872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40" y="1702676"/>
            <a:ext cx="6744517" cy="54180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 action="ppaction://hlinksldjump"/>
              </a:rPr>
              <a:t>Overview</a:t>
            </a:r>
            <a:br>
              <a:rPr lang="en-US" dirty="0"/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Two General’s Problem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>
                <a:latin typeface="Aparajita" pitchFamily="18" charset="0"/>
                <a:cs typeface="Aparajita" pitchFamily="18" charset="0"/>
              </a:rPr>
              <a:t>Blockchain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Consensus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>
                <a:latin typeface="Aparajita" pitchFamily="18" charset="0"/>
                <a:cs typeface="Aparajita" pitchFamily="18" charset="0"/>
              </a:rPr>
              <a:t>Cryptocurrency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ETH </a:t>
            </a:r>
            <a:r>
              <a:rPr lang="en-US" dirty="0" err="1">
                <a:latin typeface="Aparajita" pitchFamily="18" charset="0"/>
                <a:cs typeface="Aparajita" pitchFamily="18" charset="0"/>
              </a:rPr>
              <a:t>vs</a:t>
            </a:r>
            <a:r>
              <a:rPr lang="en-US" dirty="0">
                <a:latin typeface="Aparajita" pitchFamily="18" charset="0"/>
                <a:cs typeface="Aparajita" pitchFamily="18" charset="0"/>
              </a:rPr>
              <a:t> EOS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Why EOSIO?</a:t>
            </a:r>
          </a:p>
          <a:p>
            <a:r>
              <a:rPr lang="en-US" dirty="0">
                <a:hlinkClick r:id="rId3" action="ppaction://hlinksldjump"/>
              </a:rPr>
              <a:t>Block Explorer</a:t>
            </a:r>
            <a:br>
              <a:rPr lang="en-US" dirty="0"/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Producer/Miner/</a:t>
            </a:r>
            <a:r>
              <a:rPr lang="en-US" dirty="0" err="1">
                <a:latin typeface="Aparajita" pitchFamily="18" charset="0"/>
                <a:cs typeface="Aparajita" pitchFamily="18" charset="0"/>
              </a:rPr>
              <a:t>Validator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Blocks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Transactions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Activity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Incentives</a:t>
            </a:r>
          </a:p>
          <a:p>
            <a:r>
              <a:rPr lang="en-US" dirty="0">
                <a:hlinkClick r:id="rId4" action="ppaction://hlinksldjump"/>
              </a:rPr>
              <a:t>Applications</a:t>
            </a:r>
            <a:br>
              <a:rPr lang="en-US" dirty="0"/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Banking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Real Estate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Logistics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Healthcare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Food delivery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Cab request</a:t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dirty="0">
                <a:latin typeface="Aparajita" pitchFamily="18" charset="0"/>
                <a:cs typeface="Aparajita" pitchFamily="18" charset="0"/>
              </a:rPr>
              <a:t>- E-commerce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General’s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5048899" cy="3634486"/>
          </a:xfrm>
        </p:spPr>
        <p:txBody>
          <a:bodyPr/>
          <a:lstStyle/>
          <a:p>
            <a:r>
              <a:rPr lang="en-US" dirty="0"/>
              <a:t>Basically, there is a problem of consensus b/w the 2 armies.</a:t>
            </a:r>
          </a:p>
          <a:p>
            <a:r>
              <a:rPr lang="en-US" dirty="0"/>
              <a:t>Therefore, no sync ever.</a:t>
            </a:r>
          </a:p>
          <a:p>
            <a:r>
              <a:rPr lang="en-US" dirty="0"/>
              <a:t>Also, there is a problem of attack of messenger by 3</a:t>
            </a:r>
            <a:r>
              <a:rPr lang="en-US" baseline="30000" dirty="0"/>
              <a:t>rd</a:t>
            </a:r>
            <a:r>
              <a:rPr lang="en-US" dirty="0"/>
              <a:t> party.</a:t>
            </a:r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4FC6EBF6-9E9B-4027-8418-B6DDB02D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31" y="2686188"/>
            <a:ext cx="56959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513"/>
            <a:ext cx="6183592" cy="36344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Bitcoin</a:t>
            </a:r>
            <a:r>
              <a:rPr lang="en-US" dirty="0"/>
              <a:t> is the first Blockchain launched in 2009 just after “global financial crisis”. It’s only use case was to transfer money. It’s also the slowest out of all networks.</a:t>
            </a:r>
          </a:p>
          <a:p>
            <a:r>
              <a:rPr lang="en-US" dirty="0">
                <a:solidFill>
                  <a:schemeClr val="tx1"/>
                </a:solidFill>
              </a:rPr>
              <a:t>The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general purpose Blockchain – 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Ethereum</a:t>
            </a:r>
            <a:r>
              <a:rPr lang="en-US" dirty="0">
                <a:solidFill>
                  <a:schemeClr val="tx1"/>
                </a:solidFill>
              </a:rPr>
              <a:t> (whitepaper shown in 2013 &amp; released in 2015). Here, multiple </a:t>
            </a:r>
            <a:r>
              <a:rPr lang="en-US" dirty="0" err="1">
                <a:solidFill>
                  <a:schemeClr val="tx1"/>
                </a:solidFill>
              </a:rPr>
              <a:t>Dapps</a:t>
            </a:r>
            <a:r>
              <a:rPr lang="en-US" dirty="0">
                <a:solidFill>
                  <a:schemeClr val="tx1"/>
                </a:solidFill>
              </a:rPr>
              <a:t> can be deployed on top of it like Google’s </a:t>
            </a:r>
            <a:r>
              <a:rPr lang="en-US" dirty="0" err="1">
                <a:solidFill>
                  <a:schemeClr val="tx1"/>
                </a:solidFill>
              </a:rPr>
              <a:t>Playstore</a:t>
            </a:r>
            <a:r>
              <a:rPr lang="en-US" dirty="0">
                <a:solidFill>
                  <a:schemeClr val="tx1"/>
                </a:solidFill>
              </a:rPr>
              <a:t>, Apple’s Appstore.</a:t>
            </a:r>
          </a:p>
          <a:p>
            <a:r>
              <a:rPr lang="en-US" dirty="0">
                <a:solidFill>
                  <a:schemeClr val="tx1"/>
                </a:solidFill>
              </a:rPr>
              <a:t>Currently, the fastest Blockchain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EOSIO</a:t>
            </a:r>
            <a:r>
              <a:rPr lang="en-US" dirty="0">
                <a:solidFill>
                  <a:schemeClr val="tx1"/>
                </a:solidFill>
              </a:rPr>
              <a:t> protocol based launched in 2018.</a:t>
            </a:r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74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pic>
        <p:nvPicPr>
          <p:cNvPr id="1026" name="Picture 2" descr="One on One: Asking for a Bitcoin This Year? - Chapelboro.com">
            <a:extLst>
              <a:ext uri="{FF2B5EF4-FFF2-40B4-BE49-F238E27FC236}">
                <a16:creationId xmlns:a16="http://schemas.microsoft.com/office/drawing/2014/main" id="{A9502630-1B98-4277-932D-4A1AE955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42" y="2444962"/>
            <a:ext cx="633155" cy="63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hereum - Wikipedia">
            <a:extLst>
              <a:ext uri="{FF2B5EF4-FFF2-40B4-BE49-F238E27FC236}">
                <a16:creationId xmlns:a16="http://schemas.microsoft.com/office/drawing/2014/main" id="{8B581ADE-F67B-4DDF-A2F6-89920518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1" y="3437079"/>
            <a:ext cx="862058" cy="8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re can I find the Google Play Store on my Samsung Galaxy device? |  Samsung UK">
            <a:extLst>
              <a:ext uri="{FF2B5EF4-FFF2-40B4-BE49-F238E27FC236}">
                <a16:creationId xmlns:a16="http://schemas.microsoft.com/office/drawing/2014/main" id="{054934C7-B972-495E-9A7C-7437FC29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97" y="2800300"/>
            <a:ext cx="1150670" cy="9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p Store - Apple (IN)">
            <a:extLst>
              <a:ext uri="{FF2B5EF4-FFF2-40B4-BE49-F238E27FC236}">
                <a16:creationId xmlns:a16="http://schemas.microsoft.com/office/drawing/2014/main" id="{A38FDC16-069E-4313-A630-B092C346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01" y="3945264"/>
            <a:ext cx="862058" cy="8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83D1C-2167-4A4F-97DF-FC71754A13CD}"/>
              </a:ext>
            </a:extLst>
          </p:cNvPr>
          <p:cNvCxnSpPr>
            <a:cxnSpLocks/>
          </p:cNvCxnSpPr>
          <p:nvPr/>
        </p:nvCxnSpPr>
        <p:spPr>
          <a:xfrm>
            <a:off x="8429888" y="3868108"/>
            <a:ext cx="5720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E1849C8A-4946-4A52-822E-7F92B2FB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39" y="5154732"/>
            <a:ext cx="2113280" cy="11887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D7E49-AE6A-4EC1-8145-7CAFA18B0291}"/>
              </a:ext>
            </a:extLst>
          </p:cNvPr>
          <p:cNvCxnSpPr>
            <a:cxnSpLocks/>
          </p:cNvCxnSpPr>
          <p:nvPr/>
        </p:nvCxnSpPr>
        <p:spPr>
          <a:xfrm>
            <a:off x="6590261" y="5739336"/>
            <a:ext cx="5720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E3805A4-5C12-46CC-B6C8-FB238E476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749" y="5279396"/>
            <a:ext cx="1669455" cy="1054567"/>
          </a:xfrm>
          <a:prstGeom prst="rect">
            <a:avLst/>
          </a:prstGeom>
        </p:spPr>
      </p:pic>
      <p:pic>
        <p:nvPicPr>
          <p:cNvPr id="21" name="Picture 12" descr="4 Strong Reasons to Consider EOS.IO for Blockchain Related Projects">
            <a:extLst>
              <a:ext uri="{FF2B5EF4-FFF2-40B4-BE49-F238E27FC236}">
                <a16:creationId xmlns:a16="http://schemas.microsoft.com/office/drawing/2014/main" id="{C37BE664-EBB5-4FEC-A2EF-6B4279C7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25" y="5240701"/>
            <a:ext cx="2229409" cy="11178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Support Ubuntu Apt Linux Long-Term Distribution Canonical HQ PNG  Image | FreePNGImg">
            <a:extLst>
              <a:ext uri="{FF2B5EF4-FFF2-40B4-BE49-F238E27FC236}">
                <a16:creationId xmlns:a16="http://schemas.microsoft.com/office/drawing/2014/main" id="{CC733D21-A3F7-4FB8-AD00-62B05B9F0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24" y="5238226"/>
            <a:ext cx="399773" cy="39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d Hat OpenShift optimiert Kubernetes-Einsatz">
            <a:extLst>
              <a:ext uri="{FF2B5EF4-FFF2-40B4-BE49-F238E27FC236}">
                <a16:creationId xmlns:a16="http://schemas.microsoft.com/office/drawing/2014/main" id="{9738FCE5-2462-4ED7-8596-E57874B6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30" y="5238225"/>
            <a:ext cx="399774" cy="3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inux Mint Logo- v2 - cccliparts.org">
            <a:extLst>
              <a:ext uri="{FF2B5EF4-FFF2-40B4-BE49-F238E27FC236}">
                <a16:creationId xmlns:a16="http://schemas.microsoft.com/office/drawing/2014/main" id="{4B734100-5B4B-420A-B3EA-031D1DE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75" y="5694637"/>
            <a:ext cx="292865" cy="29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Free Project Distribution Installation Fedora Linux Free  Transparent Image HD ICON favicon | FreePNGImg">
            <a:extLst>
              <a:ext uri="{FF2B5EF4-FFF2-40B4-BE49-F238E27FC236}">
                <a16:creationId xmlns:a16="http://schemas.microsoft.com/office/drawing/2014/main" id="{6D71D2D0-1E51-4627-BEDC-CC633C1B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67" y="5306385"/>
            <a:ext cx="263454" cy="26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entos">
            <a:extLst>
              <a:ext uri="{FF2B5EF4-FFF2-40B4-BE49-F238E27FC236}">
                <a16:creationId xmlns:a16="http://schemas.microsoft.com/office/drawing/2014/main" id="{5AA8BA3D-300C-43A4-BF2E-A3E6E4AC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17" y="5599738"/>
            <a:ext cx="390987" cy="3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 changed the dragon a little bit in the Kali Linux logo lol : Kalilinux">
            <a:extLst>
              <a:ext uri="{FF2B5EF4-FFF2-40B4-BE49-F238E27FC236}">
                <a16:creationId xmlns:a16="http://schemas.microsoft.com/office/drawing/2014/main" id="{9078EB60-5CE5-485D-A05F-9E653C4E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145" y="5739336"/>
            <a:ext cx="257776" cy="2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lymouth-theme-gentoo-logo-new - KDE Store">
            <a:extLst>
              <a:ext uri="{FF2B5EF4-FFF2-40B4-BE49-F238E27FC236}">
                <a16:creationId xmlns:a16="http://schemas.microsoft.com/office/drawing/2014/main" id="{10579599-87C5-437E-A6EB-0575A8E0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656" y="5709903"/>
            <a:ext cx="238125" cy="3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40864"/>
            <a:ext cx="5286948" cy="3634486"/>
          </a:xfrm>
        </p:spPr>
        <p:txBody>
          <a:bodyPr/>
          <a:lstStyle/>
          <a:p>
            <a:r>
              <a:rPr lang="en-IN" dirty="0"/>
              <a:t>Every Blockchains have different types of consensus algorithms followed like: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 Proof of Work (</a:t>
            </a:r>
            <a:r>
              <a:rPr lang="en-IN" dirty="0" err="1"/>
              <a:t>PoW</a:t>
            </a:r>
            <a:r>
              <a:rPr lang="en-IN" dirty="0"/>
              <a:t>), </a:t>
            </a:r>
            <a:br>
              <a:rPr lang="en-IN" dirty="0"/>
            </a:br>
            <a:r>
              <a:rPr lang="en-IN" dirty="0"/>
              <a:t>- Proof of Stake (</a:t>
            </a:r>
            <a:r>
              <a:rPr lang="en-IN" dirty="0" err="1"/>
              <a:t>PoS</a:t>
            </a:r>
            <a:r>
              <a:rPr lang="en-IN" dirty="0"/>
              <a:t>), </a:t>
            </a:r>
            <a:br>
              <a:rPr lang="en-IN" dirty="0"/>
            </a:br>
            <a:r>
              <a:rPr lang="en-IN" dirty="0"/>
              <a:t>- Delegated Proof of Stake (</a:t>
            </a:r>
            <a:r>
              <a:rPr lang="en-IN" dirty="0" err="1"/>
              <a:t>DPoS</a:t>
            </a:r>
            <a:r>
              <a:rPr lang="en-IN" dirty="0"/>
              <a:t>), </a:t>
            </a:r>
            <a:br>
              <a:rPr lang="en-IN" dirty="0"/>
            </a:br>
            <a:r>
              <a:rPr lang="en-IN" dirty="0"/>
              <a:t>- Proof of Authority (</a:t>
            </a:r>
            <a:r>
              <a:rPr lang="en-IN" dirty="0" err="1"/>
              <a:t>PoA</a:t>
            </a:r>
            <a:r>
              <a:rPr lang="en-IN" dirty="0"/>
              <a:t>),</a:t>
            </a:r>
            <a:br>
              <a:rPr lang="en-US" dirty="0"/>
            </a:br>
            <a:r>
              <a:rPr lang="en-US" dirty="0"/>
              <a:t>- Hybrid </a:t>
            </a:r>
            <a:r>
              <a:rPr lang="en-US" dirty="0" err="1"/>
              <a:t>PoW</a:t>
            </a:r>
            <a:r>
              <a:rPr lang="en-US" dirty="0"/>
              <a:t>/</a:t>
            </a:r>
            <a:r>
              <a:rPr lang="en-US" dirty="0" err="1"/>
              <a:t>PoS</a:t>
            </a:r>
            <a:r>
              <a:rPr lang="en-US" dirty="0"/>
              <a:t>,</a:t>
            </a:r>
            <a:endParaRPr lang="en-IN" dirty="0"/>
          </a:p>
        </p:txBody>
      </p:sp>
      <p:pic>
        <p:nvPicPr>
          <p:cNvPr id="2050" name="Picture 2" descr="The Environmental Impact of Proof of Work">
            <a:extLst>
              <a:ext uri="{FF2B5EF4-FFF2-40B4-BE49-F238E27FC236}">
                <a16:creationId xmlns:a16="http://schemas.microsoft.com/office/drawing/2014/main" id="{EB66C3FD-2B0B-4099-A9BA-3C3CF99C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21" y="2182519"/>
            <a:ext cx="2140906" cy="21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Blockchain Fundamentals, Part 2: Proof of Work &amp; Proof of  Stake | by Georgios Konstantopoulos | Loom Network | Medium">
            <a:extLst>
              <a:ext uri="{FF2B5EF4-FFF2-40B4-BE49-F238E27FC236}">
                <a16:creationId xmlns:a16="http://schemas.microsoft.com/office/drawing/2014/main" id="{E7ED8CFD-7053-47DC-8B71-5838CBD6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18" y="2340864"/>
            <a:ext cx="2077375" cy="19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legated Proof-of-Stake Consensus (DPoS) - BitcoinWiki">
            <a:extLst>
              <a:ext uri="{FF2B5EF4-FFF2-40B4-BE49-F238E27FC236}">
                <a16:creationId xmlns:a16="http://schemas.microsoft.com/office/drawing/2014/main" id="{D8C11144-A5F1-47AC-AB7E-05CEDBE3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54" y="4631844"/>
            <a:ext cx="20002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Public, </a:t>
            </a:r>
            <a:r>
              <a:rPr lang="en-IN" dirty="0" err="1"/>
              <a:t>permissionless</a:t>
            </a:r>
            <a:r>
              <a:rPr lang="en-IN" dirty="0"/>
              <a:t>, private, </a:t>
            </a:r>
            <a:r>
              <a:rPr lang="en-IN" dirty="0" err="1"/>
              <a:t>permissioned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Cryptocurrency</a:t>
            </a:r>
            <a:r>
              <a:rPr lang="en-US" dirty="0"/>
              <a:t>/COIN/TOKEN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D760C-71BB-413C-9EEA-DED976BA19E6}"/>
              </a:ext>
            </a:extLst>
          </p:cNvPr>
          <p:cNvSpPr txBox="1"/>
          <p:nvPr/>
        </p:nvSpPr>
        <p:spPr>
          <a:xfrm>
            <a:off x="2223192" y="1459539"/>
            <a:ext cx="787395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8A5C-BC11-487A-ADE7-3962DD93F9D2}"/>
              </a:ext>
            </a:extLst>
          </p:cNvPr>
          <p:cNvSpPr txBox="1"/>
          <p:nvPr/>
        </p:nvSpPr>
        <p:spPr>
          <a:xfrm>
            <a:off x="8762068" y="1459539"/>
            <a:ext cx="81304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EOS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4EF727-FCD3-4AB6-B597-A89B3B9B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814AAB-9489-4878-9125-14B41C98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6CFC5-4A78-48C8-8772-3813D12A9B4D}"/>
              </a:ext>
            </a:extLst>
          </p:cNvPr>
          <p:cNvSpPr txBox="1"/>
          <p:nvPr/>
        </p:nvSpPr>
        <p:spPr>
          <a:xfrm>
            <a:off x="715735" y="2247058"/>
            <a:ext cx="4718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account creation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transaction fee (static or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into losing of good portion of ETH tokens as </a:t>
            </a:r>
            <a:r>
              <a:rPr lang="en-US" dirty="0" err="1"/>
              <a:t>txn</a:t>
            </a:r>
            <a:r>
              <a:rPr lang="en-US" dirty="0"/>
              <a:t>-fee after multiple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fee + mined tokens becomes the earning for Miners/Block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public address/key.  E.g. </a:t>
            </a:r>
            <a:r>
              <a:rPr lang="en-US" dirty="0">
                <a:hlinkClick r:id="rId5"/>
              </a:rPr>
              <a:t>0x5AeE428438376A87d2FEd1De3920D105465926bB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 err="1"/>
              <a:t>pub_key</a:t>
            </a:r>
            <a:r>
              <a:rPr lang="en-US" dirty="0"/>
              <a:t> starts with ‘</a:t>
            </a:r>
            <a:r>
              <a:rPr lang="en-US" b="1" dirty="0"/>
              <a:t>0x’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58202-B71B-4040-ABB7-6D57DFF4D825}"/>
              </a:ext>
            </a:extLst>
          </p:cNvPr>
          <p:cNvSpPr txBox="1"/>
          <p:nvPr/>
        </p:nvSpPr>
        <p:spPr>
          <a:xfrm>
            <a:off x="6348248" y="2247058"/>
            <a:ext cx="550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One-time account creation fee (based on min. EOSIO resources needed &amp; its marketplace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no transaction fee. Instead follows staking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can be made at anytime by unstaking the EOS tokens &amp; resulting into no loss of EOS tokens as there is no txn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mined tokens (from inflation per year) becomes the earning for 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human readable name. e.g. </a:t>
            </a:r>
            <a:r>
              <a:rPr lang="en-IN" dirty="0">
                <a:hlinkClick r:id="rId7"/>
              </a:rPr>
              <a:t>abhieosindia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</a:t>
            </a:r>
            <a:r>
              <a:rPr lang="en-IN" dirty="0" err="1"/>
              <a:t>pub_key</a:t>
            </a:r>
            <a:r>
              <a:rPr lang="en-IN" dirty="0"/>
              <a:t> starts with </a:t>
            </a:r>
            <a:r>
              <a:rPr lang="en-IN" b="1" dirty="0"/>
              <a:t>‘EOS’. </a:t>
            </a:r>
            <a:r>
              <a:rPr lang="en-IN" dirty="0"/>
              <a:t>E.g. EOS5cjMNJETNS8HrKBRZ4zC3PDYHRUhpmje1j21JQfz7FE3QueaiF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6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2516</TotalTime>
  <Words>562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Aparajita</vt:lpstr>
      <vt:lpstr>-apple-system</vt:lpstr>
      <vt:lpstr>Arial</vt:lpstr>
      <vt:lpstr>Calibri</vt:lpstr>
      <vt:lpstr>Franklin Gothic Book</vt:lpstr>
      <vt:lpstr>Franklin Gothic Demi</vt:lpstr>
      <vt:lpstr>Wingdings 2</vt:lpstr>
      <vt:lpstr>DividendVTI</vt:lpstr>
      <vt:lpstr>Blockchain, CRYPTOCURRENCY &amp; MORE</vt:lpstr>
      <vt:lpstr>Contents</vt:lpstr>
      <vt:lpstr>Overview</vt:lpstr>
      <vt:lpstr>Two General’s Problem</vt:lpstr>
      <vt:lpstr>Blockchain</vt:lpstr>
      <vt:lpstr>Consensus</vt:lpstr>
      <vt:lpstr>types</vt:lpstr>
      <vt:lpstr>Cryptocurrency/COIN/TOKEN</vt:lpstr>
      <vt:lpstr>PowerPoint Presentation</vt:lpstr>
      <vt:lpstr>ETH vs EOS</vt:lpstr>
      <vt:lpstr>Why EOSIO?</vt:lpstr>
      <vt:lpstr>Block Explorer </vt:lpstr>
      <vt:lpstr>PowerPoint Presentation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 roy</cp:lastModifiedBy>
  <cp:revision>310</cp:revision>
  <dcterms:created xsi:type="dcterms:W3CDTF">2020-12-23T07:18:59Z</dcterms:created>
  <dcterms:modified xsi:type="dcterms:W3CDTF">2021-04-30T19:07:45Z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