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59" r:id="rId8"/>
    <p:sldId id="273" r:id="rId9"/>
    <p:sldId id="291" r:id="rId10"/>
    <p:sldId id="290" r:id="rId11"/>
    <p:sldId id="261" r:id="rId12"/>
    <p:sldId id="262" r:id="rId13"/>
    <p:sldId id="263" r:id="rId14"/>
    <p:sldId id="277" r:id="rId15"/>
    <p:sldId id="289" r:id="rId16"/>
    <p:sldId id="276" r:id="rId17"/>
    <p:sldId id="265" r:id="rId18"/>
    <p:sldId id="264" r:id="rId19"/>
    <p:sldId id="266" r:id="rId20"/>
    <p:sldId id="278" r:id="rId21"/>
    <p:sldId id="279" r:id="rId22"/>
    <p:sldId id="280" r:id="rId23"/>
    <p:sldId id="267" r:id="rId24"/>
    <p:sldId id="270" r:id="rId25"/>
    <p:sldId id="281" r:id="rId26"/>
    <p:sldId id="293" r:id="rId27"/>
    <p:sldId id="294" r:id="rId28"/>
    <p:sldId id="268" r:id="rId29"/>
    <p:sldId id="271" r:id="rId30"/>
    <p:sldId id="269" r:id="rId31"/>
    <p:sldId id="272" r:id="rId32"/>
    <p:sldId id="282" r:id="rId33"/>
    <p:sldId id="283" r:id="rId34"/>
    <p:sldId id="284" r:id="rId35"/>
    <p:sldId id="287" r:id="rId36"/>
    <p:sldId id="285" r:id="rId37"/>
    <p:sldId id="286" r:id="rId38"/>
    <p:sldId id="288" r:id="rId39"/>
    <p:sldId id="295" r:id="rId40"/>
    <p:sldId id="296" r:id="rId41"/>
    <p:sldId id="299" r:id="rId42"/>
    <p:sldId id="297" r:id="rId43"/>
    <p:sldId id="300" r:id="rId44"/>
    <p:sldId id="301" r:id="rId45"/>
    <p:sldId id="274" r:id="rId46"/>
    <p:sldId id="275"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19" autoAdjust="0"/>
  </p:normalViewPr>
  <p:slideViewPr>
    <p:cSldViewPr snapToGrid="0">
      <p:cViewPr varScale="1">
        <p:scale>
          <a:sx n="86" d="100"/>
          <a:sy n="86" d="100"/>
        </p:scale>
        <p:origin x="98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23-Apr-21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23-Apr-21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23-Apr-21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23-Apr-21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23-Apr-21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23-Apr-21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23-Apr-21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23-Apr-21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23-Apr-21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23-Apr-21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23-Apr-21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23-Apr-21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developers.eos.io/welcome/latest/glossary/index" TargetMode="External"/><Relationship Id="rId7" Type="http://schemas.openxmlformats.org/officeDocument/2006/relationships/hyperlink" Target="https://monitor.jungletestnet.io/" TargetMode="External"/><Relationship Id="rId12" Type="http://schemas.openxmlformats.org/officeDocument/2006/relationships/image" Target="../media/image17.png"/><Relationship Id="rId2" Type="http://schemas.openxmlformats.org/officeDocument/2006/relationships/hyperlink" Target="https://developers.eos.io/welcome/latest/glossary/index?query=Key&amp;page=1" TargetMode="Externa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2.png"/><Relationship Id="rId10" Type="http://schemas.openxmlformats.org/officeDocument/2006/relationships/hyperlink" Target="file:///C:\Windows\System32\bash.exe" TargetMode="External"/><Relationship Id="rId4" Type="http://schemas.openxmlformats.org/officeDocument/2006/relationships/image" Target="../media/image2.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ks.io/" TargetMode="Externa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bloks.io/account/eosio.token" TargetMode="External"/><Relationship Id="rId4" Type="http://schemas.openxmlformats.org/officeDocument/2006/relationships/hyperlink" Target="https://bloks.io/account/abhieosindia"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8.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3.xml"/><Relationship Id="rId10" Type="http://schemas.openxmlformats.org/officeDocument/2006/relationships/image" Target="../media/image2.png"/><Relationship Id="rId4" Type="http://schemas.openxmlformats.org/officeDocument/2006/relationships/slide" Target="slide10.xml"/><Relationship Id="rId9" Type="http://schemas.openxmlformats.org/officeDocument/2006/relationships/slide" Target="slide30.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eos.io/manuals/eos/latest/cleos/index" TargetMode="External"/><Relationship Id="rId2" Type="http://schemas.openxmlformats.org/officeDocument/2006/relationships/hyperlink" Target="https://developers.eos.io/manuals/eos/latest/nodeos/index"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hyperlink" Target="https://developers.eos.io/manuals/eos/latest/keosd/index"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jungle3.bloks.io/account/toecom111112" TargetMode="External"/><Relationship Id="rId2" Type="http://schemas.openxmlformats.org/officeDocument/2006/relationships/hyperlink" Target="https://jungle3.bloks.io/account/toecom111111"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bloks.io/account/abhieosindia" TargetMode="External"/><Relationship Id="rId4" Type="http://schemas.openxmlformats.org/officeDocument/2006/relationships/hyperlink" Target="https://jungle3.bloks.io/account/eosio.token?loadContract=true&amp;tab=Tables&amp;account=eosio.token&amp;scope=eosio.token&amp;limit=10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operator-overloading-c/" TargetMode="External"/><Relationship Id="rId2" Type="http://schemas.openxmlformats.org/officeDocument/2006/relationships/hyperlink" Target="https://www.youtube.com/watch?v=zuegQmMdy8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2.png"/><Relationship Id="rId4" Type="http://schemas.openxmlformats.org/officeDocument/2006/relationships/hyperlink" Target="https://twitter.com/bytemaster7/status/99107089988863181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iodide-project/pyodide" TargetMode="External"/><Relationship Id="rId2" Type="http://schemas.openxmlformats.org/officeDocument/2006/relationships/hyperlink" Target="https://github.com/AndrewScheidecker/WAV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hyperledger-labs/solang"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ebassembly.org/docs/portability/" TargetMode="External"/><Relationship Id="rId2" Type="http://schemas.openxmlformats.org/officeDocument/2006/relationships/hyperlink" Target="https://webassembly.org/docs/security/"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osio/eo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evelopers.eos.io/" TargetMode="External"/><Relationship Id="rId7" Type="http://schemas.openxmlformats.org/officeDocument/2006/relationships/hyperlink" Target="https://eosio.stackexchange.com/" TargetMode="External"/><Relationship Id="rId2" Type="http://schemas.openxmlformats.org/officeDocument/2006/relationships/hyperlink" Target="https://block.one/" TargetMode="External"/><Relationship Id="rId1" Type="http://schemas.openxmlformats.org/officeDocument/2006/relationships/slideLayout" Target="../slideLayouts/slideLayout2.xml"/><Relationship Id="rId6" Type="http://schemas.openxmlformats.org/officeDocument/2006/relationships/hyperlink" Target="https://t.me/joinchat/EaEnSUPktgfoI-XPfMYtcQ" TargetMode="External"/><Relationship Id="rId5" Type="http://schemas.openxmlformats.org/officeDocument/2006/relationships/hyperlink" Target="https://developers.eos.io/welcome/latest/manuals/index" TargetMode="External"/><Relationship Id="rId4" Type="http://schemas.openxmlformats.org/officeDocument/2006/relationships/hyperlink" Target="https://developers.eos.io/welcome/latest/"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bloks.io/account/abhieosindia"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therscan.io/address/0xde0b295669a9fd93d5f28d9ec85e40f4cb697bae" TargetMode="External"/><Relationship Id="rId5" Type="http://schemas.openxmlformats.org/officeDocument/2006/relationships/hyperlink" Target="https://etherscan.io/address/0x5aee428438376a87d2fed1de3920d105465926bb"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medium.com/loom-network/understanding-blockchain-fundamentals-part-1-byzantine-fault-tolerance-245f46fe8419"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bloks.io/"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41738" y="1639616"/>
            <a:ext cx="11666483" cy="593072"/>
          </a:xfrm>
        </p:spPr>
        <p:txBody>
          <a:bodyPr>
            <a:normAutofit fontScale="90000"/>
          </a:bodyPr>
          <a:lstStyle/>
          <a:p>
            <a:pPr algn="ctr"/>
            <a:r>
              <a:rPr lang="en-US" dirty="0">
                <a:solidFill>
                  <a:schemeClr val="tx2"/>
                </a:solidFill>
              </a:rPr>
              <a:t>Learn Blockchain CRYPTOCURRENCY &amp; MORE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78206" y="2323221"/>
            <a:ext cx="10993546" cy="468233"/>
          </a:xfrm>
        </p:spPr>
        <p:txBody>
          <a:bodyPr>
            <a:normAutofit/>
          </a:bodyPr>
          <a:lstStyle/>
          <a:p>
            <a:pPr algn="ctr"/>
            <a:r>
              <a:rPr lang="en-US" sz="2000" b="1" dirty="0">
                <a:latin typeface="Calibri" panose="020F0502020204030204" pitchFamily="34" charset="0"/>
                <a:cs typeface="Calibri" panose="020F0502020204030204" pitchFamily="34" charset="0"/>
              </a:rPr>
              <a:t>BUSINESS ASPECT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a:blip r:embed="rId2"/>
          <a:srcRect/>
          <a:stretch/>
        </p:blipFill>
        <p:spPr>
          <a:xfrm>
            <a:off x="3498239" y="3066580"/>
            <a:ext cx="5211607" cy="3310466"/>
          </a:xfrm>
          <a:prstGeom prst="rect">
            <a:avLst/>
          </a:prstGeom>
        </p:spPr>
      </p:pic>
      <p:pic>
        <p:nvPicPr>
          <p:cNvPr id="5" name="Picture 4">
            <a:extLst>
              <a:ext uri="{FF2B5EF4-FFF2-40B4-BE49-F238E27FC236}">
                <a16:creationId xmlns:a16="http://schemas.microsoft.com/office/drawing/2014/main" id="{2DF2DA5F-92AD-4BB3-A745-CA1ECB503B1F}"/>
              </a:ext>
            </a:extLst>
          </p:cNvPr>
          <p:cNvPicPr>
            <a:picLocks noChangeAspect="1"/>
          </p:cNvPicPr>
          <p:nvPr/>
        </p:nvPicPr>
        <p:blipFill>
          <a:blip r:embed="rId3"/>
          <a:stretch>
            <a:fillRect/>
          </a:stretch>
        </p:blipFill>
        <p:spPr>
          <a:xfrm>
            <a:off x="4235457" y="558054"/>
            <a:ext cx="3737172" cy="120711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3224814" y="3365032"/>
            <a:ext cx="5742373" cy="716871"/>
          </a:xfrm>
        </p:spPr>
        <p:txBody>
          <a:bodyPr>
            <a:noAutofit/>
          </a:bodyPr>
          <a:lstStyle/>
          <a:p>
            <a:pPr algn="ctr"/>
            <a:r>
              <a:rPr lang="en-US" sz="4400" dirty="0">
                <a:solidFill>
                  <a:schemeClr val="tx1">
                    <a:lumMod val="50000"/>
                    <a:lumOff val="50000"/>
                  </a:schemeClr>
                </a:solidFill>
              </a:rPr>
              <a:t>CHAINS</a:t>
            </a:r>
          </a:p>
        </p:txBody>
      </p:sp>
      <p:pic>
        <p:nvPicPr>
          <p:cNvPr id="3" name="Picture 2">
            <a:extLst>
              <a:ext uri="{FF2B5EF4-FFF2-40B4-BE49-F238E27FC236}">
                <a16:creationId xmlns:a16="http://schemas.microsoft.com/office/drawing/2014/main" id="{66939B56-B43E-4F80-9A70-BEDBC9414853}"/>
              </a:ext>
            </a:extLst>
          </p:cNvPr>
          <p:cNvPicPr>
            <a:picLocks noChangeAspect="1"/>
          </p:cNvPicPr>
          <p:nvPr/>
        </p:nvPicPr>
        <p:blipFill>
          <a:blip r:embed="rId2"/>
          <a:stretch>
            <a:fillRect/>
          </a:stretch>
        </p:blipFill>
        <p:spPr>
          <a:xfrm>
            <a:off x="9582860" y="504986"/>
            <a:ext cx="2457091" cy="793645"/>
          </a:xfrm>
          <a:prstGeom prst="rect">
            <a:avLst/>
          </a:prstGeom>
        </p:spPr>
      </p:pic>
      <p:pic>
        <p:nvPicPr>
          <p:cNvPr id="4" name="Picture 2" descr="Trybe: Teaching About Bitcoin &amp;#038; Blockchain to Friends…">
            <a:extLst>
              <a:ext uri="{FF2B5EF4-FFF2-40B4-BE49-F238E27FC236}">
                <a16:creationId xmlns:a16="http://schemas.microsoft.com/office/drawing/2014/main" id="{6E98A61F-243D-4274-8E93-EC928C915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288" y="2539019"/>
            <a:ext cx="2049424" cy="968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33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D3EC-2CD9-4F8E-9770-6AD87F4160C1}"/>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FB30EC6F-3CD1-433C-B76C-B5D3D10EDFED}"/>
              </a:ext>
            </a:extLst>
          </p:cNvPr>
          <p:cNvSpPr>
            <a:spLocks noGrp="1"/>
          </p:cNvSpPr>
          <p:nvPr>
            <p:ph idx="1"/>
          </p:nvPr>
        </p:nvSpPr>
        <p:spPr>
          <a:xfrm>
            <a:off x="581192" y="2340864"/>
            <a:ext cx="4496835" cy="3634486"/>
          </a:xfrm>
        </p:spPr>
        <p:txBody>
          <a:bodyPr/>
          <a:lstStyle/>
          <a:p>
            <a:r>
              <a:rPr lang="en-US" dirty="0"/>
              <a:t>Mainnet</a:t>
            </a:r>
          </a:p>
          <a:p>
            <a:r>
              <a:rPr lang="en-US" dirty="0"/>
              <a:t>Testnet</a:t>
            </a:r>
          </a:p>
        </p:txBody>
      </p:sp>
      <p:pic>
        <p:nvPicPr>
          <p:cNvPr id="5" name="Picture 4">
            <a:extLst>
              <a:ext uri="{FF2B5EF4-FFF2-40B4-BE49-F238E27FC236}">
                <a16:creationId xmlns:a16="http://schemas.microsoft.com/office/drawing/2014/main" id="{E49E8B28-FBC8-4BDA-8FC7-109099462B95}"/>
              </a:ext>
            </a:extLst>
          </p:cNvPr>
          <p:cNvPicPr>
            <a:picLocks noChangeAspect="1"/>
          </p:cNvPicPr>
          <p:nvPr/>
        </p:nvPicPr>
        <p:blipFill>
          <a:blip r:embed="rId2"/>
          <a:stretch>
            <a:fillRect/>
          </a:stretch>
        </p:blipFill>
        <p:spPr>
          <a:xfrm>
            <a:off x="5285219" y="2136677"/>
            <a:ext cx="3077243" cy="4474273"/>
          </a:xfrm>
          <a:prstGeom prst="rect">
            <a:avLst/>
          </a:prstGeom>
          <a:ln>
            <a:noFill/>
          </a:ln>
          <a:effectLst>
            <a:softEdge rad="112500"/>
          </a:effectLst>
        </p:spPr>
      </p:pic>
      <p:cxnSp>
        <p:nvCxnSpPr>
          <p:cNvPr id="7" name="Straight Arrow Connector 6">
            <a:extLst>
              <a:ext uri="{FF2B5EF4-FFF2-40B4-BE49-F238E27FC236}">
                <a16:creationId xmlns:a16="http://schemas.microsoft.com/office/drawing/2014/main" id="{BCBC5C29-2E31-4F08-92AB-245FA65D4757}"/>
              </a:ext>
            </a:extLst>
          </p:cNvPr>
          <p:cNvCxnSpPr/>
          <p:nvPr/>
        </p:nvCxnSpPr>
        <p:spPr>
          <a:xfrm flipV="1">
            <a:off x="8069802" y="5326602"/>
            <a:ext cx="1171852" cy="648748"/>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189967CA-7DED-4412-84B8-3544ED57177A}"/>
              </a:ext>
            </a:extLst>
          </p:cNvPr>
          <p:cNvSpPr txBox="1"/>
          <p:nvPr/>
        </p:nvSpPr>
        <p:spPr>
          <a:xfrm>
            <a:off x="9241654" y="4908155"/>
            <a:ext cx="2227110" cy="923330"/>
          </a:xfrm>
          <a:prstGeom prst="rect">
            <a:avLst/>
          </a:prstGeom>
          <a:noFill/>
        </p:spPr>
        <p:txBody>
          <a:bodyPr wrap="square" rtlCol="0">
            <a:spAutoFit/>
          </a:bodyPr>
          <a:lstStyle/>
          <a:p>
            <a:r>
              <a:rPr lang="en-US" dirty="0">
                <a:solidFill>
                  <a:schemeClr val="bg1">
                    <a:lumMod val="50000"/>
                  </a:schemeClr>
                </a:solidFill>
              </a:rPr>
              <a:t>Used for testing Smart contracts in this course</a:t>
            </a:r>
          </a:p>
        </p:txBody>
      </p:sp>
      <p:sp>
        <p:nvSpPr>
          <p:cNvPr id="9" name="Rectangle: Rounded Corners 8">
            <a:extLst>
              <a:ext uri="{FF2B5EF4-FFF2-40B4-BE49-F238E27FC236}">
                <a16:creationId xmlns:a16="http://schemas.microsoft.com/office/drawing/2014/main" id="{6E7AE5B7-0C1C-4449-81E1-07A9DD5013E1}"/>
              </a:ext>
            </a:extLst>
          </p:cNvPr>
          <p:cNvSpPr/>
          <p:nvPr/>
        </p:nvSpPr>
        <p:spPr>
          <a:xfrm>
            <a:off x="6871317" y="5912528"/>
            <a:ext cx="1198485" cy="2433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6939B56-B43E-4F80-9A70-BEDBC9414853}"/>
              </a:ext>
            </a:extLst>
          </p:cNvPr>
          <p:cNvPicPr>
            <a:picLocks noChangeAspect="1"/>
          </p:cNvPicPr>
          <p:nvPr/>
        </p:nvPicPr>
        <p:blipFill>
          <a:blip r:embed="rId3"/>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380961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D3EC-2CD9-4F8E-9770-6AD87F4160C1}"/>
              </a:ext>
            </a:extLst>
          </p:cNvPr>
          <p:cNvSpPr>
            <a:spLocks noGrp="1"/>
          </p:cNvSpPr>
          <p:nvPr>
            <p:ph type="title"/>
          </p:nvPr>
        </p:nvSpPr>
        <p:spPr/>
        <p:txBody>
          <a:bodyPr/>
          <a:lstStyle/>
          <a:p>
            <a:r>
              <a:rPr lang="en-US" dirty="0"/>
              <a:t>Difference</a:t>
            </a:r>
          </a:p>
        </p:txBody>
      </p:sp>
      <p:sp>
        <p:nvSpPr>
          <p:cNvPr id="4" name="TextBox 3">
            <a:extLst>
              <a:ext uri="{FF2B5EF4-FFF2-40B4-BE49-F238E27FC236}">
                <a16:creationId xmlns:a16="http://schemas.microsoft.com/office/drawing/2014/main" id="{4E76CB77-532E-41A0-898C-4EB3E42B39E3}"/>
              </a:ext>
            </a:extLst>
          </p:cNvPr>
          <p:cNvSpPr txBox="1"/>
          <p:nvPr/>
        </p:nvSpPr>
        <p:spPr>
          <a:xfrm>
            <a:off x="8044257" y="2509539"/>
            <a:ext cx="894669" cy="369332"/>
          </a:xfrm>
          <a:prstGeom prst="rect">
            <a:avLst/>
          </a:prstGeom>
          <a:solidFill>
            <a:schemeClr val="accent3"/>
          </a:solidFill>
          <a:effectLst>
            <a:outerShdw blurRad="50800" dist="38100" dir="2700000" algn="tl" rotWithShape="0">
              <a:prstClr val="black">
                <a:alpha val="40000"/>
              </a:prstClr>
            </a:outerShdw>
          </a:effectLst>
        </p:spPr>
        <p:txBody>
          <a:bodyPr wrap="none" rtlCol="0">
            <a:spAutoFit/>
          </a:bodyPr>
          <a:lstStyle/>
          <a:p>
            <a:r>
              <a:rPr lang="en-US" dirty="0">
                <a:solidFill>
                  <a:schemeClr val="bg1"/>
                </a:solidFill>
              </a:rPr>
              <a:t>Testnet</a:t>
            </a:r>
          </a:p>
        </p:txBody>
      </p:sp>
      <p:sp>
        <p:nvSpPr>
          <p:cNvPr id="6" name="TextBox 5">
            <a:extLst>
              <a:ext uri="{FF2B5EF4-FFF2-40B4-BE49-F238E27FC236}">
                <a16:creationId xmlns:a16="http://schemas.microsoft.com/office/drawing/2014/main" id="{000E70F2-9954-479B-BCE0-6626AC99A89B}"/>
              </a:ext>
            </a:extLst>
          </p:cNvPr>
          <p:cNvSpPr txBox="1"/>
          <p:nvPr/>
        </p:nvSpPr>
        <p:spPr>
          <a:xfrm>
            <a:off x="2645545" y="2509539"/>
            <a:ext cx="986617" cy="369332"/>
          </a:xfrm>
          <a:prstGeom prst="rect">
            <a:avLst/>
          </a:prstGeom>
          <a:solidFill>
            <a:schemeClr val="accent2"/>
          </a:solidFill>
          <a:effectLst>
            <a:outerShdw blurRad="50800" dist="38100" dir="2700000" algn="tl" rotWithShape="0">
              <a:prstClr val="black">
                <a:alpha val="40000"/>
              </a:prstClr>
            </a:outerShdw>
          </a:effectLst>
        </p:spPr>
        <p:txBody>
          <a:bodyPr wrap="none" rtlCol="0">
            <a:spAutoFit/>
          </a:bodyPr>
          <a:lstStyle/>
          <a:p>
            <a:r>
              <a:rPr lang="en-US" dirty="0">
                <a:solidFill>
                  <a:schemeClr val="bg1"/>
                </a:solidFill>
              </a:rPr>
              <a:t>Mainnet</a:t>
            </a:r>
          </a:p>
        </p:txBody>
      </p:sp>
      <p:sp>
        <p:nvSpPr>
          <p:cNvPr id="11" name="TextBox 10">
            <a:extLst>
              <a:ext uri="{FF2B5EF4-FFF2-40B4-BE49-F238E27FC236}">
                <a16:creationId xmlns:a16="http://schemas.microsoft.com/office/drawing/2014/main" id="{00012CA9-25B0-410E-8540-31826E2A0579}"/>
              </a:ext>
            </a:extLst>
          </p:cNvPr>
          <p:cNvSpPr txBox="1"/>
          <p:nvPr/>
        </p:nvSpPr>
        <p:spPr>
          <a:xfrm>
            <a:off x="6587231" y="3332799"/>
            <a:ext cx="427903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Chain Tokens hold no value in the real market.</a:t>
            </a:r>
          </a:p>
          <a:p>
            <a:pPr marL="285750" indent="-285750">
              <a:buFont typeface="Arial" panose="020B0604020202020204" pitchFamily="34" charset="0"/>
              <a:buChar char="•"/>
            </a:pPr>
            <a:r>
              <a:rPr lang="en-US" dirty="0"/>
              <a:t>Any no. of tokens can be issued.</a:t>
            </a:r>
          </a:p>
          <a:p>
            <a:pPr marL="285750" indent="-285750">
              <a:buFont typeface="Arial" panose="020B0604020202020204" pitchFamily="34" charset="0"/>
              <a:buChar char="•"/>
            </a:pPr>
            <a:r>
              <a:rPr lang="en-US" dirty="0"/>
              <a:t>Mainly used for testing the smart contracts.</a:t>
            </a:r>
          </a:p>
          <a:p>
            <a:pPr marL="285750" indent="-285750">
              <a:buFont typeface="Arial" panose="020B0604020202020204" pitchFamily="34" charset="0"/>
              <a:buChar char="•"/>
            </a:pPr>
            <a:r>
              <a:rPr lang="en-US" dirty="0"/>
              <a:t>A </a:t>
            </a:r>
            <a:r>
              <a:rPr lang="en-US" dirty="0" err="1"/>
              <a:t>DApp</a:t>
            </a:r>
            <a:r>
              <a:rPr lang="en-US" dirty="0"/>
              <a:t> can run here as production only if there is no involvement of EOS tokens in incentivizing users.</a:t>
            </a:r>
          </a:p>
          <a:p>
            <a:pPr marL="285750" indent="-2857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057E5DDA-3D69-4222-AFDC-22FA266DC342}"/>
              </a:ext>
            </a:extLst>
          </p:cNvPr>
          <p:cNvSpPr txBox="1"/>
          <p:nvPr/>
        </p:nvSpPr>
        <p:spPr>
          <a:xfrm>
            <a:off x="1325732" y="3332799"/>
            <a:ext cx="42790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Chain Tokens hold value in the real market.</a:t>
            </a:r>
          </a:p>
          <a:p>
            <a:pPr marL="285750" indent="-285750">
              <a:buFont typeface="Arial" panose="020B0604020202020204" pitchFamily="34" charset="0"/>
              <a:buChar char="•"/>
            </a:pPr>
            <a:r>
              <a:rPr lang="en-US" dirty="0"/>
              <a:t>tokens can be issued based on your expenditure in fiat currency.</a:t>
            </a:r>
          </a:p>
          <a:p>
            <a:pPr marL="285750" indent="-285750">
              <a:buFont typeface="Arial" panose="020B0604020202020204" pitchFamily="34" charset="0"/>
              <a:buChar char="•"/>
            </a:pPr>
            <a:r>
              <a:rPr lang="en-US" dirty="0"/>
              <a:t>All the production </a:t>
            </a:r>
            <a:r>
              <a:rPr lang="en-US" dirty="0" err="1"/>
              <a:t>DApps</a:t>
            </a:r>
            <a:r>
              <a:rPr lang="en-US" dirty="0"/>
              <a:t> are released here.</a:t>
            </a:r>
          </a:p>
        </p:txBody>
      </p:sp>
      <p:pic>
        <p:nvPicPr>
          <p:cNvPr id="7" name="Picture 6">
            <a:extLst>
              <a:ext uri="{FF2B5EF4-FFF2-40B4-BE49-F238E27FC236}">
                <a16:creationId xmlns:a16="http://schemas.microsoft.com/office/drawing/2014/main" id="{66939B56-B43E-4F80-9A70-BEDBC9414853}"/>
              </a:ext>
            </a:extLst>
          </p:cNvPr>
          <p:cNvPicPr>
            <a:picLocks noChangeAspect="1"/>
          </p:cNvPicPr>
          <p:nvPr/>
        </p:nvPicPr>
        <p:blipFill>
          <a:blip r:embed="rId2"/>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267692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3224814" y="3365032"/>
            <a:ext cx="5742373" cy="716871"/>
          </a:xfrm>
        </p:spPr>
        <p:txBody>
          <a:bodyPr>
            <a:noAutofit/>
          </a:bodyPr>
          <a:lstStyle/>
          <a:p>
            <a:pPr algn="ctr"/>
            <a:r>
              <a:rPr lang="en-US" sz="4400" dirty="0">
                <a:solidFill>
                  <a:schemeClr val="tx1">
                    <a:lumMod val="50000"/>
                    <a:lumOff val="50000"/>
                  </a:schemeClr>
                </a:solidFill>
              </a:rPr>
              <a:t>KEY</a:t>
            </a:r>
          </a:p>
        </p:txBody>
      </p:sp>
      <p:pic>
        <p:nvPicPr>
          <p:cNvPr id="3" name="Picture 2">
            <a:extLst>
              <a:ext uri="{FF2B5EF4-FFF2-40B4-BE49-F238E27FC236}">
                <a16:creationId xmlns:a16="http://schemas.microsoft.com/office/drawing/2014/main" id="{66939B56-B43E-4F80-9A70-BEDBC9414853}"/>
              </a:ext>
            </a:extLst>
          </p:cNvPr>
          <p:cNvPicPr>
            <a:picLocks noChangeAspect="1"/>
          </p:cNvPicPr>
          <p:nvPr/>
        </p:nvPicPr>
        <p:blipFill>
          <a:blip r:embed="rId2"/>
          <a:stretch>
            <a:fillRect/>
          </a:stretch>
        </p:blipFill>
        <p:spPr>
          <a:xfrm>
            <a:off x="9582860" y="494476"/>
            <a:ext cx="2457091" cy="793645"/>
          </a:xfrm>
          <a:prstGeom prst="rect">
            <a:avLst/>
          </a:prstGeom>
        </p:spPr>
      </p:pic>
      <p:pic>
        <p:nvPicPr>
          <p:cNvPr id="1026" name="Picture 2">
            <a:extLst>
              <a:ext uri="{FF2B5EF4-FFF2-40B4-BE49-F238E27FC236}">
                <a16:creationId xmlns:a16="http://schemas.microsoft.com/office/drawing/2014/main" id="{E8C14A18-70F6-4C87-9A23-77B483C23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067" y="2756798"/>
            <a:ext cx="1239865" cy="51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38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60FB-CCF0-4A4A-A606-72815DBDFEF1}"/>
              </a:ext>
            </a:extLst>
          </p:cNvPr>
          <p:cNvSpPr>
            <a:spLocks noGrp="1"/>
          </p:cNvSpPr>
          <p:nvPr>
            <p:ph type="title"/>
          </p:nvPr>
        </p:nvSpPr>
        <p:spPr/>
        <p:txBody>
          <a:bodyPr/>
          <a:lstStyle/>
          <a:p>
            <a:r>
              <a:rPr lang="en-US" dirty="0"/>
              <a:t>Permission</a:t>
            </a:r>
          </a:p>
        </p:txBody>
      </p:sp>
      <p:sp>
        <p:nvSpPr>
          <p:cNvPr id="3" name="Content Placeholder 2">
            <a:extLst>
              <a:ext uri="{FF2B5EF4-FFF2-40B4-BE49-F238E27FC236}">
                <a16:creationId xmlns:a16="http://schemas.microsoft.com/office/drawing/2014/main" id="{25FD65CA-30A9-4EA8-98CB-5BE3154BFB95}"/>
              </a:ext>
            </a:extLst>
          </p:cNvPr>
          <p:cNvSpPr>
            <a:spLocks noGrp="1"/>
          </p:cNvSpPr>
          <p:nvPr>
            <p:ph idx="1"/>
          </p:nvPr>
        </p:nvSpPr>
        <p:spPr/>
        <p:txBody>
          <a:bodyPr/>
          <a:lstStyle/>
          <a:p>
            <a:r>
              <a:rPr lang="en-US" dirty="0"/>
              <a:t>Owner</a:t>
            </a:r>
            <a:br>
              <a:rPr lang="en-US" dirty="0"/>
            </a:br>
            <a:r>
              <a:rPr lang="en-US" dirty="0"/>
              <a:t>- </a:t>
            </a:r>
            <a:r>
              <a:rPr lang="en-US" dirty="0">
                <a:hlinkClick r:id="rId2"/>
              </a:rPr>
              <a:t>private key</a:t>
            </a:r>
            <a:br>
              <a:rPr lang="en-US" dirty="0"/>
            </a:br>
            <a:r>
              <a:rPr lang="en-US" dirty="0"/>
              <a:t>- </a:t>
            </a:r>
            <a:r>
              <a:rPr lang="en-US" dirty="0">
                <a:hlinkClick r:id="rId3"/>
              </a:rPr>
              <a:t>public key</a:t>
            </a:r>
            <a:endParaRPr lang="en-US" dirty="0"/>
          </a:p>
          <a:p>
            <a:r>
              <a:rPr lang="en-US" dirty="0"/>
              <a:t>Active</a:t>
            </a:r>
            <a:br>
              <a:rPr lang="en-US" dirty="0"/>
            </a:br>
            <a:r>
              <a:rPr lang="en-US" dirty="0"/>
              <a:t>- </a:t>
            </a:r>
            <a:r>
              <a:rPr lang="en-US" dirty="0">
                <a:hlinkClick r:id="rId2"/>
              </a:rPr>
              <a:t>private key</a:t>
            </a:r>
            <a:br>
              <a:rPr lang="en-US" dirty="0"/>
            </a:br>
            <a:r>
              <a:rPr lang="en-US" dirty="0"/>
              <a:t>- </a:t>
            </a:r>
            <a:r>
              <a:rPr lang="en-US" dirty="0">
                <a:hlinkClick r:id="rId3"/>
              </a:rPr>
              <a:t>public key</a:t>
            </a:r>
            <a:endParaRPr lang="en-US" dirty="0"/>
          </a:p>
        </p:txBody>
      </p:sp>
      <p:pic>
        <p:nvPicPr>
          <p:cNvPr id="4" name="Picture 3">
            <a:extLst>
              <a:ext uri="{FF2B5EF4-FFF2-40B4-BE49-F238E27FC236}">
                <a16:creationId xmlns:a16="http://schemas.microsoft.com/office/drawing/2014/main" id="{961D4721-D59B-4E51-BD1B-C27059383FFB}"/>
              </a:ext>
            </a:extLst>
          </p:cNvPr>
          <p:cNvPicPr>
            <a:picLocks noChangeAspect="1"/>
          </p:cNvPicPr>
          <p:nvPr/>
        </p:nvPicPr>
        <p:blipFill>
          <a:blip r:embed="rId4"/>
          <a:stretch>
            <a:fillRect/>
          </a:stretch>
        </p:blipFill>
        <p:spPr>
          <a:xfrm>
            <a:off x="9575111" y="497237"/>
            <a:ext cx="2457091" cy="793645"/>
          </a:xfrm>
          <a:prstGeom prst="rect">
            <a:avLst/>
          </a:prstGeom>
        </p:spPr>
      </p:pic>
      <p:pic>
        <p:nvPicPr>
          <p:cNvPr id="8" name="Picture 7">
            <a:extLst>
              <a:ext uri="{FF2B5EF4-FFF2-40B4-BE49-F238E27FC236}">
                <a16:creationId xmlns:a16="http://schemas.microsoft.com/office/drawing/2014/main" id="{E974A212-3418-4403-A228-6EB11EC9E860}"/>
              </a:ext>
            </a:extLst>
          </p:cNvPr>
          <p:cNvPicPr>
            <a:picLocks noChangeAspect="1"/>
          </p:cNvPicPr>
          <p:nvPr/>
        </p:nvPicPr>
        <p:blipFill>
          <a:blip r:embed="rId5"/>
          <a:stretch>
            <a:fillRect/>
          </a:stretch>
        </p:blipFill>
        <p:spPr>
          <a:xfrm>
            <a:off x="2228484" y="4300778"/>
            <a:ext cx="2351855" cy="1783105"/>
          </a:xfrm>
          <a:prstGeom prst="rect">
            <a:avLst/>
          </a:prstGeom>
        </p:spPr>
      </p:pic>
      <p:pic>
        <p:nvPicPr>
          <p:cNvPr id="10" name="Picture 9">
            <a:extLst>
              <a:ext uri="{FF2B5EF4-FFF2-40B4-BE49-F238E27FC236}">
                <a16:creationId xmlns:a16="http://schemas.microsoft.com/office/drawing/2014/main" id="{FCA99CC7-5DEC-41CD-972B-F5870C455B41}"/>
              </a:ext>
            </a:extLst>
          </p:cNvPr>
          <p:cNvPicPr>
            <a:picLocks noChangeAspect="1"/>
          </p:cNvPicPr>
          <p:nvPr/>
        </p:nvPicPr>
        <p:blipFill>
          <a:blip r:embed="rId6"/>
          <a:stretch>
            <a:fillRect/>
          </a:stretch>
        </p:blipFill>
        <p:spPr>
          <a:xfrm>
            <a:off x="2228484" y="2812142"/>
            <a:ext cx="2351856" cy="1783106"/>
          </a:xfrm>
          <a:prstGeom prst="rect">
            <a:avLst/>
          </a:prstGeom>
        </p:spPr>
      </p:pic>
      <p:sp>
        <p:nvSpPr>
          <p:cNvPr id="11" name="TextBox 10">
            <a:extLst>
              <a:ext uri="{FF2B5EF4-FFF2-40B4-BE49-F238E27FC236}">
                <a16:creationId xmlns:a16="http://schemas.microsoft.com/office/drawing/2014/main" id="{01B94FD1-D5BF-4132-BCDF-6F0C576E52B7}"/>
              </a:ext>
            </a:extLst>
          </p:cNvPr>
          <p:cNvSpPr txBox="1"/>
          <p:nvPr/>
        </p:nvSpPr>
        <p:spPr>
          <a:xfrm>
            <a:off x="8115193" y="3614224"/>
            <a:ext cx="2982897" cy="646331"/>
          </a:xfrm>
          <a:prstGeom prst="rect">
            <a:avLst/>
          </a:prstGeom>
          <a:noFill/>
        </p:spPr>
        <p:txBody>
          <a:bodyPr wrap="square" rtlCol="0">
            <a:spAutoFit/>
          </a:bodyPr>
          <a:lstStyle/>
          <a:p>
            <a:r>
              <a:rPr lang="en-US" dirty="0"/>
              <a:t>Show key generation using </a:t>
            </a:r>
            <a:r>
              <a:rPr lang="en-US" dirty="0">
                <a:hlinkClick r:id="rId7"/>
              </a:rPr>
              <a:t>browser</a:t>
            </a:r>
            <a:r>
              <a:rPr lang="en-US" dirty="0"/>
              <a:t> tool</a:t>
            </a:r>
          </a:p>
        </p:txBody>
      </p:sp>
      <p:sp>
        <p:nvSpPr>
          <p:cNvPr id="5" name="TextBox 4">
            <a:extLst>
              <a:ext uri="{FF2B5EF4-FFF2-40B4-BE49-F238E27FC236}">
                <a16:creationId xmlns:a16="http://schemas.microsoft.com/office/drawing/2014/main" id="{DF630FDB-9D8A-477B-B1FA-1A79749ABC27}"/>
              </a:ext>
            </a:extLst>
          </p:cNvPr>
          <p:cNvSpPr txBox="1"/>
          <p:nvPr/>
        </p:nvSpPr>
        <p:spPr>
          <a:xfrm>
            <a:off x="4736182" y="3419443"/>
            <a:ext cx="2982897" cy="1477328"/>
          </a:xfrm>
          <a:prstGeom prst="rect">
            <a:avLst/>
          </a:prstGeom>
          <a:noFill/>
        </p:spPr>
        <p:txBody>
          <a:bodyPr wrap="square" rtlCol="0">
            <a:spAutoFit/>
          </a:bodyPr>
          <a:lstStyle/>
          <a:p>
            <a:r>
              <a:rPr lang="en-US" u="sng" dirty="0"/>
              <a:t>Activity with permission</a:t>
            </a:r>
          </a:p>
          <a:p>
            <a:pPr marL="285750" indent="-285750">
              <a:buFontTx/>
              <a:buChar char="-"/>
            </a:pPr>
            <a:r>
              <a:rPr lang="en-US" dirty="0"/>
              <a:t>Token transfer</a:t>
            </a:r>
          </a:p>
          <a:p>
            <a:pPr marL="285750" indent="-285750">
              <a:buFontTx/>
              <a:buChar char="-"/>
            </a:pPr>
            <a:r>
              <a:rPr lang="en-US" dirty="0"/>
              <a:t>buy/sell ram</a:t>
            </a:r>
          </a:p>
          <a:p>
            <a:pPr marL="285750" indent="-285750">
              <a:buFontTx/>
              <a:buChar char="-"/>
            </a:pPr>
            <a:r>
              <a:rPr lang="en-US" dirty="0"/>
              <a:t>stake/</a:t>
            </a:r>
            <a:r>
              <a:rPr lang="en-US" dirty="0" err="1"/>
              <a:t>unstake</a:t>
            </a:r>
            <a:r>
              <a:rPr lang="en-US" dirty="0"/>
              <a:t> CPU, NET</a:t>
            </a:r>
          </a:p>
          <a:p>
            <a:pPr marL="285750" indent="-285750">
              <a:buFontTx/>
              <a:buChar char="-"/>
            </a:pPr>
            <a:r>
              <a:rPr lang="en-US" dirty="0"/>
              <a:t>Vote Block Producer</a:t>
            </a:r>
          </a:p>
        </p:txBody>
      </p:sp>
      <p:pic>
        <p:nvPicPr>
          <p:cNvPr id="1027" name="Picture 3"/>
          <p:cNvPicPr>
            <a:picLocks noChangeAspect="1" noChangeArrowheads="1"/>
          </p:cNvPicPr>
          <p:nvPr/>
        </p:nvPicPr>
        <p:blipFill>
          <a:blip r:embed="rId8"/>
          <a:srcRect/>
          <a:stretch>
            <a:fillRect/>
          </a:stretch>
        </p:blipFill>
        <p:spPr bwMode="auto">
          <a:xfrm>
            <a:off x="5531054" y="1982513"/>
            <a:ext cx="5294586" cy="1069099"/>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9"/>
          <a:srcRect/>
          <a:stretch>
            <a:fillRect/>
          </a:stretch>
        </p:blipFill>
        <p:spPr bwMode="auto">
          <a:xfrm>
            <a:off x="683178" y="2060028"/>
            <a:ext cx="4245244" cy="940018"/>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01B94FD1-D5BF-4132-BCDF-6F0C576E52B7}"/>
              </a:ext>
            </a:extLst>
          </p:cNvPr>
          <p:cNvSpPr txBox="1"/>
          <p:nvPr/>
        </p:nvSpPr>
        <p:spPr>
          <a:xfrm>
            <a:off x="8173000" y="4460307"/>
            <a:ext cx="2982897" cy="646331"/>
          </a:xfrm>
          <a:prstGeom prst="rect">
            <a:avLst/>
          </a:prstGeom>
          <a:noFill/>
        </p:spPr>
        <p:txBody>
          <a:bodyPr wrap="square" rtlCol="0">
            <a:spAutoFit/>
          </a:bodyPr>
          <a:lstStyle/>
          <a:p>
            <a:r>
              <a:rPr lang="en-US" dirty="0"/>
              <a:t>Show key generation using </a:t>
            </a:r>
            <a:r>
              <a:rPr lang="en-US" dirty="0">
                <a:hlinkClick r:id="rId10" action="ppaction://hlinkfile"/>
              </a:rPr>
              <a:t>cleos</a:t>
            </a:r>
            <a:r>
              <a:rPr lang="en-US" dirty="0"/>
              <a:t> tool</a:t>
            </a:r>
          </a:p>
        </p:txBody>
      </p:sp>
      <p:cxnSp>
        <p:nvCxnSpPr>
          <p:cNvPr id="14" name="Straight Connector 13"/>
          <p:cNvCxnSpPr/>
          <p:nvPr/>
        </p:nvCxnSpPr>
        <p:spPr>
          <a:xfrm>
            <a:off x="4414345" y="3142593"/>
            <a:ext cx="10510" cy="336331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46282" y="3137338"/>
            <a:ext cx="10510" cy="336331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030" name="AutoShape 6" descr="blob:https://carbon.now.sh/fe8ccd3c-1d41-4a83-95cf-73ae9d72a0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carbon.now.sh/fe8ccd3c-1d41-4a83-95cf-73ae9d72a0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6" name="Group 25"/>
          <p:cNvGrpSpPr/>
          <p:nvPr/>
        </p:nvGrpSpPr>
        <p:grpSpPr>
          <a:xfrm>
            <a:off x="9753599" y="5420782"/>
            <a:ext cx="2375327" cy="1026296"/>
            <a:chOff x="9690539" y="5758134"/>
            <a:chExt cx="2375327" cy="1026296"/>
          </a:xfrm>
        </p:grpSpPr>
        <p:pic>
          <p:nvPicPr>
            <p:cNvPr id="1035" name="Picture 11" descr="C:\Users\Abhijitroy\Desktop\carbon.png"/>
            <p:cNvPicPr>
              <a:picLocks noChangeAspect="1" noChangeArrowheads="1"/>
            </p:cNvPicPr>
            <p:nvPr/>
          </p:nvPicPr>
          <p:blipFill>
            <a:blip r:embed="rId11"/>
            <a:srcRect/>
            <a:stretch>
              <a:fillRect/>
            </a:stretch>
          </p:blipFill>
          <p:spPr bwMode="auto">
            <a:xfrm>
              <a:off x="9701362" y="5758134"/>
              <a:ext cx="2364504" cy="1026296"/>
            </a:xfrm>
            <a:prstGeom prst="rect">
              <a:avLst/>
            </a:prstGeom>
            <a:noFill/>
          </p:spPr>
        </p:pic>
        <p:sp>
          <p:nvSpPr>
            <p:cNvPr id="22" name="TextBox 21"/>
            <p:cNvSpPr txBox="1"/>
            <p:nvPr/>
          </p:nvSpPr>
          <p:spPr>
            <a:xfrm>
              <a:off x="9690539" y="5759669"/>
              <a:ext cx="441435" cy="246221"/>
            </a:xfrm>
            <a:prstGeom prst="rect">
              <a:avLst/>
            </a:prstGeom>
            <a:solidFill>
              <a:schemeClr val="bg1"/>
            </a:solidFill>
            <a:ln>
              <a:solidFill>
                <a:schemeClr val="tx1">
                  <a:lumMod val="95000"/>
                  <a:lumOff val="5000"/>
                </a:schemeClr>
              </a:solidFill>
            </a:ln>
          </p:spPr>
          <p:txBody>
            <a:bodyPr wrap="square" rtlCol="0">
              <a:spAutoFit/>
            </a:bodyPr>
            <a:lstStyle/>
            <a:p>
              <a:r>
                <a:rPr lang="en-IN" sz="1000" dirty="0"/>
                <a:t>M-2</a:t>
              </a:r>
              <a:endParaRPr lang="en-US" sz="1000" dirty="0"/>
            </a:p>
          </p:txBody>
        </p:sp>
      </p:grpSp>
      <p:grpSp>
        <p:nvGrpSpPr>
          <p:cNvPr id="25" name="Group 24"/>
          <p:cNvGrpSpPr/>
          <p:nvPr/>
        </p:nvGrpSpPr>
        <p:grpSpPr>
          <a:xfrm>
            <a:off x="7709337" y="5445651"/>
            <a:ext cx="1991710" cy="983585"/>
            <a:chOff x="7646277" y="5772493"/>
            <a:chExt cx="1991710" cy="983585"/>
          </a:xfrm>
        </p:grpSpPr>
        <p:pic>
          <p:nvPicPr>
            <p:cNvPr id="1036" name="Picture 12" descr="C:\Users\Abhijitroy\Desktop\carbon (1).png"/>
            <p:cNvPicPr>
              <a:picLocks noChangeAspect="1" noChangeArrowheads="1"/>
            </p:cNvPicPr>
            <p:nvPr/>
          </p:nvPicPr>
          <p:blipFill>
            <a:blip r:embed="rId12"/>
            <a:srcRect/>
            <a:stretch>
              <a:fillRect/>
            </a:stretch>
          </p:blipFill>
          <p:spPr bwMode="auto">
            <a:xfrm>
              <a:off x="7651531" y="5772493"/>
              <a:ext cx="1986456" cy="983585"/>
            </a:xfrm>
            <a:prstGeom prst="rect">
              <a:avLst/>
            </a:prstGeom>
            <a:noFill/>
          </p:spPr>
        </p:pic>
        <p:sp>
          <p:nvSpPr>
            <p:cNvPr id="24" name="TextBox 23"/>
            <p:cNvSpPr txBox="1"/>
            <p:nvPr/>
          </p:nvSpPr>
          <p:spPr>
            <a:xfrm>
              <a:off x="7646277" y="5775434"/>
              <a:ext cx="441435" cy="246221"/>
            </a:xfrm>
            <a:prstGeom prst="rect">
              <a:avLst/>
            </a:prstGeom>
            <a:solidFill>
              <a:schemeClr val="bg1"/>
            </a:solidFill>
            <a:ln>
              <a:solidFill>
                <a:schemeClr val="tx1">
                  <a:lumMod val="95000"/>
                  <a:lumOff val="5000"/>
                </a:schemeClr>
              </a:solidFill>
            </a:ln>
          </p:spPr>
          <p:txBody>
            <a:bodyPr wrap="square" rtlCol="0">
              <a:spAutoFit/>
            </a:bodyPr>
            <a:lstStyle/>
            <a:p>
              <a:r>
                <a:rPr lang="en-IN" sz="1000" dirty="0"/>
                <a:t>M-1</a:t>
              </a:r>
              <a:endParaRPr lang="en-US" sz="1000" dirty="0"/>
            </a:p>
          </p:txBody>
        </p:sp>
      </p:grpSp>
    </p:spTree>
    <p:extLst>
      <p:ext uri="{BB962C8B-B14F-4D97-AF65-F5344CB8AC3E}">
        <p14:creationId xmlns:p14="http://schemas.microsoft.com/office/powerpoint/2010/main" val="23210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20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3325552" y="3620753"/>
            <a:ext cx="5742373" cy="716871"/>
          </a:xfrm>
        </p:spPr>
        <p:txBody>
          <a:bodyPr>
            <a:noAutofit/>
          </a:bodyPr>
          <a:lstStyle/>
          <a:p>
            <a:pPr algn="ctr"/>
            <a:r>
              <a:rPr lang="en-US" sz="4400" dirty="0">
                <a:solidFill>
                  <a:schemeClr val="tx1">
                    <a:lumMod val="50000"/>
                    <a:lumOff val="50000"/>
                  </a:schemeClr>
                </a:solidFill>
              </a:rPr>
              <a:t>wallet</a:t>
            </a:r>
          </a:p>
        </p:txBody>
      </p:sp>
      <p:pic>
        <p:nvPicPr>
          <p:cNvPr id="3" name="Picture 2">
            <a:extLst>
              <a:ext uri="{FF2B5EF4-FFF2-40B4-BE49-F238E27FC236}">
                <a16:creationId xmlns:a16="http://schemas.microsoft.com/office/drawing/2014/main" id="{0482B0B2-8CD3-4ACE-97AB-C29D221D9D51}"/>
              </a:ext>
            </a:extLst>
          </p:cNvPr>
          <p:cNvPicPr>
            <a:picLocks noChangeAspect="1"/>
          </p:cNvPicPr>
          <p:nvPr/>
        </p:nvPicPr>
        <p:blipFill>
          <a:blip r:embed="rId2"/>
          <a:stretch>
            <a:fillRect/>
          </a:stretch>
        </p:blipFill>
        <p:spPr>
          <a:xfrm>
            <a:off x="9575111" y="504986"/>
            <a:ext cx="2457091" cy="793645"/>
          </a:xfrm>
          <a:prstGeom prst="rect">
            <a:avLst/>
          </a:prstGeom>
        </p:spPr>
      </p:pic>
      <p:pic>
        <p:nvPicPr>
          <p:cNvPr id="5" name="Picture 4">
            <a:extLst>
              <a:ext uri="{FF2B5EF4-FFF2-40B4-BE49-F238E27FC236}">
                <a16:creationId xmlns:a16="http://schemas.microsoft.com/office/drawing/2014/main" id="{6AFBE6EC-DD6A-4659-AF28-B47B1A9D245E}"/>
              </a:ext>
            </a:extLst>
          </p:cNvPr>
          <p:cNvPicPr>
            <a:picLocks noChangeAspect="1"/>
          </p:cNvPicPr>
          <p:nvPr/>
        </p:nvPicPr>
        <p:blipFill>
          <a:blip r:embed="rId3"/>
          <a:stretch>
            <a:fillRect/>
          </a:stretch>
        </p:blipFill>
        <p:spPr>
          <a:xfrm>
            <a:off x="5499065" y="2285515"/>
            <a:ext cx="1503833" cy="1508653"/>
          </a:xfrm>
          <a:prstGeom prst="rect">
            <a:avLst/>
          </a:prstGeom>
        </p:spPr>
      </p:pic>
    </p:spTree>
    <p:extLst>
      <p:ext uri="{BB962C8B-B14F-4D97-AF65-F5344CB8AC3E}">
        <p14:creationId xmlns:p14="http://schemas.microsoft.com/office/powerpoint/2010/main" val="195736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60FB-CCF0-4A4A-A606-72815DBDFEF1}"/>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25FD65CA-30A9-4EA8-98CB-5BE3154BFB95}"/>
              </a:ext>
            </a:extLst>
          </p:cNvPr>
          <p:cNvSpPr>
            <a:spLocks noGrp="1"/>
          </p:cNvSpPr>
          <p:nvPr>
            <p:ph idx="1"/>
          </p:nvPr>
        </p:nvSpPr>
        <p:spPr>
          <a:xfrm>
            <a:off x="581192" y="2340864"/>
            <a:ext cx="2991165" cy="3634486"/>
          </a:xfrm>
        </p:spPr>
        <p:txBody>
          <a:bodyPr/>
          <a:lstStyle/>
          <a:p>
            <a:r>
              <a:rPr lang="en-US" dirty="0"/>
              <a:t>Software</a:t>
            </a:r>
          </a:p>
          <a:p>
            <a:r>
              <a:rPr lang="en-US" dirty="0"/>
              <a:t>Hardware</a:t>
            </a:r>
          </a:p>
          <a:p>
            <a:r>
              <a:rPr lang="en-US" dirty="0"/>
              <a:t>Click </a:t>
            </a:r>
            <a:r>
              <a:rPr lang="en-US" dirty="0">
                <a:hlinkClick r:id="rId2"/>
              </a:rPr>
              <a:t>here</a:t>
            </a:r>
            <a:r>
              <a:rPr lang="en-US" dirty="0"/>
              <a:t> to login to all wallets.</a:t>
            </a:r>
          </a:p>
          <a:p>
            <a:r>
              <a:rPr lang="en-US" u="sng" dirty="0"/>
              <a:t>Demo:</a:t>
            </a:r>
            <a:r>
              <a:rPr lang="en-US" dirty="0"/>
              <a:t> Show Anchor desktop wallet</a:t>
            </a:r>
          </a:p>
        </p:txBody>
      </p:sp>
      <p:pic>
        <p:nvPicPr>
          <p:cNvPr id="4" name="Picture 3">
            <a:extLst>
              <a:ext uri="{FF2B5EF4-FFF2-40B4-BE49-F238E27FC236}">
                <a16:creationId xmlns:a16="http://schemas.microsoft.com/office/drawing/2014/main" id="{4DA673E0-4BAA-4751-9074-B66610ACB298}"/>
              </a:ext>
            </a:extLst>
          </p:cNvPr>
          <p:cNvPicPr>
            <a:picLocks noChangeAspect="1"/>
          </p:cNvPicPr>
          <p:nvPr/>
        </p:nvPicPr>
        <p:blipFill>
          <a:blip r:embed="rId3"/>
          <a:stretch>
            <a:fillRect/>
          </a:stretch>
        </p:blipFill>
        <p:spPr>
          <a:xfrm>
            <a:off x="9575111" y="497237"/>
            <a:ext cx="2457091" cy="793645"/>
          </a:xfrm>
          <a:prstGeom prst="rect">
            <a:avLst/>
          </a:prstGeom>
        </p:spPr>
      </p:pic>
      <p:pic>
        <p:nvPicPr>
          <p:cNvPr id="6" name="Picture 5">
            <a:extLst>
              <a:ext uri="{FF2B5EF4-FFF2-40B4-BE49-F238E27FC236}">
                <a16:creationId xmlns:a16="http://schemas.microsoft.com/office/drawing/2014/main" id="{9690DE1B-1717-4BA6-9740-E170DD5DB4AA}"/>
              </a:ext>
            </a:extLst>
          </p:cNvPr>
          <p:cNvPicPr>
            <a:picLocks noChangeAspect="1"/>
          </p:cNvPicPr>
          <p:nvPr/>
        </p:nvPicPr>
        <p:blipFill>
          <a:blip r:embed="rId4"/>
          <a:stretch>
            <a:fillRect/>
          </a:stretch>
        </p:blipFill>
        <p:spPr>
          <a:xfrm>
            <a:off x="3572357" y="2971391"/>
            <a:ext cx="7933135" cy="3003959"/>
          </a:xfrm>
          <a:prstGeom prst="rect">
            <a:avLst/>
          </a:prstGeom>
        </p:spPr>
      </p:pic>
    </p:spTree>
    <p:extLst>
      <p:ext uri="{BB962C8B-B14F-4D97-AF65-F5344CB8AC3E}">
        <p14:creationId xmlns:p14="http://schemas.microsoft.com/office/powerpoint/2010/main" val="18481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3397230" y="3425125"/>
            <a:ext cx="5742373" cy="716871"/>
          </a:xfrm>
        </p:spPr>
        <p:txBody>
          <a:bodyPr>
            <a:noAutofit/>
          </a:bodyPr>
          <a:lstStyle/>
          <a:p>
            <a:pPr algn="ctr"/>
            <a:r>
              <a:rPr lang="en-US" sz="4400" dirty="0">
                <a:solidFill>
                  <a:schemeClr val="tx1">
                    <a:lumMod val="50000"/>
                    <a:lumOff val="50000"/>
                  </a:schemeClr>
                </a:solidFill>
              </a:rPr>
              <a:t>Account</a:t>
            </a:r>
          </a:p>
        </p:txBody>
      </p:sp>
      <p:pic>
        <p:nvPicPr>
          <p:cNvPr id="3" name="Picture 2">
            <a:extLst>
              <a:ext uri="{FF2B5EF4-FFF2-40B4-BE49-F238E27FC236}">
                <a16:creationId xmlns:a16="http://schemas.microsoft.com/office/drawing/2014/main" id="{0482B0B2-8CD3-4ACE-97AB-C29D221D9D51}"/>
              </a:ext>
            </a:extLst>
          </p:cNvPr>
          <p:cNvPicPr>
            <a:picLocks noChangeAspect="1"/>
          </p:cNvPicPr>
          <p:nvPr/>
        </p:nvPicPr>
        <p:blipFill>
          <a:blip r:embed="rId2"/>
          <a:stretch>
            <a:fillRect/>
          </a:stretch>
        </p:blipFill>
        <p:spPr>
          <a:xfrm>
            <a:off x="9575111" y="504986"/>
            <a:ext cx="2457091" cy="793645"/>
          </a:xfrm>
          <a:prstGeom prst="rect">
            <a:avLst/>
          </a:prstGeom>
        </p:spPr>
      </p:pic>
      <p:pic>
        <p:nvPicPr>
          <p:cNvPr id="5" name="Picture 4">
            <a:extLst>
              <a:ext uri="{FF2B5EF4-FFF2-40B4-BE49-F238E27FC236}">
                <a16:creationId xmlns:a16="http://schemas.microsoft.com/office/drawing/2014/main" id="{69C25FFC-FFB1-486E-A285-7FCDAE8949F2}"/>
              </a:ext>
            </a:extLst>
          </p:cNvPr>
          <p:cNvPicPr>
            <a:picLocks noChangeAspect="1"/>
          </p:cNvPicPr>
          <p:nvPr/>
        </p:nvPicPr>
        <p:blipFill>
          <a:blip r:embed="rId3"/>
          <a:stretch>
            <a:fillRect/>
          </a:stretch>
        </p:blipFill>
        <p:spPr>
          <a:xfrm>
            <a:off x="5836402" y="2564969"/>
            <a:ext cx="864031" cy="864031"/>
          </a:xfrm>
          <a:prstGeom prst="rect">
            <a:avLst/>
          </a:prstGeom>
        </p:spPr>
      </p:pic>
    </p:spTree>
    <p:extLst>
      <p:ext uri="{BB962C8B-B14F-4D97-AF65-F5344CB8AC3E}">
        <p14:creationId xmlns:p14="http://schemas.microsoft.com/office/powerpoint/2010/main" val="2603384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AEAD-2FC4-4626-B590-0E212ADA7C1B}"/>
              </a:ext>
            </a:extLst>
          </p:cNvPr>
          <p:cNvSpPr>
            <a:spLocks noGrp="1"/>
          </p:cNvSpPr>
          <p:nvPr>
            <p:ph type="title"/>
          </p:nvPr>
        </p:nvSpPr>
        <p:spPr/>
        <p:txBody>
          <a:bodyPr/>
          <a:lstStyle/>
          <a:p>
            <a:r>
              <a:rPr lang="en-US" dirty="0"/>
              <a:t>Name</a:t>
            </a:r>
          </a:p>
        </p:txBody>
      </p:sp>
      <p:sp>
        <p:nvSpPr>
          <p:cNvPr id="3" name="Content Placeholder 2">
            <a:extLst>
              <a:ext uri="{FF2B5EF4-FFF2-40B4-BE49-F238E27FC236}">
                <a16:creationId xmlns:a16="http://schemas.microsoft.com/office/drawing/2014/main" id="{08AA6ECE-06D3-4BB1-B6A7-F9BBE0120794}"/>
              </a:ext>
            </a:extLst>
          </p:cNvPr>
          <p:cNvSpPr>
            <a:spLocks noGrp="1"/>
          </p:cNvSpPr>
          <p:nvPr>
            <p:ph idx="1"/>
          </p:nvPr>
        </p:nvSpPr>
        <p:spPr>
          <a:xfrm>
            <a:off x="581193" y="2340864"/>
            <a:ext cx="6222564" cy="3634486"/>
          </a:xfrm>
        </p:spPr>
        <p:txBody>
          <a:bodyPr/>
          <a:lstStyle/>
          <a:p>
            <a:r>
              <a:rPr lang="en-US" b="0" i="0" dirty="0">
                <a:solidFill>
                  <a:srgbClr val="111A44"/>
                </a:solidFill>
                <a:effectLst/>
                <a:latin typeface="Proxima Nova"/>
              </a:rPr>
              <a:t>An account identifies a participant in an EOSIO blockchain. </a:t>
            </a:r>
          </a:p>
          <a:p>
            <a:r>
              <a:rPr lang="en-US" b="0" i="0" dirty="0">
                <a:solidFill>
                  <a:srgbClr val="111A44"/>
                </a:solidFill>
                <a:effectLst/>
                <a:latin typeface="Proxima Nova"/>
              </a:rPr>
              <a:t>A participant can be an individual or a group depending on the assigned permissions within the account.</a:t>
            </a:r>
          </a:p>
          <a:p>
            <a:r>
              <a:rPr lang="en-US" b="0" i="0" dirty="0">
                <a:solidFill>
                  <a:srgbClr val="111A44"/>
                </a:solidFill>
                <a:effectLst/>
                <a:latin typeface="Proxima Nova"/>
              </a:rPr>
              <a:t>Each account is identified by a human readable name between 1 and 12 characters in length. (a-z 1-5)</a:t>
            </a:r>
            <a:endParaRPr lang="en-US" dirty="0"/>
          </a:p>
        </p:txBody>
      </p:sp>
      <p:pic>
        <p:nvPicPr>
          <p:cNvPr id="4" name="Picture 3">
            <a:extLst>
              <a:ext uri="{FF2B5EF4-FFF2-40B4-BE49-F238E27FC236}">
                <a16:creationId xmlns:a16="http://schemas.microsoft.com/office/drawing/2014/main" id="{66939B56-B43E-4F80-9A70-BEDBC9414853}"/>
              </a:ext>
            </a:extLst>
          </p:cNvPr>
          <p:cNvPicPr>
            <a:picLocks noChangeAspect="1"/>
          </p:cNvPicPr>
          <p:nvPr/>
        </p:nvPicPr>
        <p:blipFill>
          <a:blip r:embed="rId2"/>
          <a:stretch>
            <a:fillRect/>
          </a:stretch>
        </p:blipFill>
        <p:spPr>
          <a:xfrm>
            <a:off x="9582860" y="515496"/>
            <a:ext cx="2457091" cy="793645"/>
          </a:xfrm>
          <a:prstGeom prst="rect">
            <a:avLst/>
          </a:prstGeom>
        </p:spPr>
      </p:pic>
    </p:spTree>
    <p:extLst>
      <p:ext uri="{BB962C8B-B14F-4D97-AF65-F5344CB8AC3E}">
        <p14:creationId xmlns:p14="http://schemas.microsoft.com/office/powerpoint/2010/main" val="98813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C713-450A-4F1D-9E89-3A8535A6EF3F}"/>
              </a:ext>
            </a:extLst>
          </p:cNvPr>
          <p:cNvSpPr>
            <a:spLocks noGrp="1"/>
          </p:cNvSpPr>
          <p:nvPr>
            <p:ph type="title"/>
          </p:nvPr>
        </p:nvSpPr>
        <p:spPr>
          <a:xfrm>
            <a:off x="581192" y="702156"/>
            <a:ext cx="3223553" cy="1188720"/>
          </a:xfrm>
        </p:spPr>
        <p:txBody>
          <a:bodyPr/>
          <a:lstStyle/>
          <a:p>
            <a:r>
              <a:rPr lang="en-US" dirty="0"/>
              <a:t>types</a:t>
            </a:r>
          </a:p>
        </p:txBody>
      </p:sp>
      <p:sp>
        <p:nvSpPr>
          <p:cNvPr id="3" name="Content Placeholder 2">
            <a:extLst>
              <a:ext uri="{FF2B5EF4-FFF2-40B4-BE49-F238E27FC236}">
                <a16:creationId xmlns:a16="http://schemas.microsoft.com/office/drawing/2014/main" id="{A1230A15-DF52-4590-A6F8-5165D8E84667}"/>
              </a:ext>
            </a:extLst>
          </p:cNvPr>
          <p:cNvSpPr>
            <a:spLocks noGrp="1"/>
          </p:cNvSpPr>
          <p:nvPr>
            <p:ph idx="1"/>
          </p:nvPr>
        </p:nvSpPr>
        <p:spPr>
          <a:xfrm>
            <a:off x="581193" y="2340864"/>
            <a:ext cx="3293384" cy="3634486"/>
          </a:xfrm>
        </p:spPr>
        <p:txBody>
          <a:bodyPr/>
          <a:lstStyle/>
          <a:p>
            <a:r>
              <a:rPr lang="en-US" dirty="0"/>
              <a:t>User account</a:t>
            </a:r>
          </a:p>
          <a:p>
            <a:endParaRPr lang="en-US" dirty="0"/>
          </a:p>
          <a:p>
            <a:endParaRPr lang="en-US" dirty="0"/>
          </a:p>
          <a:p>
            <a:r>
              <a:rPr lang="en-US" dirty="0"/>
              <a:t>Smart Contract account</a:t>
            </a:r>
          </a:p>
        </p:txBody>
      </p:sp>
      <p:pic>
        <p:nvPicPr>
          <p:cNvPr id="5" name="Picture 4">
            <a:extLst>
              <a:ext uri="{FF2B5EF4-FFF2-40B4-BE49-F238E27FC236}">
                <a16:creationId xmlns:a16="http://schemas.microsoft.com/office/drawing/2014/main" id="{B5540EDC-48D9-4A46-89B1-2BB89A5B1F6B}"/>
              </a:ext>
            </a:extLst>
          </p:cNvPr>
          <p:cNvPicPr>
            <a:picLocks noChangeAspect="1"/>
          </p:cNvPicPr>
          <p:nvPr/>
        </p:nvPicPr>
        <p:blipFill>
          <a:blip r:embed="rId2"/>
          <a:stretch>
            <a:fillRect/>
          </a:stretch>
        </p:blipFill>
        <p:spPr>
          <a:xfrm>
            <a:off x="3809116" y="4354622"/>
            <a:ext cx="788009" cy="1056860"/>
          </a:xfrm>
          <a:prstGeom prst="rect">
            <a:avLst/>
          </a:prstGeom>
        </p:spPr>
      </p:pic>
      <p:pic>
        <p:nvPicPr>
          <p:cNvPr id="7" name="Picture 6">
            <a:extLst>
              <a:ext uri="{FF2B5EF4-FFF2-40B4-BE49-F238E27FC236}">
                <a16:creationId xmlns:a16="http://schemas.microsoft.com/office/drawing/2014/main" id="{02C22891-64E4-4EE5-8390-E56E187A2834}"/>
              </a:ext>
            </a:extLst>
          </p:cNvPr>
          <p:cNvPicPr>
            <a:picLocks noChangeAspect="1"/>
          </p:cNvPicPr>
          <p:nvPr/>
        </p:nvPicPr>
        <p:blipFill>
          <a:blip r:embed="rId3"/>
          <a:stretch>
            <a:fillRect/>
          </a:stretch>
        </p:blipFill>
        <p:spPr>
          <a:xfrm>
            <a:off x="3922767" y="2953366"/>
            <a:ext cx="674358" cy="951268"/>
          </a:xfrm>
          <a:prstGeom prst="rect">
            <a:avLst/>
          </a:prstGeom>
        </p:spPr>
      </p:pic>
      <p:sp>
        <p:nvSpPr>
          <p:cNvPr id="8" name="TextBox 7">
            <a:hlinkClick r:id="rId4"/>
            <a:extLst>
              <a:ext uri="{FF2B5EF4-FFF2-40B4-BE49-F238E27FC236}">
                <a16:creationId xmlns:a16="http://schemas.microsoft.com/office/drawing/2014/main" id="{9674CE2F-8E4B-4E87-8AD5-2A4452B2662D}"/>
              </a:ext>
            </a:extLst>
          </p:cNvPr>
          <p:cNvSpPr txBox="1"/>
          <p:nvPr/>
        </p:nvSpPr>
        <p:spPr>
          <a:xfrm>
            <a:off x="6734014" y="3246895"/>
            <a:ext cx="937647" cy="369332"/>
          </a:xfrm>
          <a:prstGeom prst="rect">
            <a:avLst/>
          </a:prstGeom>
          <a:ln>
            <a:no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a:t>DEMO</a:t>
            </a:r>
          </a:p>
        </p:txBody>
      </p:sp>
      <p:sp>
        <p:nvSpPr>
          <p:cNvPr id="9" name="TextBox 8">
            <a:hlinkClick r:id="rId5"/>
            <a:extLst>
              <a:ext uri="{FF2B5EF4-FFF2-40B4-BE49-F238E27FC236}">
                <a16:creationId xmlns:a16="http://schemas.microsoft.com/office/drawing/2014/main" id="{0A3CE496-EA31-4CDE-914A-F258B800DE99}"/>
              </a:ext>
            </a:extLst>
          </p:cNvPr>
          <p:cNvSpPr txBox="1"/>
          <p:nvPr/>
        </p:nvSpPr>
        <p:spPr>
          <a:xfrm>
            <a:off x="6734014" y="4513720"/>
            <a:ext cx="937647" cy="369332"/>
          </a:xfrm>
          <a:prstGeom prst="rect">
            <a:avLst/>
          </a:prstGeom>
          <a:ln>
            <a:noFill/>
          </a:ln>
          <a:effectLst>
            <a:outerShdw blurRad="50800" dist="38100" dir="2700000" algn="tl" rotWithShape="0">
              <a:prstClr val="black">
                <a:alpha val="40000"/>
              </a:prstClr>
            </a:outerShdw>
          </a:effectLst>
        </p:spPr>
        <p:style>
          <a:lnRef idx="3">
            <a:schemeClr val="lt1"/>
          </a:lnRef>
          <a:fillRef idx="1001">
            <a:schemeClr val="dk2"/>
          </a:fillRef>
          <a:effectRef idx="1">
            <a:schemeClr val="accent3"/>
          </a:effectRef>
          <a:fontRef idx="minor">
            <a:schemeClr val="lt1"/>
          </a:fontRef>
        </p:style>
        <p:txBody>
          <a:bodyPr wrap="square" rtlCol="0">
            <a:spAutoFit/>
          </a:bodyPr>
          <a:lstStyle/>
          <a:p>
            <a:pPr algn="ctr"/>
            <a:r>
              <a:rPr lang="en-US" dirty="0"/>
              <a:t>DEMO</a:t>
            </a:r>
          </a:p>
        </p:txBody>
      </p:sp>
      <p:pic>
        <p:nvPicPr>
          <p:cNvPr id="2050" name="Picture 2"/>
          <p:cNvPicPr>
            <a:picLocks noChangeAspect="1" noChangeArrowheads="1"/>
          </p:cNvPicPr>
          <p:nvPr/>
        </p:nvPicPr>
        <p:blipFill>
          <a:blip r:embed="rId6"/>
          <a:srcRect/>
          <a:stretch>
            <a:fillRect/>
          </a:stretch>
        </p:blipFill>
        <p:spPr bwMode="auto">
          <a:xfrm>
            <a:off x="7826431" y="1462123"/>
            <a:ext cx="3776989" cy="2133061"/>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7"/>
          <a:srcRect/>
          <a:stretch>
            <a:fillRect/>
          </a:stretch>
        </p:blipFill>
        <p:spPr bwMode="auto">
          <a:xfrm>
            <a:off x="7828400" y="4528485"/>
            <a:ext cx="3880123" cy="2122589"/>
          </a:xfrm>
          <a:prstGeom prst="rect">
            <a:avLst/>
          </a:prstGeom>
          <a:ln>
            <a:noFill/>
          </a:ln>
          <a:effectLst>
            <a:outerShdw blurRad="292100" dist="139700" dir="2700000" algn="tl" rotWithShape="0">
              <a:srgbClr val="333333">
                <a:alpha val="65000"/>
              </a:srgbClr>
            </a:outerShdw>
          </a:effectLst>
        </p:spPr>
      </p:pic>
      <p:cxnSp>
        <p:nvCxnSpPr>
          <p:cNvPr id="33" name="Shape 32"/>
          <p:cNvCxnSpPr>
            <a:stCxn id="8" idx="0"/>
            <a:endCxn id="2050" idx="1"/>
          </p:cNvCxnSpPr>
          <p:nvPr/>
        </p:nvCxnSpPr>
        <p:spPr>
          <a:xfrm rot="5400000" flipH="1" flipV="1">
            <a:off x="7155514" y="2575979"/>
            <a:ext cx="718241" cy="623593"/>
          </a:xfrm>
          <a:prstGeom prst="bentConnector2">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5" name="Shape 34"/>
          <p:cNvCxnSpPr>
            <a:stCxn id="9" idx="2"/>
            <a:endCxn id="2051" idx="1"/>
          </p:cNvCxnSpPr>
          <p:nvPr/>
        </p:nvCxnSpPr>
        <p:spPr>
          <a:xfrm rot="16200000" flipH="1">
            <a:off x="7162255" y="4923635"/>
            <a:ext cx="706728" cy="625562"/>
          </a:xfrm>
          <a:prstGeom prst="bentConnector2">
            <a:avLst/>
          </a:prstGeom>
          <a:ln>
            <a:tailEnd type="arrow"/>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66939B56-B43E-4F80-9A70-BEDBC9414853}"/>
              </a:ext>
            </a:extLst>
          </p:cNvPr>
          <p:cNvPicPr>
            <a:picLocks noChangeAspect="1"/>
          </p:cNvPicPr>
          <p:nvPr/>
        </p:nvPicPr>
        <p:blipFill>
          <a:blip r:embed="rId8"/>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41365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Contents</a:t>
            </a:r>
          </a:p>
        </p:txBody>
      </p:sp>
      <p:sp>
        <p:nvSpPr>
          <p:cNvPr id="5" name="Content Placeholder 4">
            <a:extLst>
              <a:ext uri="{FF2B5EF4-FFF2-40B4-BE49-F238E27FC236}">
                <a16:creationId xmlns:a16="http://schemas.microsoft.com/office/drawing/2014/main" id="{926AD263-543C-4FCA-8623-005292E20604}"/>
              </a:ext>
            </a:extLst>
          </p:cNvPr>
          <p:cNvSpPr>
            <a:spLocks noGrp="1"/>
          </p:cNvSpPr>
          <p:nvPr>
            <p:ph idx="1"/>
          </p:nvPr>
        </p:nvSpPr>
        <p:spPr>
          <a:xfrm>
            <a:off x="581193" y="2340864"/>
            <a:ext cx="6355636" cy="3634486"/>
          </a:xfrm>
        </p:spPr>
        <p:txBody>
          <a:bodyPr>
            <a:normAutofit fontScale="85000" lnSpcReduction="10000"/>
          </a:bodyPr>
          <a:lstStyle/>
          <a:p>
            <a:r>
              <a:rPr lang="en-US" dirty="0">
                <a:hlinkClick r:id="rId2" action="ppaction://hlinksldjump"/>
              </a:rPr>
              <a:t>Overview</a:t>
            </a:r>
            <a:endParaRPr lang="en-US" dirty="0"/>
          </a:p>
          <a:p>
            <a:r>
              <a:rPr lang="en-US" dirty="0">
                <a:hlinkClick r:id="rId3" action="ppaction://hlinksldjump"/>
              </a:rPr>
              <a:t>Block Explorer</a:t>
            </a:r>
            <a:endParaRPr lang="en-US" dirty="0"/>
          </a:p>
          <a:p>
            <a:r>
              <a:rPr lang="en-US" dirty="0">
                <a:hlinkClick r:id="rId4" action="ppaction://hlinksldjump"/>
              </a:rPr>
              <a:t>Chains</a:t>
            </a:r>
            <a:endParaRPr lang="en-US" dirty="0"/>
          </a:p>
          <a:p>
            <a:r>
              <a:rPr lang="en-US" dirty="0">
                <a:hlinkClick r:id="rId5" action="ppaction://hlinksldjump"/>
              </a:rPr>
              <a:t>Key</a:t>
            </a:r>
            <a:endParaRPr lang="en-US" dirty="0"/>
          </a:p>
          <a:p>
            <a:r>
              <a:rPr lang="en-US" dirty="0">
                <a:hlinkClick r:id="rId6" action="ppaction://hlinksldjump"/>
              </a:rPr>
              <a:t>Wallet</a:t>
            </a:r>
            <a:endParaRPr lang="en-US" dirty="0"/>
          </a:p>
          <a:p>
            <a:r>
              <a:rPr lang="en-US" dirty="0">
                <a:hlinkClick r:id="rId7" action="ppaction://hlinksldjump"/>
              </a:rPr>
              <a:t>EOSIO Components</a:t>
            </a:r>
            <a:endParaRPr lang="en-US" dirty="0"/>
          </a:p>
          <a:p>
            <a:r>
              <a:rPr lang="en-US" dirty="0"/>
              <a:t>EOSIO Contract Development Toolkit (CDT)</a:t>
            </a:r>
          </a:p>
          <a:p>
            <a:r>
              <a:rPr lang="en-US" dirty="0">
                <a:hlinkClick r:id="rId8" action="ppaction://hlinksldjump"/>
              </a:rPr>
              <a:t>Source code language (C++)</a:t>
            </a:r>
            <a:endParaRPr lang="en-US" dirty="0"/>
          </a:p>
          <a:p>
            <a:r>
              <a:rPr lang="en-US" dirty="0">
                <a:hlinkClick r:id="rId9" action="ppaction://hlinksldjump"/>
              </a:rPr>
              <a:t>Binary output (WASM)</a:t>
            </a:r>
            <a:endParaRPr lang="en-US" dirty="0"/>
          </a:p>
          <a:p>
            <a:r>
              <a:rPr lang="en-US" dirty="0"/>
              <a:t>ABI output (ABI)</a:t>
            </a:r>
          </a:p>
          <a:p>
            <a:r>
              <a:rPr lang="en-US" dirty="0"/>
              <a:t>EOSIO Resources</a:t>
            </a:r>
          </a:p>
        </p:txBody>
      </p:sp>
      <p:pic>
        <p:nvPicPr>
          <p:cNvPr id="4" name="Picture 3">
            <a:extLst>
              <a:ext uri="{FF2B5EF4-FFF2-40B4-BE49-F238E27FC236}">
                <a16:creationId xmlns:a16="http://schemas.microsoft.com/office/drawing/2014/main" id="{CC39BCE5-6BEA-466E-BEFB-C39FA08D7DC7}"/>
              </a:ext>
            </a:extLst>
          </p:cNvPr>
          <p:cNvPicPr>
            <a:picLocks noChangeAspect="1"/>
          </p:cNvPicPr>
          <p:nvPr/>
        </p:nvPicPr>
        <p:blipFill>
          <a:blip r:embed="rId10"/>
          <a:stretch>
            <a:fillRect/>
          </a:stretch>
        </p:blipFill>
        <p:spPr>
          <a:xfrm>
            <a:off x="9734909" y="5113625"/>
            <a:ext cx="2457091" cy="793645"/>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3224814" y="3429000"/>
            <a:ext cx="5742373" cy="716871"/>
          </a:xfrm>
        </p:spPr>
        <p:txBody>
          <a:bodyPr>
            <a:noAutofit/>
          </a:bodyPr>
          <a:lstStyle/>
          <a:p>
            <a:pPr algn="ctr"/>
            <a:r>
              <a:rPr lang="en-US" sz="4400" dirty="0">
                <a:solidFill>
                  <a:schemeClr val="tx1">
                    <a:lumMod val="50000"/>
                    <a:lumOff val="50000"/>
                  </a:schemeClr>
                </a:solidFill>
              </a:rPr>
              <a:t>EOSIO Stack</a:t>
            </a:r>
          </a:p>
        </p:txBody>
      </p:sp>
      <p:pic>
        <p:nvPicPr>
          <p:cNvPr id="3" name="Picture 2">
            <a:extLst>
              <a:ext uri="{FF2B5EF4-FFF2-40B4-BE49-F238E27FC236}">
                <a16:creationId xmlns:a16="http://schemas.microsoft.com/office/drawing/2014/main" id="{E1C8BD1D-C5B5-41B1-9897-277CC9924F1A}"/>
              </a:ext>
            </a:extLst>
          </p:cNvPr>
          <p:cNvPicPr>
            <a:picLocks noChangeAspect="1"/>
          </p:cNvPicPr>
          <p:nvPr/>
        </p:nvPicPr>
        <p:blipFill>
          <a:blip r:embed="rId2"/>
          <a:stretch>
            <a:fillRect/>
          </a:stretch>
        </p:blipFill>
        <p:spPr>
          <a:xfrm>
            <a:off x="9575111" y="497237"/>
            <a:ext cx="2457091" cy="793645"/>
          </a:xfrm>
          <a:prstGeom prst="rect">
            <a:avLst/>
          </a:prstGeom>
        </p:spPr>
      </p:pic>
      <p:pic>
        <p:nvPicPr>
          <p:cNvPr id="7" name="Picture 6">
            <a:extLst>
              <a:ext uri="{FF2B5EF4-FFF2-40B4-BE49-F238E27FC236}">
                <a16:creationId xmlns:a16="http://schemas.microsoft.com/office/drawing/2014/main" id="{298EBE92-E885-4FD3-B11D-B050A819735D}"/>
              </a:ext>
            </a:extLst>
          </p:cNvPr>
          <p:cNvPicPr>
            <a:picLocks noChangeAspect="1"/>
          </p:cNvPicPr>
          <p:nvPr/>
        </p:nvPicPr>
        <p:blipFill>
          <a:blip r:embed="rId3"/>
          <a:stretch>
            <a:fillRect/>
          </a:stretch>
        </p:blipFill>
        <p:spPr>
          <a:xfrm>
            <a:off x="5556136" y="2174705"/>
            <a:ext cx="1079727" cy="1079727"/>
          </a:xfrm>
          <a:prstGeom prst="rect">
            <a:avLst/>
          </a:prstGeom>
        </p:spPr>
      </p:pic>
    </p:spTree>
    <p:extLst>
      <p:ext uri="{BB962C8B-B14F-4D97-AF65-F5344CB8AC3E}">
        <p14:creationId xmlns:p14="http://schemas.microsoft.com/office/powerpoint/2010/main" val="585534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60FB-CCF0-4A4A-A606-72815DBDFEF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25FD65CA-30A9-4EA8-98CB-5BE3154BFB95}"/>
              </a:ext>
            </a:extLst>
          </p:cNvPr>
          <p:cNvSpPr>
            <a:spLocks noGrp="1"/>
          </p:cNvSpPr>
          <p:nvPr>
            <p:ph idx="1"/>
          </p:nvPr>
        </p:nvSpPr>
        <p:spPr>
          <a:xfrm>
            <a:off x="581193" y="2340864"/>
            <a:ext cx="5687871" cy="3634486"/>
          </a:xfrm>
        </p:spPr>
        <p:txBody>
          <a:bodyPr/>
          <a:lstStyle/>
          <a:p>
            <a:r>
              <a:rPr lang="en-US" dirty="0">
                <a:hlinkClick r:id="rId2"/>
              </a:rPr>
              <a:t>nodeos</a:t>
            </a:r>
            <a:r>
              <a:rPr lang="en-US" dirty="0"/>
              <a:t>: The core service daemon that runs on every EOSIO node</a:t>
            </a:r>
          </a:p>
          <a:p>
            <a:r>
              <a:rPr lang="en-US" dirty="0">
                <a:hlinkClick r:id="rId3"/>
              </a:rPr>
              <a:t>cleos</a:t>
            </a:r>
            <a:r>
              <a:rPr lang="en-US" dirty="0"/>
              <a:t>: A command line interface (CLI) to interact with the blockchain and manage wallets</a:t>
            </a:r>
          </a:p>
          <a:p>
            <a:r>
              <a:rPr lang="en-US" dirty="0">
                <a:hlinkClick r:id="rId4"/>
              </a:rPr>
              <a:t>keosd</a:t>
            </a:r>
            <a:r>
              <a:rPr lang="en-US" dirty="0"/>
              <a:t>: A key manager service daemon for storing private keys and signing digital messages</a:t>
            </a:r>
          </a:p>
          <a:p>
            <a:endParaRPr lang="en-US" dirty="0"/>
          </a:p>
        </p:txBody>
      </p:sp>
      <p:pic>
        <p:nvPicPr>
          <p:cNvPr id="4" name="Picture 3">
            <a:extLst>
              <a:ext uri="{FF2B5EF4-FFF2-40B4-BE49-F238E27FC236}">
                <a16:creationId xmlns:a16="http://schemas.microsoft.com/office/drawing/2014/main" id="{93C92850-A4F9-4C05-B984-A5140C4858F0}"/>
              </a:ext>
            </a:extLst>
          </p:cNvPr>
          <p:cNvPicPr>
            <a:picLocks noChangeAspect="1"/>
          </p:cNvPicPr>
          <p:nvPr/>
        </p:nvPicPr>
        <p:blipFill>
          <a:blip r:embed="rId5"/>
          <a:stretch>
            <a:fillRect/>
          </a:stretch>
        </p:blipFill>
        <p:spPr>
          <a:xfrm>
            <a:off x="9575111" y="497237"/>
            <a:ext cx="2457091" cy="793645"/>
          </a:xfrm>
          <a:prstGeom prst="rect">
            <a:avLst/>
          </a:prstGeom>
        </p:spPr>
      </p:pic>
      <p:pic>
        <p:nvPicPr>
          <p:cNvPr id="1026" name="Picture 2" descr="What is keos in regards to cleos and nodeos? - EOS.IO Stack Exchange">
            <a:extLst>
              <a:ext uri="{FF2B5EF4-FFF2-40B4-BE49-F238E27FC236}">
                <a16:creationId xmlns:a16="http://schemas.microsoft.com/office/drawing/2014/main" id="{D7E85D0E-7D45-4772-ABAB-C59021D8A0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821" y="2519944"/>
            <a:ext cx="4640580" cy="244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8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1658-FE96-45F2-9C46-695D76D0E857}"/>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241CF01-EA12-4585-863D-0DFB17BF164A}"/>
              </a:ext>
            </a:extLst>
          </p:cNvPr>
          <p:cNvSpPr>
            <a:spLocks noGrp="1"/>
          </p:cNvSpPr>
          <p:nvPr>
            <p:ph idx="1"/>
          </p:nvPr>
        </p:nvSpPr>
        <p:spPr>
          <a:xfrm>
            <a:off x="985953" y="3469397"/>
            <a:ext cx="4448007" cy="1769110"/>
          </a:xfrm>
        </p:spPr>
        <p:txBody>
          <a:bodyPr/>
          <a:lstStyle/>
          <a:p>
            <a:r>
              <a:rPr lang="en-US" dirty="0"/>
              <a:t>cleos: Transfer money from ‘</a:t>
            </a:r>
            <a:r>
              <a:rPr lang="en-US" dirty="0">
                <a:hlinkClick r:id="rId2"/>
              </a:rPr>
              <a:t>toecom111111</a:t>
            </a:r>
            <a:r>
              <a:rPr lang="en-US" dirty="0"/>
              <a:t>’ to ‘</a:t>
            </a:r>
            <a:r>
              <a:rPr lang="en-US" dirty="0">
                <a:hlinkClick r:id="rId3"/>
              </a:rPr>
              <a:t>toecom111112</a:t>
            </a:r>
            <a:r>
              <a:rPr lang="en-US" dirty="0"/>
              <a:t>’</a:t>
            </a:r>
          </a:p>
          <a:p>
            <a:r>
              <a:rPr lang="en-US" dirty="0"/>
              <a:t>cleos: Show token balance of users in </a:t>
            </a:r>
            <a:r>
              <a:rPr lang="en-US" dirty="0">
                <a:hlinkClick r:id="rId4"/>
              </a:rPr>
              <a:t>accounts</a:t>
            </a:r>
            <a:r>
              <a:rPr lang="en-US" dirty="0"/>
              <a:t> table</a:t>
            </a:r>
          </a:p>
        </p:txBody>
      </p:sp>
      <p:sp>
        <p:nvSpPr>
          <p:cNvPr id="4" name="TextBox 3">
            <a:hlinkClick r:id="rId5"/>
            <a:extLst>
              <a:ext uri="{FF2B5EF4-FFF2-40B4-BE49-F238E27FC236}">
                <a16:creationId xmlns:a16="http://schemas.microsoft.com/office/drawing/2014/main" id="{CA08B196-ABC9-45BF-97E8-EE7BD3856ED1}"/>
              </a:ext>
            </a:extLst>
          </p:cNvPr>
          <p:cNvSpPr txBox="1"/>
          <p:nvPr/>
        </p:nvSpPr>
        <p:spPr>
          <a:xfrm>
            <a:off x="2741132" y="2937748"/>
            <a:ext cx="937647" cy="369332"/>
          </a:xfrm>
          <a:prstGeom prst="rect">
            <a:avLst/>
          </a:prstGeom>
          <a:solidFill>
            <a:srgbClr val="0070C0"/>
          </a:solidFill>
          <a:ln>
            <a:no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a:t>CLEOS</a:t>
            </a:r>
          </a:p>
        </p:txBody>
      </p:sp>
      <p:sp>
        <p:nvSpPr>
          <p:cNvPr id="5" name="TextBox 4">
            <a:hlinkClick r:id="rId5"/>
            <a:extLst>
              <a:ext uri="{FF2B5EF4-FFF2-40B4-BE49-F238E27FC236}">
                <a16:creationId xmlns:a16="http://schemas.microsoft.com/office/drawing/2014/main" id="{5165E1CD-B65A-46E1-A909-22D4093D55BA}"/>
              </a:ext>
            </a:extLst>
          </p:cNvPr>
          <p:cNvSpPr txBox="1"/>
          <p:nvPr/>
        </p:nvSpPr>
        <p:spPr>
          <a:xfrm>
            <a:off x="7899874" y="2937748"/>
            <a:ext cx="937647" cy="369332"/>
          </a:xfrm>
          <a:prstGeom prst="rect">
            <a:avLst/>
          </a:prstGeom>
          <a:solidFill>
            <a:srgbClr val="002060"/>
          </a:solidFill>
          <a:ln>
            <a:no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defPPr>
              <a:defRPr lang="en-US"/>
            </a:defPPr>
            <a:lvl1pPr algn="ctr"/>
          </a:lstStyle>
          <a:p>
            <a:r>
              <a:rPr lang="en-US" dirty="0"/>
              <a:t>KEOSD</a:t>
            </a:r>
          </a:p>
        </p:txBody>
      </p:sp>
      <p:sp>
        <p:nvSpPr>
          <p:cNvPr id="6" name="Content Placeholder 2">
            <a:extLst>
              <a:ext uri="{FF2B5EF4-FFF2-40B4-BE49-F238E27FC236}">
                <a16:creationId xmlns:a16="http://schemas.microsoft.com/office/drawing/2014/main" id="{451E7372-A5F4-4955-AAE3-BAB5653FA91A}"/>
              </a:ext>
            </a:extLst>
          </p:cNvPr>
          <p:cNvSpPr txBox="1">
            <a:spLocks/>
          </p:cNvSpPr>
          <p:nvPr/>
        </p:nvSpPr>
        <p:spPr>
          <a:xfrm>
            <a:off x="6224703" y="3566161"/>
            <a:ext cx="4287987" cy="176911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Show list of wallets</a:t>
            </a:r>
          </a:p>
          <a:p>
            <a:r>
              <a:rPr lang="en-US" dirty="0"/>
              <a:t>Show keys in a wallet</a:t>
            </a:r>
          </a:p>
          <a:p>
            <a:r>
              <a:rPr lang="en-US" dirty="0"/>
              <a:t>Import a private key in a wallet</a:t>
            </a:r>
          </a:p>
        </p:txBody>
      </p:sp>
      <p:pic>
        <p:nvPicPr>
          <p:cNvPr id="7" name="Picture 6">
            <a:extLst>
              <a:ext uri="{FF2B5EF4-FFF2-40B4-BE49-F238E27FC236}">
                <a16:creationId xmlns:a16="http://schemas.microsoft.com/office/drawing/2014/main" id="{66939B56-B43E-4F80-9A70-BEDBC9414853}"/>
              </a:ext>
            </a:extLst>
          </p:cNvPr>
          <p:cNvPicPr>
            <a:picLocks noChangeAspect="1"/>
          </p:cNvPicPr>
          <p:nvPr/>
        </p:nvPicPr>
        <p:blipFill>
          <a:blip r:embed="rId6"/>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65970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1726-F48A-4EBD-A99C-9E4C24F3B790}"/>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6CA78900-8D03-4549-99D2-61AF06A201F4}"/>
              </a:ext>
            </a:extLst>
          </p:cNvPr>
          <p:cNvSpPr>
            <a:spLocks noGrp="1"/>
          </p:cNvSpPr>
          <p:nvPr>
            <p:ph idx="1"/>
          </p:nvPr>
        </p:nvSpPr>
        <p:spPr>
          <a:xfrm>
            <a:off x="422438" y="2077379"/>
            <a:ext cx="7833798" cy="4429957"/>
          </a:xfrm>
        </p:spPr>
        <p:txBody>
          <a:bodyPr>
            <a:normAutofit fontScale="85000" lnSpcReduction="10000"/>
          </a:bodyPr>
          <a:lstStyle/>
          <a:p>
            <a:pPr marL="0" indent="0">
              <a:buNone/>
            </a:pPr>
            <a:r>
              <a:rPr lang="en-US" b="1" dirty="0"/>
              <a:t>Q.</a:t>
            </a:r>
            <a:r>
              <a:rPr lang="en-US" dirty="0"/>
              <a:t> Is there any limit to no. of public keys, which can be imported into an EOSIO wallet in CLI?</a:t>
            </a:r>
          </a:p>
          <a:p>
            <a:pPr marL="0" indent="0">
              <a:buNone/>
            </a:pPr>
            <a:r>
              <a:rPr lang="en-US" b="1" dirty="0"/>
              <a:t>A.</a:t>
            </a:r>
            <a:r>
              <a:rPr lang="en-US" dirty="0"/>
              <a:t> No</a:t>
            </a:r>
          </a:p>
          <a:p>
            <a:pPr marL="0" indent="0">
              <a:buNone/>
            </a:pPr>
            <a:r>
              <a:rPr lang="en-US" dirty="0"/>
              <a:t>-------------------------------------------------------------------------------------------------------------------------------------------------------------------</a:t>
            </a:r>
          </a:p>
          <a:p>
            <a:pPr marL="0" indent="0">
              <a:buNone/>
            </a:pPr>
            <a:r>
              <a:rPr lang="en-US" b="1" dirty="0"/>
              <a:t>Q. </a:t>
            </a:r>
            <a:r>
              <a:rPr lang="en-US" dirty="0"/>
              <a:t>Can 10 (say) no. of public keys imported into an </a:t>
            </a:r>
            <a:r>
              <a:rPr lang="en-US" dirty="0" err="1"/>
              <a:t>eosio</a:t>
            </a:r>
            <a:r>
              <a:rPr lang="en-US" dirty="0"/>
              <a:t> wallet represent single </a:t>
            </a:r>
            <a:r>
              <a:rPr lang="en-US" dirty="0" err="1"/>
              <a:t>eosio</a:t>
            </a:r>
            <a:r>
              <a:rPr lang="en-US" dirty="0"/>
              <a:t> account?</a:t>
            </a:r>
          </a:p>
          <a:p>
            <a:pPr marL="0" indent="0">
              <a:buNone/>
            </a:pPr>
            <a:r>
              <a:rPr lang="en-US" b="1" dirty="0"/>
              <a:t>A. </a:t>
            </a:r>
            <a:r>
              <a:rPr lang="en-US" dirty="0"/>
              <a:t>Yes. When an </a:t>
            </a:r>
            <a:r>
              <a:rPr lang="en-US" dirty="0" err="1"/>
              <a:t>eosio</a:t>
            </a:r>
            <a:r>
              <a:rPr lang="en-US" dirty="0"/>
              <a:t> account has many permissions like owner, active, custom1, custom2, …custom8, then those 10 imported public keys might represent a single </a:t>
            </a:r>
            <a:r>
              <a:rPr lang="en-US" dirty="0" err="1"/>
              <a:t>eosio</a:t>
            </a:r>
            <a:r>
              <a:rPr lang="en-US" dirty="0"/>
              <a:t> account. &amp; in order to confirm that, follow the next Q.</a:t>
            </a:r>
          </a:p>
          <a:p>
            <a:pPr marL="0" indent="0">
              <a:buNone/>
            </a:pPr>
            <a:r>
              <a:rPr lang="en-US" dirty="0"/>
              <a:t>-------------------------------------------------------------------------------------------------------------------------------------------------------------------</a:t>
            </a:r>
          </a:p>
          <a:p>
            <a:pPr marL="0" indent="0">
              <a:buNone/>
            </a:pPr>
            <a:r>
              <a:rPr lang="en-US" b="1" dirty="0"/>
              <a:t>Q.</a:t>
            </a:r>
            <a:r>
              <a:rPr lang="en-US" dirty="0"/>
              <a:t> Let’s say I revisit one of my projects after an year and I forgot the accounts imported into the project’s wallet. And I want to know whether the imported keys represent my required set of accounts. How to check that?</a:t>
            </a:r>
          </a:p>
          <a:p>
            <a:pPr marL="0" indent="0">
              <a:buNone/>
            </a:pPr>
            <a:r>
              <a:rPr lang="en-US" b="1" dirty="0"/>
              <a:t>A.</a:t>
            </a:r>
            <a:r>
              <a:rPr lang="en-US" dirty="0"/>
              <a:t> M-1: Match the imported keys with the info, found using `cleos get account &lt;account-name&gt;` in CLI.</a:t>
            </a:r>
            <a:br>
              <a:rPr lang="en-US" dirty="0"/>
            </a:br>
            <a:r>
              <a:rPr lang="en-US" dirty="0"/>
              <a:t>    M-2: import the required keys for an account or multiple accounts one by one &amp; if it shows error-- “key already exists”, then the account has been  imported into that unlocked wallet.</a:t>
            </a:r>
          </a:p>
          <a:p>
            <a:pPr marL="342900" indent="-342900">
              <a:buAutoNum type="alphaUcPeriod"/>
            </a:pPr>
            <a:endParaRPr lang="en-US" dirty="0"/>
          </a:p>
        </p:txBody>
      </p:sp>
      <p:pic>
        <p:nvPicPr>
          <p:cNvPr id="4" name="Picture 3">
            <a:extLst>
              <a:ext uri="{FF2B5EF4-FFF2-40B4-BE49-F238E27FC236}">
                <a16:creationId xmlns:a16="http://schemas.microsoft.com/office/drawing/2014/main" id="{3DD02EBA-3778-4F8B-91C8-49FCB0CEB209}"/>
              </a:ext>
            </a:extLst>
          </p:cNvPr>
          <p:cNvPicPr>
            <a:picLocks noChangeAspect="1"/>
          </p:cNvPicPr>
          <p:nvPr/>
        </p:nvPicPr>
        <p:blipFill>
          <a:blip r:embed="rId2"/>
          <a:stretch>
            <a:fillRect/>
          </a:stretch>
        </p:blipFill>
        <p:spPr>
          <a:xfrm>
            <a:off x="9582860" y="504986"/>
            <a:ext cx="2457091" cy="793645"/>
          </a:xfrm>
          <a:prstGeom prst="rect">
            <a:avLst/>
          </a:prstGeom>
        </p:spPr>
      </p:pic>
      <p:pic>
        <p:nvPicPr>
          <p:cNvPr id="6" name="Picture 5">
            <a:extLst>
              <a:ext uri="{FF2B5EF4-FFF2-40B4-BE49-F238E27FC236}">
                <a16:creationId xmlns:a16="http://schemas.microsoft.com/office/drawing/2014/main" id="{17297239-D748-4AEA-B251-F005682BDD74}"/>
              </a:ext>
            </a:extLst>
          </p:cNvPr>
          <p:cNvPicPr>
            <a:picLocks noChangeAspect="1"/>
          </p:cNvPicPr>
          <p:nvPr/>
        </p:nvPicPr>
        <p:blipFill>
          <a:blip r:embed="rId3"/>
          <a:stretch>
            <a:fillRect/>
          </a:stretch>
        </p:blipFill>
        <p:spPr>
          <a:xfrm>
            <a:off x="8540314" y="2317071"/>
            <a:ext cx="3140470" cy="170127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0F3BCF0-9389-478F-8076-40D7560DC3A1}"/>
              </a:ext>
            </a:extLst>
          </p:cNvPr>
          <p:cNvPicPr>
            <a:picLocks noChangeAspect="1"/>
          </p:cNvPicPr>
          <p:nvPr/>
        </p:nvPicPr>
        <p:blipFill>
          <a:blip r:embed="rId4"/>
          <a:stretch>
            <a:fillRect/>
          </a:stretch>
        </p:blipFill>
        <p:spPr>
          <a:xfrm>
            <a:off x="8540314" y="4290230"/>
            <a:ext cx="3231256" cy="1701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112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16F9-407B-4A6D-901A-B78072036F45}"/>
              </a:ext>
            </a:extLst>
          </p:cNvPr>
          <p:cNvSpPr>
            <a:spLocks noGrp="1"/>
          </p:cNvSpPr>
          <p:nvPr>
            <p:ph type="title"/>
          </p:nvPr>
        </p:nvSpPr>
        <p:spPr/>
        <p:txBody>
          <a:bodyPr/>
          <a:lstStyle/>
          <a:p>
            <a:r>
              <a:rPr lang="en-US" dirty="0"/>
              <a:t>Assignment</a:t>
            </a:r>
          </a:p>
        </p:txBody>
      </p:sp>
      <p:sp>
        <p:nvSpPr>
          <p:cNvPr id="4" name="TextBox 3">
            <a:extLst>
              <a:ext uri="{FF2B5EF4-FFF2-40B4-BE49-F238E27FC236}">
                <a16:creationId xmlns:a16="http://schemas.microsoft.com/office/drawing/2014/main" id="{16EF09E3-A935-4C8D-B48D-856E74263B7D}"/>
              </a:ext>
            </a:extLst>
          </p:cNvPr>
          <p:cNvSpPr txBox="1"/>
          <p:nvPr/>
        </p:nvSpPr>
        <p:spPr>
          <a:xfrm>
            <a:off x="1850126" y="3429000"/>
            <a:ext cx="8491748" cy="369332"/>
          </a:xfrm>
          <a:prstGeom prst="rect">
            <a:avLst/>
          </a:prstGeom>
          <a:solidFill>
            <a:srgbClr val="FF6600"/>
          </a:solidFill>
        </p:spPr>
        <p:txBody>
          <a:bodyPr wrap="none" rtlCol="0">
            <a:spAutoFit/>
          </a:bodyPr>
          <a:lstStyle/>
          <a:p>
            <a:r>
              <a:rPr lang="en-US" dirty="0">
                <a:solidFill>
                  <a:schemeClr val="bg1"/>
                </a:solidFill>
              </a:rPr>
              <a:t>Q. "Transfer token from one account (with low CPU i.e. mostly new account) to another"</a:t>
            </a:r>
          </a:p>
        </p:txBody>
      </p:sp>
      <p:pic>
        <p:nvPicPr>
          <p:cNvPr id="5" name="Picture 4">
            <a:extLst>
              <a:ext uri="{FF2B5EF4-FFF2-40B4-BE49-F238E27FC236}">
                <a16:creationId xmlns:a16="http://schemas.microsoft.com/office/drawing/2014/main" id="{63E111DF-AC77-4844-89A1-408B22AF7759}"/>
              </a:ext>
            </a:extLst>
          </p:cNvPr>
          <p:cNvPicPr>
            <a:picLocks noChangeAspect="1"/>
          </p:cNvPicPr>
          <p:nvPr/>
        </p:nvPicPr>
        <p:blipFill>
          <a:blip r:embed="rId2"/>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3222439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276687" y="2689379"/>
            <a:ext cx="11638625" cy="1479242"/>
          </a:xfrm>
        </p:spPr>
        <p:txBody>
          <a:bodyPr>
            <a:noAutofit/>
          </a:bodyPr>
          <a:lstStyle/>
          <a:p>
            <a:pPr algn="ctr"/>
            <a:r>
              <a:rPr lang="en-US" sz="4400" dirty="0">
                <a:solidFill>
                  <a:schemeClr val="tx1">
                    <a:lumMod val="50000"/>
                    <a:lumOff val="50000"/>
                  </a:schemeClr>
                </a:solidFill>
              </a:rPr>
              <a:t>EOSIO Contract Development Toolkit (CDT)</a:t>
            </a:r>
          </a:p>
        </p:txBody>
      </p:sp>
      <p:pic>
        <p:nvPicPr>
          <p:cNvPr id="3" name="Picture 2">
            <a:extLst>
              <a:ext uri="{FF2B5EF4-FFF2-40B4-BE49-F238E27FC236}">
                <a16:creationId xmlns:a16="http://schemas.microsoft.com/office/drawing/2014/main" id="{B43F1293-BD7A-49BF-A962-FDAF247EB4C9}"/>
              </a:ext>
            </a:extLst>
          </p:cNvPr>
          <p:cNvPicPr>
            <a:picLocks noChangeAspect="1"/>
          </p:cNvPicPr>
          <p:nvPr/>
        </p:nvPicPr>
        <p:blipFill>
          <a:blip r:embed="rId2"/>
          <a:stretch>
            <a:fillRect/>
          </a:stretch>
        </p:blipFill>
        <p:spPr>
          <a:xfrm>
            <a:off x="9575111" y="497237"/>
            <a:ext cx="2457091" cy="793645"/>
          </a:xfrm>
          <a:prstGeom prst="rect">
            <a:avLst/>
          </a:prstGeom>
        </p:spPr>
      </p:pic>
      <p:pic>
        <p:nvPicPr>
          <p:cNvPr id="5" name="Picture 4">
            <a:extLst>
              <a:ext uri="{FF2B5EF4-FFF2-40B4-BE49-F238E27FC236}">
                <a16:creationId xmlns:a16="http://schemas.microsoft.com/office/drawing/2014/main" id="{A2FB0F4F-A8AA-492C-BD2B-3E79D4C6207D}"/>
              </a:ext>
            </a:extLst>
          </p:cNvPr>
          <p:cNvPicPr>
            <a:picLocks noChangeAspect="1"/>
          </p:cNvPicPr>
          <p:nvPr/>
        </p:nvPicPr>
        <p:blipFill>
          <a:blip r:embed="rId3"/>
          <a:stretch>
            <a:fillRect/>
          </a:stretch>
        </p:blipFill>
        <p:spPr>
          <a:xfrm>
            <a:off x="5579312" y="1668779"/>
            <a:ext cx="1033374" cy="1033374"/>
          </a:xfrm>
          <a:prstGeom prst="rect">
            <a:avLst/>
          </a:prstGeom>
        </p:spPr>
      </p:pic>
    </p:spTree>
    <p:extLst>
      <p:ext uri="{BB962C8B-B14F-4D97-AF65-F5344CB8AC3E}">
        <p14:creationId xmlns:p14="http://schemas.microsoft.com/office/powerpoint/2010/main" val="288439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60FB-CCF0-4A4A-A606-72815DBDFEF1}"/>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25FD65CA-30A9-4EA8-98CB-5BE3154BFB95}"/>
              </a:ext>
            </a:extLst>
          </p:cNvPr>
          <p:cNvSpPr>
            <a:spLocks noGrp="1"/>
          </p:cNvSpPr>
          <p:nvPr>
            <p:ph idx="1"/>
          </p:nvPr>
        </p:nvSpPr>
        <p:spPr>
          <a:xfrm>
            <a:off x="581193" y="2340864"/>
            <a:ext cx="4448008" cy="3634486"/>
          </a:xfrm>
        </p:spPr>
        <p:txBody>
          <a:bodyPr/>
          <a:lstStyle/>
          <a:p>
            <a:r>
              <a:rPr lang="en-US" dirty="0"/>
              <a:t>Compile code (in C/C++)</a:t>
            </a:r>
          </a:p>
          <a:p>
            <a:endParaRPr lang="en-US" dirty="0"/>
          </a:p>
          <a:p>
            <a:endParaRPr lang="en-US" dirty="0"/>
          </a:p>
          <a:p>
            <a:endParaRPr lang="en-US" dirty="0"/>
          </a:p>
          <a:p>
            <a:r>
              <a:rPr lang="en-US" dirty="0"/>
              <a:t>Generate deployable files: ABI, WASM</a:t>
            </a:r>
          </a:p>
        </p:txBody>
      </p:sp>
      <p:pic>
        <p:nvPicPr>
          <p:cNvPr id="4" name="Picture 3">
            <a:extLst>
              <a:ext uri="{FF2B5EF4-FFF2-40B4-BE49-F238E27FC236}">
                <a16:creationId xmlns:a16="http://schemas.microsoft.com/office/drawing/2014/main" id="{7FEAB74F-037F-46F6-AA62-E5298B3C7DE9}"/>
              </a:ext>
            </a:extLst>
          </p:cNvPr>
          <p:cNvPicPr>
            <a:picLocks noChangeAspect="1"/>
          </p:cNvPicPr>
          <p:nvPr/>
        </p:nvPicPr>
        <p:blipFill>
          <a:blip r:embed="rId2"/>
          <a:stretch>
            <a:fillRect/>
          </a:stretch>
        </p:blipFill>
        <p:spPr>
          <a:xfrm>
            <a:off x="9575111" y="497237"/>
            <a:ext cx="2457091" cy="793645"/>
          </a:xfrm>
          <a:prstGeom prst="rect">
            <a:avLst/>
          </a:prstGeom>
        </p:spPr>
      </p:pic>
      <p:pic>
        <p:nvPicPr>
          <p:cNvPr id="6" name="Picture 5">
            <a:extLst>
              <a:ext uri="{FF2B5EF4-FFF2-40B4-BE49-F238E27FC236}">
                <a16:creationId xmlns:a16="http://schemas.microsoft.com/office/drawing/2014/main" id="{11B6DB30-883D-4138-9A92-5783956C3798}"/>
              </a:ext>
            </a:extLst>
          </p:cNvPr>
          <p:cNvPicPr>
            <a:picLocks noChangeAspect="1"/>
          </p:cNvPicPr>
          <p:nvPr/>
        </p:nvPicPr>
        <p:blipFill>
          <a:blip r:embed="rId3"/>
          <a:stretch>
            <a:fillRect/>
          </a:stretch>
        </p:blipFill>
        <p:spPr>
          <a:xfrm>
            <a:off x="6885095" y="2998470"/>
            <a:ext cx="765943" cy="861060"/>
          </a:xfrm>
          <a:prstGeom prst="rect">
            <a:avLst/>
          </a:prstGeom>
        </p:spPr>
      </p:pic>
      <p:pic>
        <p:nvPicPr>
          <p:cNvPr id="8" name="Picture 7">
            <a:extLst>
              <a:ext uri="{FF2B5EF4-FFF2-40B4-BE49-F238E27FC236}">
                <a16:creationId xmlns:a16="http://schemas.microsoft.com/office/drawing/2014/main" id="{C393952C-6A00-4EB4-A6CF-31F117E35AA1}"/>
              </a:ext>
            </a:extLst>
          </p:cNvPr>
          <p:cNvPicPr>
            <a:picLocks noChangeAspect="1"/>
          </p:cNvPicPr>
          <p:nvPr/>
        </p:nvPicPr>
        <p:blipFill>
          <a:blip r:embed="rId4"/>
          <a:stretch>
            <a:fillRect/>
          </a:stretch>
        </p:blipFill>
        <p:spPr>
          <a:xfrm>
            <a:off x="7505700" y="4616046"/>
            <a:ext cx="702156" cy="702156"/>
          </a:xfrm>
          <a:prstGeom prst="rect">
            <a:avLst/>
          </a:prstGeom>
        </p:spPr>
      </p:pic>
      <p:sp>
        <p:nvSpPr>
          <p:cNvPr id="9" name="TextBox 8">
            <a:extLst>
              <a:ext uri="{FF2B5EF4-FFF2-40B4-BE49-F238E27FC236}">
                <a16:creationId xmlns:a16="http://schemas.microsoft.com/office/drawing/2014/main" id="{EF3F2C95-AC72-4A41-A72D-FE906999A345}"/>
              </a:ext>
            </a:extLst>
          </p:cNvPr>
          <p:cNvSpPr txBox="1"/>
          <p:nvPr/>
        </p:nvSpPr>
        <p:spPr>
          <a:xfrm>
            <a:off x="6366379" y="4762812"/>
            <a:ext cx="796422" cy="408623"/>
          </a:xfrm>
          <a:prstGeom prst="roundRect">
            <a:avLst/>
          </a:prstGeom>
          <a:solidFill>
            <a:schemeClr val="accent6">
              <a:lumMod val="75000"/>
            </a:schemeClr>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a:t>ABI</a:t>
            </a:r>
          </a:p>
        </p:txBody>
      </p:sp>
    </p:spTree>
    <p:extLst>
      <p:ext uri="{BB962C8B-B14F-4D97-AF65-F5344CB8AC3E}">
        <p14:creationId xmlns:p14="http://schemas.microsoft.com/office/powerpoint/2010/main" val="1350596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2213129" y="3429000"/>
            <a:ext cx="7765742" cy="1505874"/>
          </a:xfrm>
        </p:spPr>
        <p:txBody>
          <a:bodyPr>
            <a:noAutofit/>
          </a:bodyPr>
          <a:lstStyle/>
          <a:p>
            <a:pPr algn="ctr"/>
            <a:r>
              <a:rPr lang="en-US" sz="4400" dirty="0">
                <a:solidFill>
                  <a:schemeClr val="tx1">
                    <a:lumMod val="50000"/>
                    <a:lumOff val="50000"/>
                  </a:schemeClr>
                </a:solidFill>
              </a:rPr>
              <a:t>Source code language (C++)</a:t>
            </a:r>
          </a:p>
        </p:txBody>
      </p:sp>
      <p:pic>
        <p:nvPicPr>
          <p:cNvPr id="3" name="Picture 2">
            <a:extLst>
              <a:ext uri="{FF2B5EF4-FFF2-40B4-BE49-F238E27FC236}">
                <a16:creationId xmlns:a16="http://schemas.microsoft.com/office/drawing/2014/main" id="{2E53146D-BFED-4273-80B0-BE04B492BA6B}"/>
              </a:ext>
            </a:extLst>
          </p:cNvPr>
          <p:cNvPicPr>
            <a:picLocks noChangeAspect="1"/>
          </p:cNvPicPr>
          <p:nvPr/>
        </p:nvPicPr>
        <p:blipFill>
          <a:blip r:embed="rId2"/>
          <a:stretch>
            <a:fillRect/>
          </a:stretch>
        </p:blipFill>
        <p:spPr>
          <a:xfrm>
            <a:off x="9575111" y="497237"/>
            <a:ext cx="2457091" cy="793645"/>
          </a:xfrm>
          <a:prstGeom prst="rect">
            <a:avLst/>
          </a:prstGeom>
        </p:spPr>
      </p:pic>
      <p:pic>
        <p:nvPicPr>
          <p:cNvPr id="4" name="Picture 3">
            <a:extLst>
              <a:ext uri="{FF2B5EF4-FFF2-40B4-BE49-F238E27FC236}">
                <a16:creationId xmlns:a16="http://schemas.microsoft.com/office/drawing/2014/main" id="{F699F467-0434-4A56-AF75-E5B2903E3E7E}"/>
              </a:ext>
            </a:extLst>
          </p:cNvPr>
          <p:cNvPicPr>
            <a:picLocks noChangeAspect="1"/>
          </p:cNvPicPr>
          <p:nvPr/>
        </p:nvPicPr>
        <p:blipFill>
          <a:blip r:embed="rId3"/>
          <a:stretch>
            <a:fillRect/>
          </a:stretch>
        </p:blipFill>
        <p:spPr>
          <a:xfrm>
            <a:off x="5713028" y="2456007"/>
            <a:ext cx="765943" cy="861060"/>
          </a:xfrm>
          <a:prstGeom prst="rect">
            <a:avLst/>
          </a:prstGeom>
        </p:spPr>
      </p:pic>
    </p:spTree>
    <p:extLst>
      <p:ext uri="{BB962C8B-B14F-4D97-AF65-F5344CB8AC3E}">
        <p14:creationId xmlns:p14="http://schemas.microsoft.com/office/powerpoint/2010/main" val="294932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60FB-CCF0-4A4A-A606-72815DBDFEF1}"/>
              </a:ext>
            </a:extLst>
          </p:cNvPr>
          <p:cNvSpPr>
            <a:spLocks noGrp="1"/>
          </p:cNvSpPr>
          <p:nvPr>
            <p:ph type="title"/>
          </p:nvPr>
        </p:nvSpPr>
        <p:spPr/>
        <p:txBody>
          <a:bodyPr/>
          <a:lstStyle/>
          <a:p>
            <a:r>
              <a:rPr lang="en-US" dirty="0"/>
              <a:t>Why C++?</a:t>
            </a:r>
          </a:p>
        </p:txBody>
      </p:sp>
      <p:sp>
        <p:nvSpPr>
          <p:cNvPr id="3" name="Content Placeholder 2">
            <a:extLst>
              <a:ext uri="{FF2B5EF4-FFF2-40B4-BE49-F238E27FC236}">
                <a16:creationId xmlns:a16="http://schemas.microsoft.com/office/drawing/2014/main" id="{25FD65CA-30A9-4EA8-98CB-5BE3154BFB95}"/>
              </a:ext>
            </a:extLst>
          </p:cNvPr>
          <p:cNvSpPr>
            <a:spLocks noGrp="1"/>
          </p:cNvSpPr>
          <p:nvPr>
            <p:ph idx="1"/>
          </p:nvPr>
        </p:nvSpPr>
        <p:spPr/>
        <p:txBody>
          <a:bodyPr/>
          <a:lstStyle/>
          <a:p>
            <a:r>
              <a:rPr lang="en-US" dirty="0"/>
              <a:t>The whole EOS blockchain infrastructure is written in C++.</a:t>
            </a:r>
          </a:p>
          <a:p>
            <a:r>
              <a:rPr lang="en-US" dirty="0"/>
              <a:t>Low-level language. Good for managing resources</a:t>
            </a:r>
          </a:p>
          <a:p>
            <a:r>
              <a:rPr lang="en-US" dirty="0"/>
              <a:t>Hence, immensely powerful &amp; performant language being used a lot in performance critical Apps like games, computer graphics, hardware with low resources like embedded systems.</a:t>
            </a:r>
          </a:p>
          <a:p>
            <a:r>
              <a:rPr lang="en-US" dirty="0"/>
              <a:t>Cons: Hardest language to learn for developers.</a:t>
            </a:r>
          </a:p>
          <a:p>
            <a:r>
              <a:rPr lang="en-US" dirty="0"/>
              <a:t>Smart contract is also written in C++, which then compiled to </a:t>
            </a:r>
            <a:r>
              <a:rPr lang="en-US" dirty="0" err="1"/>
              <a:t>WebAssembly</a:t>
            </a:r>
            <a:r>
              <a:rPr lang="en-US" dirty="0"/>
              <a:t>.</a:t>
            </a:r>
          </a:p>
          <a:p>
            <a:r>
              <a:rPr lang="en-US" dirty="0"/>
              <a:t>Currently, C++ is the only official language supported for SC codes</a:t>
            </a:r>
          </a:p>
          <a:p>
            <a:r>
              <a:rPr lang="en-US" dirty="0"/>
              <a:t>Yes, C++ is scary. Good news: most of C++ features is not needed to write smart contracts.</a:t>
            </a:r>
          </a:p>
          <a:p>
            <a:endParaRPr lang="en-US" dirty="0"/>
          </a:p>
          <a:p>
            <a:endParaRPr lang="en-US" dirty="0"/>
          </a:p>
        </p:txBody>
      </p:sp>
      <p:pic>
        <p:nvPicPr>
          <p:cNvPr id="4" name="Picture 3">
            <a:extLst>
              <a:ext uri="{FF2B5EF4-FFF2-40B4-BE49-F238E27FC236}">
                <a16:creationId xmlns:a16="http://schemas.microsoft.com/office/drawing/2014/main" id="{F63DD059-3E18-4237-83E4-1C77E1E94870}"/>
              </a:ext>
            </a:extLst>
          </p:cNvPr>
          <p:cNvPicPr>
            <a:picLocks noChangeAspect="1"/>
          </p:cNvPicPr>
          <p:nvPr/>
        </p:nvPicPr>
        <p:blipFill>
          <a:blip r:embed="rId2"/>
          <a:stretch>
            <a:fillRect/>
          </a:stretch>
        </p:blipFill>
        <p:spPr>
          <a:xfrm>
            <a:off x="9575111" y="497237"/>
            <a:ext cx="2457091" cy="793645"/>
          </a:xfrm>
          <a:prstGeom prst="rect">
            <a:avLst/>
          </a:prstGeom>
        </p:spPr>
      </p:pic>
    </p:spTree>
    <p:extLst>
      <p:ext uri="{BB962C8B-B14F-4D97-AF65-F5344CB8AC3E}">
        <p14:creationId xmlns:p14="http://schemas.microsoft.com/office/powerpoint/2010/main" val="1508327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02EE-6F1B-4BA8-9285-1BB2E0731C43}"/>
              </a:ext>
            </a:extLst>
          </p:cNvPr>
          <p:cNvSpPr>
            <a:spLocks noGrp="1"/>
          </p:cNvSpPr>
          <p:nvPr>
            <p:ph type="title"/>
          </p:nvPr>
        </p:nvSpPr>
        <p:spPr/>
        <p:txBody>
          <a:bodyPr/>
          <a:lstStyle/>
          <a:p>
            <a:r>
              <a:rPr lang="en-US" dirty="0"/>
              <a:t>Features others don’t have</a:t>
            </a:r>
          </a:p>
        </p:txBody>
      </p:sp>
      <p:sp>
        <p:nvSpPr>
          <p:cNvPr id="3" name="Content Placeholder 2">
            <a:extLst>
              <a:ext uri="{FF2B5EF4-FFF2-40B4-BE49-F238E27FC236}">
                <a16:creationId xmlns:a16="http://schemas.microsoft.com/office/drawing/2014/main" id="{32FABB5B-5D2D-41C7-9DB8-770405485539}"/>
              </a:ext>
            </a:extLst>
          </p:cNvPr>
          <p:cNvSpPr>
            <a:spLocks noGrp="1"/>
          </p:cNvSpPr>
          <p:nvPr>
            <p:ph idx="1"/>
          </p:nvPr>
        </p:nvSpPr>
        <p:spPr>
          <a:xfrm>
            <a:off x="581192" y="2340864"/>
            <a:ext cx="6002487" cy="3634486"/>
          </a:xfrm>
        </p:spPr>
        <p:txBody>
          <a:bodyPr/>
          <a:lstStyle/>
          <a:p>
            <a:r>
              <a:rPr lang="en-US" dirty="0"/>
              <a:t>Statically typed (but comes with automatic type inference)</a:t>
            </a:r>
          </a:p>
          <a:p>
            <a:r>
              <a:rPr lang="en-US" dirty="0"/>
              <a:t>Preprocessor Macros</a:t>
            </a:r>
          </a:p>
          <a:p>
            <a:r>
              <a:rPr lang="en-US" dirty="0"/>
              <a:t>Explicit call-by-reference, call-by-value</a:t>
            </a:r>
          </a:p>
          <a:p>
            <a:r>
              <a:rPr lang="en-US" dirty="0">
                <a:hlinkClick r:id="rId2"/>
              </a:rPr>
              <a:t>Memory pointers</a:t>
            </a:r>
            <a:endParaRPr lang="en-US" dirty="0"/>
          </a:p>
          <a:p>
            <a:r>
              <a:rPr lang="en-US" dirty="0">
                <a:hlinkClick r:id="rId3"/>
              </a:rPr>
              <a:t>Operator overloading</a:t>
            </a:r>
            <a:endParaRPr lang="en-US" dirty="0"/>
          </a:p>
          <a:p>
            <a:r>
              <a:rPr lang="en-US" dirty="0"/>
              <a:t>Generic programming through templates</a:t>
            </a:r>
          </a:p>
          <a:p>
            <a:r>
              <a:rPr lang="en-US" dirty="0"/>
              <a:t>typedefs or using</a:t>
            </a:r>
          </a:p>
        </p:txBody>
      </p:sp>
      <p:pic>
        <p:nvPicPr>
          <p:cNvPr id="5" name="Picture 4">
            <a:hlinkClick r:id="rId4"/>
            <a:extLst>
              <a:ext uri="{FF2B5EF4-FFF2-40B4-BE49-F238E27FC236}">
                <a16:creationId xmlns:a16="http://schemas.microsoft.com/office/drawing/2014/main" id="{8719B5D4-DF7F-44AA-A766-50A2DE81CA58}"/>
              </a:ext>
            </a:extLst>
          </p:cNvPr>
          <p:cNvPicPr>
            <a:picLocks noChangeAspect="1"/>
          </p:cNvPicPr>
          <p:nvPr/>
        </p:nvPicPr>
        <p:blipFill>
          <a:blip r:embed="rId5"/>
          <a:stretch>
            <a:fillRect/>
          </a:stretch>
        </p:blipFill>
        <p:spPr>
          <a:xfrm>
            <a:off x="5577574" y="3726097"/>
            <a:ext cx="6142252" cy="192040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6939B56-B43E-4F80-9A70-BEDBC9414853}"/>
              </a:ext>
            </a:extLst>
          </p:cNvPr>
          <p:cNvPicPr>
            <a:picLocks noChangeAspect="1"/>
          </p:cNvPicPr>
          <p:nvPr/>
        </p:nvPicPr>
        <p:blipFill>
          <a:blip r:embed="rId6"/>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164045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4968536" y="3124940"/>
            <a:ext cx="2976979" cy="881041"/>
          </a:xfrm>
        </p:spPr>
        <p:txBody>
          <a:bodyPr>
            <a:noAutofit/>
          </a:bodyPr>
          <a:lstStyle/>
          <a:p>
            <a:pPr algn="ctr"/>
            <a:r>
              <a:rPr lang="en-US" sz="4400" dirty="0">
                <a:solidFill>
                  <a:schemeClr val="tx1">
                    <a:lumMod val="50000"/>
                    <a:lumOff val="50000"/>
                  </a:schemeClr>
                </a:solidFill>
              </a:rPr>
              <a:t>Overview</a:t>
            </a:r>
          </a:p>
        </p:txBody>
      </p:sp>
      <p:pic>
        <p:nvPicPr>
          <p:cNvPr id="3" name="Picture 2">
            <a:extLst>
              <a:ext uri="{FF2B5EF4-FFF2-40B4-BE49-F238E27FC236}">
                <a16:creationId xmlns:a16="http://schemas.microsoft.com/office/drawing/2014/main" id="{CDA99D69-C0AD-430E-8EFD-7CD800A1FCC0}"/>
              </a:ext>
            </a:extLst>
          </p:cNvPr>
          <p:cNvPicPr>
            <a:picLocks noChangeAspect="1"/>
          </p:cNvPicPr>
          <p:nvPr/>
        </p:nvPicPr>
        <p:blipFill>
          <a:blip r:embed="rId2"/>
          <a:stretch>
            <a:fillRect/>
          </a:stretch>
        </p:blipFill>
        <p:spPr>
          <a:xfrm>
            <a:off x="9575111" y="497237"/>
            <a:ext cx="2457091" cy="793645"/>
          </a:xfrm>
          <a:prstGeom prst="rect">
            <a:avLst/>
          </a:prstGeom>
        </p:spPr>
      </p:pic>
    </p:spTree>
    <p:extLst>
      <p:ext uri="{BB962C8B-B14F-4D97-AF65-F5344CB8AC3E}">
        <p14:creationId xmlns:p14="http://schemas.microsoft.com/office/powerpoint/2010/main" val="3020031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2213129" y="3971587"/>
            <a:ext cx="7765742" cy="793645"/>
          </a:xfrm>
        </p:spPr>
        <p:txBody>
          <a:bodyPr>
            <a:noAutofit/>
          </a:bodyPr>
          <a:lstStyle/>
          <a:p>
            <a:pPr algn="ctr"/>
            <a:r>
              <a:rPr lang="en-US" sz="4400" dirty="0">
                <a:solidFill>
                  <a:schemeClr val="tx1">
                    <a:lumMod val="50000"/>
                    <a:lumOff val="50000"/>
                  </a:schemeClr>
                </a:solidFill>
              </a:rPr>
              <a:t>Output Files (WASM)</a:t>
            </a:r>
          </a:p>
        </p:txBody>
      </p:sp>
      <p:pic>
        <p:nvPicPr>
          <p:cNvPr id="3" name="Picture 2">
            <a:extLst>
              <a:ext uri="{FF2B5EF4-FFF2-40B4-BE49-F238E27FC236}">
                <a16:creationId xmlns:a16="http://schemas.microsoft.com/office/drawing/2014/main" id="{2E53146D-BFED-4273-80B0-BE04B492BA6B}"/>
              </a:ext>
            </a:extLst>
          </p:cNvPr>
          <p:cNvPicPr>
            <a:picLocks noChangeAspect="1"/>
          </p:cNvPicPr>
          <p:nvPr/>
        </p:nvPicPr>
        <p:blipFill>
          <a:blip r:embed="rId2"/>
          <a:stretch>
            <a:fillRect/>
          </a:stretch>
        </p:blipFill>
        <p:spPr>
          <a:xfrm>
            <a:off x="9575111" y="497237"/>
            <a:ext cx="2457091" cy="793645"/>
          </a:xfrm>
          <a:prstGeom prst="rect">
            <a:avLst/>
          </a:prstGeom>
        </p:spPr>
      </p:pic>
      <p:pic>
        <p:nvPicPr>
          <p:cNvPr id="5" name="Picture 4">
            <a:extLst>
              <a:ext uri="{FF2B5EF4-FFF2-40B4-BE49-F238E27FC236}">
                <a16:creationId xmlns:a16="http://schemas.microsoft.com/office/drawing/2014/main" id="{F86A19EF-E184-4761-8D5F-80E6DBFF53A5}"/>
              </a:ext>
            </a:extLst>
          </p:cNvPr>
          <p:cNvPicPr>
            <a:picLocks noChangeAspect="1"/>
          </p:cNvPicPr>
          <p:nvPr/>
        </p:nvPicPr>
        <p:blipFill>
          <a:blip r:embed="rId3"/>
          <a:stretch>
            <a:fillRect/>
          </a:stretch>
        </p:blipFill>
        <p:spPr>
          <a:xfrm>
            <a:off x="5744922" y="3077922"/>
            <a:ext cx="702156" cy="702156"/>
          </a:xfrm>
          <a:prstGeom prst="rect">
            <a:avLst/>
          </a:prstGeom>
        </p:spPr>
      </p:pic>
    </p:spTree>
    <p:extLst>
      <p:ext uri="{BB962C8B-B14F-4D97-AF65-F5344CB8AC3E}">
        <p14:creationId xmlns:p14="http://schemas.microsoft.com/office/powerpoint/2010/main" val="306379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725A-DE80-4F09-A949-32B4437ABBDA}"/>
              </a:ext>
            </a:extLst>
          </p:cNvPr>
          <p:cNvSpPr>
            <a:spLocks noGrp="1"/>
          </p:cNvSpPr>
          <p:nvPr>
            <p:ph type="title"/>
          </p:nvPr>
        </p:nvSpPr>
        <p:spPr/>
        <p:txBody>
          <a:bodyPr/>
          <a:lstStyle/>
          <a:p>
            <a:r>
              <a:rPr lang="en-US" dirty="0"/>
              <a:t>What &amp; Why?</a:t>
            </a:r>
          </a:p>
        </p:txBody>
      </p:sp>
      <p:sp>
        <p:nvSpPr>
          <p:cNvPr id="3" name="Content Placeholder 2">
            <a:extLst>
              <a:ext uri="{FF2B5EF4-FFF2-40B4-BE49-F238E27FC236}">
                <a16:creationId xmlns:a16="http://schemas.microsoft.com/office/drawing/2014/main" id="{9472A56E-672C-4DEC-A7CD-CDAFE27921AC}"/>
              </a:ext>
            </a:extLst>
          </p:cNvPr>
          <p:cNvSpPr>
            <a:spLocks noGrp="1"/>
          </p:cNvSpPr>
          <p:nvPr>
            <p:ph idx="1"/>
          </p:nvPr>
        </p:nvSpPr>
        <p:spPr/>
        <p:txBody>
          <a:bodyPr/>
          <a:lstStyle/>
          <a:p>
            <a:r>
              <a:rPr lang="en-US" dirty="0"/>
              <a:t>EOSIO smart contracts are just simple </a:t>
            </a:r>
            <a:r>
              <a:rPr lang="en-US" dirty="0" err="1"/>
              <a:t>WebAssembly</a:t>
            </a:r>
            <a:r>
              <a:rPr lang="en-US" dirty="0"/>
              <a:t> files.</a:t>
            </a:r>
          </a:p>
          <a:p>
            <a:r>
              <a:rPr lang="en-US" dirty="0"/>
              <a:t>EOSIO WASM Virtual Machine (WAVM) is based on </a:t>
            </a:r>
            <a:r>
              <a:rPr lang="en-US" b="0" i="0" u="none" strike="noStrike" dirty="0">
                <a:solidFill>
                  <a:srgbClr val="E52B50"/>
                </a:solidFill>
                <a:effectLst/>
                <a:latin typeface="Karla"/>
                <a:hlinkClick r:id="rId2"/>
              </a:rPr>
              <a:t>Andrew Scheidecker's standalone WAVM</a:t>
            </a:r>
            <a:r>
              <a:rPr lang="en-US" b="0" i="0" dirty="0">
                <a:solidFill>
                  <a:srgbClr val="535358"/>
                </a:solidFill>
                <a:effectLst/>
                <a:latin typeface="Karla"/>
              </a:rPr>
              <a:t>.</a:t>
            </a:r>
          </a:p>
          <a:p>
            <a:r>
              <a:rPr lang="en-US" dirty="0"/>
              <a:t>Some people are working on writing EOSIO SCs using </a:t>
            </a:r>
            <a:r>
              <a:rPr lang="en-US" dirty="0">
                <a:hlinkClick r:id="rId3"/>
              </a:rPr>
              <a:t>python</a:t>
            </a:r>
            <a:r>
              <a:rPr lang="en-US" dirty="0"/>
              <a:t>, </a:t>
            </a:r>
            <a:r>
              <a:rPr lang="en-US" dirty="0">
                <a:hlinkClick r:id="rId4"/>
              </a:rPr>
              <a:t>solidity</a:t>
            </a:r>
            <a:r>
              <a:rPr lang="en-US" dirty="0"/>
              <a:t> which can be converted into WASM &amp; run into EOSIO WAVM.</a:t>
            </a:r>
          </a:p>
          <a:p>
            <a:r>
              <a:rPr lang="en-US" dirty="0"/>
              <a:t>So, the WAVM doesn’t need to know the high level programming languages – C++, Python, Solidity. All it needs to know is how to execute </a:t>
            </a:r>
            <a:r>
              <a:rPr lang="en-US" dirty="0" err="1"/>
              <a:t>WebAssembly</a:t>
            </a:r>
            <a:r>
              <a:rPr lang="en-US" dirty="0"/>
              <a:t>.</a:t>
            </a:r>
          </a:p>
          <a:p>
            <a:endParaRPr lang="en-US" dirty="0"/>
          </a:p>
        </p:txBody>
      </p:sp>
      <p:pic>
        <p:nvPicPr>
          <p:cNvPr id="4" name="Picture 3">
            <a:extLst>
              <a:ext uri="{FF2B5EF4-FFF2-40B4-BE49-F238E27FC236}">
                <a16:creationId xmlns:a16="http://schemas.microsoft.com/office/drawing/2014/main" id="{66939B56-B43E-4F80-9A70-BEDBC9414853}"/>
              </a:ext>
            </a:extLst>
          </p:cNvPr>
          <p:cNvPicPr>
            <a:picLocks noChangeAspect="1"/>
          </p:cNvPicPr>
          <p:nvPr/>
        </p:nvPicPr>
        <p:blipFill>
          <a:blip r:embed="rId5"/>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3130583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DD0C-F842-4832-ABD2-4FEA7F7172D5}"/>
              </a:ext>
            </a:extLst>
          </p:cNvPr>
          <p:cNvSpPr>
            <a:spLocks noGrp="1"/>
          </p:cNvSpPr>
          <p:nvPr>
            <p:ph type="title"/>
          </p:nvPr>
        </p:nvSpPr>
        <p:spPr/>
        <p:txBody>
          <a:bodyPr/>
          <a:lstStyle/>
          <a:p>
            <a:r>
              <a:rPr lang="en-US" dirty="0"/>
              <a:t>WASM?</a:t>
            </a:r>
          </a:p>
        </p:txBody>
      </p:sp>
      <p:sp>
        <p:nvSpPr>
          <p:cNvPr id="3" name="Content Placeholder 2">
            <a:extLst>
              <a:ext uri="{FF2B5EF4-FFF2-40B4-BE49-F238E27FC236}">
                <a16:creationId xmlns:a16="http://schemas.microsoft.com/office/drawing/2014/main" id="{A5183EAA-501D-49C6-A8BF-8C2E7A40B258}"/>
              </a:ext>
            </a:extLst>
          </p:cNvPr>
          <p:cNvSpPr>
            <a:spLocks noGrp="1"/>
          </p:cNvSpPr>
          <p:nvPr>
            <p:ph idx="1"/>
          </p:nvPr>
        </p:nvSpPr>
        <p:spPr/>
        <p:txBody>
          <a:bodyPr/>
          <a:lstStyle/>
          <a:p>
            <a:r>
              <a:rPr lang="en-US" i="0" dirty="0">
                <a:solidFill>
                  <a:srgbClr val="535358"/>
                </a:solidFill>
                <a:effectLst/>
                <a:latin typeface="Franklin Gothic Book (Body)"/>
              </a:rPr>
              <a:t>Fast: Able to execute at near native speed</a:t>
            </a:r>
          </a:p>
          <a:p>
            <a:r>
              <a:rPr lang="en-US" i="0" u="none" strike="noStrike" dirty="0">
                <a:solidFill>
                  <a:srgbClr val="E52B50"/>
                </a:solidFill>
                <a:effectLst/>
                <a:latin typeface="Franklin Gothic Book (Body)"/>
                <a:hlinkClick r:id="rId2"/>
              </a:rPr>
              <a:t>Safe</a:t>
            </a:r>
            <a:r>
              <a:rPr lang="en-US" i="0" dirty="0">
                <a:solidFill>
                  <a:srgbClr val="535358"/>
                </a:solidFill>
                <a:effectLst/>
                <a:latin typeface="Franklin Gothic Book (Body)"/>
              </a:rPr>
              <a:t>: code executes in a sandboxed environment and eliminating dangerous features</a:t>
            </a:r>
          </a:p>
          <a:p>
            <a:r>
              <a:rPr lang="en-US" i="0" u="none" strike="noStrike" dirty="0">
                <a:solidFill>
                  <a:srgbClr val="E52B50"/>
                </a:solidFill>
                <a:effectLst/>
                <a:latin typeface="Franklin Gothic Book (Body)"/>
                <a:hlinkClick r:id="rId3"/>
              </a:rPr>
              <a:t>Hardware independent</a:t>
            </a:r>
            <a:r>
              <a:rPr lang="en-US" i="0" dirty="0">
                <a:solidFill>
                  <a:srgbClr val="535358"/>
                </a:solidFill>
                <a:effectLst/>
                <a:latin typeface="Franklin Gothic Book (Body)"/>
              </a:rPr>
              <a:t>: Implementable by web browsers and other completely different execution environments such as datacenters, IoT devices, mobile/desktops </a:t>
            </a:r>
            <a:r>
              <a:rPr lang="en-US" i="0" dirty="0" err="1">
                <a:solidFill>
                  <a:srgbClr val="535358"/>
                </a:solidFill>
                <a:effectLst/>
                <a:latin typeface="Franklin Gothic Book (Body)"/>
              </a:rPr>
              <a:t>etc</a:t>
            </a:r>
            <a:endParaRPr lang="en-US" dirty="0">
              <a:solidFill>
                <a:srgbClr val="535358"/>
              </a:solidFill>
              <a:latin typeface="Franklin Gothic Book (Body)"/>
            </a:endParaRPr>
          </a:p>
          <a:p>
            <a:r>
              <a:rPr lang="en-US" i="0" dirty="0">
                <a:solidFill>
                  <a:srgbClr val="535358"/>
                </a:solidFill>
                <a:effectLst/>
                <a:latin typeface="Franklin Gothic Book (Body)"/>
              </a:rPr>
              <a:t>Not break the web (allow calls/bindings to JavaScript)</a:t>
            </a:r>
          </a:p>
          <a:p>
            <a:r>
              <a:rPr lang="en-US" i="0" dirty="0">
                <a:solidFill>
                  <a:srgbClr val="535358"/>
                </a:solidFill>
                <a:effectLst/>
                <a:latin typeface="Franklin Gothic Book (Body)"/>
              </a:rPr>
              <a:t>A human-editable text format that is convertible to/from the binary format</a:t>
            </a:r>
          </a:p>
          <a:p>
            <a:r>
              <a:rPr lang="en-US" dirty="0">
                <a:solidFill>
                  <a:srgbClr val="535358"/>
                </a:solidFill>
                <a:latin typeface="Franklin Gothic Book (Body)"/>
              </a:rPr>
              <a:t>A great choice because the entire browser community is working to continuously improve it.</a:t>
            </a:r>
          </a:p>
          <a:p>
            <a:r>
              <a:rPr lang="en-US" i="0" dirty="0">
                <a:solidFill>
                  <a:srgbClr val="535358"/>
                </a:solidFill>
                <a:effectLst/>
                <a:latin typeface="Franklin Gothic Book (Body)"/>
              </a:rPr>
              <a:t>Apart from EOSIO, Ethereum </a:t>
            </a:r>
            <a:r>
              <a:rPr lang="en-US" dirty="0">
                <a:solidFill>
                  <a:srgbClr val="535358"/>
                </a:solidFill>
                <a:latin typeface="Franklin Gothic Book (Body)"/>
              </a:rPr>
              <a:t>is planned to implement WASM</a:t>
            </a:r>
            <a:endParaRPr lang="en-US" i="0" dirty="0">
              <a:solidFill>
                <a:srgbClr val="535358"/>
              </a:solidFill>
              <a:effectLst/>
              <a:latin typeface="Franklin Gothic Book (Body)"/>
            </a:endParaRPr>
          </a:p>
          <a:p>
            <a:pPr algn="l">
              <a:buFont typeface="Arial" panose="020B0604020202020204" pitchFamily="34" charset="0"/>
              <a:buChar char="•"/>
            </a:pPr>
            <a:endParaRPr lang="en-US" i="0" dirty="0">
              <a:solidFill>
                <a:srgbClr val="535358"/>
              </a:solidFill>
              <a:effectLst/>
              <a:latin typeface="Franklin Gothic Book (Body)"/>
            </a:endParaRPr>
          </a:p>
          <a:p>
            <a:endParaRPr lang="en-US" dirty="0">
              <a:latin typeface="Franklin Gothic Book (Body)"/>
            </a:endParaRPr>
          </a:p>
        </p:txBody>
      </p:sp>
      <p:pic>
        <p:nvPicPr>
          <p:cNvPr id="4" name="Picture 3">
            <a:extLst>
              <a:ext uri="{FF2B5EF4-FFF2-40B4-BE49-F238E27FC236}">
                <a16:creationId xmlns:a16="http://schemas.microsoft.com/office/drawing/2014/main" id="{66939B56-B43E-4F80-9A70-BEDBC9414853}"/>
              </a:ext>
            </a:extLst>
          </p:cNvPr>
          <p:cNvPicPr>
            <a:picLocks noChangeAspect="1"/>
          </p:cNvPicPr>
          <p:nvPr/>
        </p:nvPicPr>
        <p:blipFill>
          <a:blip r:embed="rId4"/>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975738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2213129" y="3971587"/>
            <a:ext cx="7765742" cy="793645"/>
          </a:xfrm>
        </p:spPr>
        <p:txBody>
          <a:bodyPr>
            <a:noAutofit/>
          </a:bodyPr>
          <a:lstStyle/>
          <a:p>
            <a:pPr algn="ctr"/>
            <a:r>
              <a:rPr lang="en-US" sz="4400" dirty="0">
                <a:solidFill>
                  <a:schemeClr val="tx1">
                    <a:lumMod val="50000"/>
                    <a:lumOff val="50000"/>
                  </a:schemeClr>
                </a:solidFill>
              </a:rPr>
              <a:t>Output Files (ABI)</a:t>
            </a:r>
          </a:p>
        </p:txBody>
      </p:sp>
      <p:pic>
        <p:nvPicPr>
          <p:cNvPr id="3" name="Picture 2">
            <a:extLst>
              <a:ext uri="{FF2B5EF4-FFF2-40B4-BE49-F238E27FC236}">
                <a16:creationId xmlns:a16="http://schemas.microsoft.com/office/drawing/2014/main" id="{2E53146D-BFED-4273-80B0-BE04B492BA6B}"/>
              </a:ext>
            </a:extLst>
          </p:cNvPr>
          <p:cNvPicPr>
            <a:picLocks noChangeAspect="1"/>
          </p:cNvPicPr>
          <p:nvPr/>
        </p:nvPicPr>
        <p:blipFill>
          <a:blip r:embed="rId2"/>
          <a:stretch>
            <a:fillRect/>
          </a:stretch>
        </p:blipFill>
        <p:spPr>
          <a:xfrm>
            <a:off x="9575111" y="497237"/>
            <a:ext cx="2457091" cy="793645"/>
          </a:xfrm>
          <a:prstGeom prst="rect">
            <a:avLst/>
          </a:prstGeom>
        </p:spPr>
      </p:pic>
      <p:sp>
        <p:nvSpPr>
          <p:cNvPr id="6" name="TextBox 5">
            <a:extLst>
              <a:ext uri="{FF2B5EF4-FFF2-40B4-BE49-F238E27FC236}">
                <a16:creationId xmlns:a16="http://schemas.microsoft.com/office/drawing/2014/main" id="{05991DA8-05BC-4D0D-9FED-2B08D74C5A95}"/>
              </a:ext>
            </a:extLst>
          </p:cNvPr>
          <p:cNvSpPr txBox="1"/>
          <p:nvPr/>
        </p:nvSpPr>
        <p:spPr>
          <a:xfrm>
            <a:off x="5697789" y="3329219"/>
            <a:ext cx="796422" cy="408623"/>
          </a:xfrm>
          <a:prstGeom prst="roundRect">
            <a:avLst/>
          </a:prstGeom>
          <a:solidFill>
            <a:schemeClr val="accent6">
              <a:lumMod val="75000"/>
            </a:schemeClr>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a:t>ABI</a:t>
            </a:r>
          </a:p>
        </p:txBody>
      </p:sp>
    </p:spTree>
    <p:extLst>
      <p:ext uri="{BB962C8B-B14F-4D97-AF65-F5344CB8AC3E}">
        <p14:creationId xmlns:p14="http://schemas.microsoft.com/office/powerpoint/2010/main" val="436076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7A39-402B-4765-A621-6CC610A6D874}"/>
              </a:ext>
            </a:extLst>
          </p:cNvPr>
          <p:cNvSpPr>
            <a:spLocks noGrp="1"/>
          </p:cNvSpPr>
          <p:nvPr>
            <p:ph type="title"/>
          </p:nvPr>
        </p:nvSpPr>
        <p:spPr/>
        <p:txBody>
          <a:bodyPr/>
          <a:lstStyle/>
          <a:p>
            <a:r>
              <a:rPr lang="en-US" dirty="0"/>
              <a:t>define</a:t>
            </a:r>
          </a:p>
        </p:txBody>
      </p:sp>
      <p:sp>
        <p:nvSpPr>
          <p:cNvPr id="3" name="Content Placeholder 2">
            <a:extLst>
              <a:ext uri="{FF2B5EF4-FFF2-40B4-BE49-F238E27FC236}">
                <a16:creationId xmlns:a16="http://schemas.microsoft.com/office/drawing/2014/main" id="{EE46B74B-D728-485F-9A0B-66CAE1E642C2}"/>
              </a:ext>
            </a:extLst>
          </p:cNvPr>
          <p:cNvSpPr>
            <a:spLocks noGrp="1"/>
          </p:cNvSpPr>
          <p:nvPr>
            <p:ph idx="1"/>
          </p:nvPr>
        </p:nvSpPr>
        <p:spPr/>
        <p:txBody>
          <a:bodyPr/>
          <a:lstStyle/>
          <a:p>
            <a:r>
              <a:rPr lang="en-US" b="0" i="0" dirty="0">
                <a:solidFill>
                  <a:srgbClr val="111A44"/>
                </a:solidFill>
                <a:effectLst/>
                <a:latin typeface="Proxima Nova"/>
              </a:rPr>
              <a:t>The Application Binary Interface (ABI) is a JSON-based description on how to convert user actions between their JSON and Binary representations. </a:t>
            </a:r>
          </a:p>
          <a:p>
            <a:r>
              <a:rPr lang="en-US" b="0" i="0" dirty="0">
                <a:solidFill>
                  <a:srgbClr val="111A44"/>
                </a:solidFill>
                <a:effectLst/>
                <a:latin typeface="Proxima Nova"/>
              </a:rPr>
              <a:t>The ABI also describes how to convert the database state to/from JSON. </a:t>
            </a:r>
          </a:p>
          <a:p>
            <a:r>
              <a:rPr lang="en-US" b="0" i="0" dirty="0">
                <a:solidFill>
                  <a:srgbClr val="111A44"/>
                </a:solidFill>
                <a:effectLst/>
                <a:latin typeface="Proxima Nova"/>
              </a:rPr>
              <a:t>Once you have described your contract via an ABI then developers and users will be able to interact with your contract seamlessly via JSON.</a:t>
            </a:r>
          </a:p>
          <a:p>
            <a:r>
              <a:rPr lang="en-US" b="0" i="0" dirty="0">
                <a:solidFill>
                  <a:srgbClr val="111A44"/>
                </a:solidFill>
                <a:effectLst/>
                <a:latin typeface="Proxima Nova"/>
              </a:rPr>
              <a:t>ABI can be bypassed when executing transactions. Messages and actions passed to a contract do not have to conform to the ABI. The ABI is a guide, not a gatekeeper.</a:t>
            </a:r>
            <a:endParaRPr lang="en-US" dirty="0"/>
          </a:p>
        </p:txBody>
      </p:sp>
      <p:pic>
        <p:nvPicPr>
          <p:cNvPr id="4" name="Picture 3">
            <a:extLst>
              <a:ext uri="{FF2B5EF4-FFF2-40B4-BE49-F238E27FC236}">
                <a16:creationId xmlns:a16="http://schemas.microsoft.com/office/drawing/2014/main" id="{66939B56-B43E-4F80-9A70-BEDBC9414853}"/>
              </a:ext>
            </a:extLst>
          </p:cNvPr>
          <p:cNvPicPr>
            <a:picLocks noChangeAspect="1"/>
          </p:cNvPicPr>
          <p:nvPr/>
        </p:nvPicPr>
        <p:blipFill>
          <a:blip r:embed="rId2"/>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3769954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AD1919-88C1-4EB1-B369-B4867B442508}"/>
              </a:ext>
            </a:extLst>
          </p:cNvPr>
          <p:cNvPicPr>
            <a:picLocks noChangeAspect="1"/>
          </p:cNvPicPr>
          <p:nvPr/>
        </p:nvPicPr>
        <p:blipFill>
          <a:blip r:embed="rId2"/>
          <a:stretch>
            <a:fillRect/>
          </a:stretch>
        </p:blipFill>
        <p:spPr>
          <a:xfrm>
            <a:off x="341992" y="2304701"/>
            <a:ext cx="3899353" cy="351036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968CB513-7D70-49B6-BEC3-525DFCEB7703}"/>
              </a:ext>
            </a:extLst>
          </p:cNvPr>
          <p:cNvSpPr txBox="1"/>
          <p:nvPr/>
        </p:nvSpPr>
        <p:spPr>
          <a:xfrm>
            <a:off x="1493505" y="1557580"/>
            <a:ext cx="1596325" cy="369332"/>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en-US" dirty="0"/>
              <a:t>Empty ABI File</a:t>
            </a:r>
          </a:p>
        </p:txBody>
      </p:sp>
      <p:sp>
        <p:nvSpPr>
          <p:cNvPr id="9" name="TextBox 8">
            <a:extLst>
              <a:ext uri="{FF2B5EF4-FFF2-40B4-BE49-F238E27FC236}">
                <a16:creationId xmlns:a16="http://schemas.microsoft.com/office/drawing/2014/main" id="{97CB7285-5C61-4928-95AC-C8D718F7C9E7}"/>
              </a:ext>
            </a:extLst>
          </p:cNvPr>
          <p:cNvSpPr txBox="1"/>
          <p:nvPr/>
        </p:nvSpPr>
        <p:spPr>
          <a:xfrm>
            <a:off x="7945966" y="1557580"/>
            <a:ext cx="764081" cy="369332"/>
          </a:xfrm>
          <a:prstGeom prst="rect">
            <a:avLst/>
          </a:prstGeom>
          <a:solidFill>
            <a:schemeClr val="accent4"/>
          </a:solidFill>
          <a:effectLst>
            <a:outerShdw blurRad="50800" dist="38100" dir="2700000" algn="tl" rotWithShape="0">
              <a:prstClr val="black">
                <a:alpha val="40000"/>
              </a:prstClr>
            </a:outerShdw>
          </a:effectLst>
        </p:spPr>
        <p:txBody>
          <a:bodyPr wrap="square" rtlCol="0">
            <a:spAutoFit/>
          </a:bodyPr>
          <a:lstStyle/>
          <a:p>
            <a:r>
              <a:rPr lang="en-US" dirty="0"/>
              <a:t>Types</a:t>
            </a:r>
          </a:p>
        </p:txBody>
      </p:sp>
      <p:pic>
        <p:nvPicPr>
          <p:cNvPr id="11" name="Picture 10">
            <a:extLst>
              <a:ext uri="{FF2B5EF4-FFF2-40B4-BE49-F238E27FC236}">
                <a16:creationId xmlns:a16="http://schemas.microsoft.com/office/drawing/2014/main" id="{4BBAF1CE-313F-4CD0-9FF7-E325CD89EED2}"/>
              </a:ext>
            </a:extLst>
          </p:cNvPr>
          <p:cNvPicPr>
            <a:picLocks noChangeAspect="1"/>
          </p:cNvPicPr>
          <p:nvPr/>
        </p:nvPicPr>
        <p:blipFill>
          <a:blip r:embed="rId3"/>
          <a:stretch>
            <a:fillRect/>
          </a:stretch>
        </p:blipFill>
        <p:spPr>
          <a:xfrm>
            <a:off x="4573114" y="2304701"/>
            <a:ext cx="3645618" cy="2507568"/>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B4928EF4-1FF4-45ED-A5A1-2852A8441A4E}"/>
              </a:ext>
            </a:extLst>
          </p:cNvPr>
          <p:cNvPicPr>
            <a:picLocks noChangeAspect="1"/>
          </p:cNvPicPr>
          <p:nvPr/>
        </p:nvPicPr>
        <p:blipFill>
          <a:blip r:embed="rId4"/>
          <a:stretch>
            <a:fillRect/>
          </a:stretch>
        </p:blipFill>
        <p:spPr>
          <a:xfrm>
            <a:off x="8437894" y="2204929"/>
            <a:ext cx="3645618" cy="361013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6939B56-B43E-4F80-9A70-BEDBC9414853}"/>
              </a:ext>
            </a:extLst>
          </p:cNvPr>
          <p:cNvPicPr>
            <a:picLocks noChangeAspect="1"/>
          </p:cNvPicPr>
          <p:nvPr/>
        </p:nvPicPr>
        <p:blipFill>
          <a:blip r:embed="rId5"/>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169638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67C4F8-A164-4229-A43C-9D90134D3974}"/>
              </a:ext>
            </a:extLst>
          </p:cNvPr>
          <p:cNvSpPr txBox="1"/>
          <p:nvPr/>
        </p:nvSpPr>
        <p:spPr>
          <a:xfrm>
            <a:off x="1758231" y="953899"/>
            <a:ext cx="922826" cy="369332"/>
          </a:xfrm>
          <a:prstGeom prst="rect">
            <a:avLst/>
          </a:prstGeom>
          <a:solidFill>
            <a:srgbClr val="FFFF00"/>
          </a:solidFill>
          <a:effectLst>
            <a:outerShdw blurRad="50800" dist="38100" dir="2700000" algn="tl" rotWithShape="0">
              <a:prstClr val="black">
                <a:alpha val="40000"/>
              </a:prstClr>
            </a:outerShdw>
          </a:effectLst>
        </p:spPr>
        <p:txBody>
          <a:bodyPr wrap="square" rtlCol="0">
            <a:spAutoFit/>
          </a:bodyPr>
          <a:lstStyle/>
          <a:p>
            <a:pPr algn="ctr"/>
            <a:r>
              <a:rPr lang="en-US" dirty="0"/>
              <a:t>Structs</a:t>
            </a:r>
          </a:p>
        </p:txBody>
      </p:sp>
      <p:pic>
        <p:nvPicPr>
          <p:cNvPr id="10" name="Picture 9">
            <a:extLst>
              <a:ext uri="{FF2B5EF4-FFF2-40B4-BE49-F238E27FC236}">
                <a16:creationId xmlns:a16="http://schemas.microsoft.com/office/drawing/2014/main" id="{B6315AB9-363A-4F02-97BB-04FBC043E011}"/>
              </a:ext>
            </a:extLst>
          </p:cNvPr>
          <p:cNvPicPr>
            <a:picLocks noChangeAspect="1"/>
          </p:cNvPicPr>
          <p:nvPr/>
        </p:nvPicPr>
        <p:blipFill>
          <a:blip r:embed="rId2"/>
          <a:stretch>
            <a:fillRect/>
          </a:stretch>
        </p:blipFill>
        <p:spPr>
          <a:xfrm>
            <a:off x="159799" y="2210537"/>
            <a:ext cx="6322947" cy="2130642"/>
          </a:xfrm>
          <a:prstGeom prst="rect">
            <a:avLst/>
          </a:prstGeom>
        </p:spPr>
      </p:pic>
      <p:sp>
        <p:nvSpPr>
          <p:cNvPr id="13" name="TextBox 12">
            <a:extLst>
              <a:ext uri="{FF2B5EF4-FFF2-40B4-BE49-F238E27FC236}">
                <a16:creationId xmlns:a16="http://schemas.microsoft.com/office/drawing/2014/main" id="{6E8FA6EE-86F0-431D-B5FD-CE5541BB8494}"/>
              </a:ext>
            </a:extLst>
          </p:cNvPr>
          <p:cNvSpPr txBox="1"/>
          <p:nvPr/>
        </p:nvSpPr>
        <p:spPr>
          <a:xfrm>
            <a:off x="8080612" y="953899"/>
            <a:ext cx="922826" cy="369332"/>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dirty="0">
                <a:solidFill>
                  <a:schemeClr val="bg1"/>
                </a:solidFill>
              </a:rPr>
              <a:t>Fields</a:t>
            </a:r>
          </a:p>
        </p:txBody>
      </p:sp>
      <p:pic>
        <p:nvPicPr>
          <p:cNvPr id="15" name="Picture 14">
            <a:extLst>
              <a:ext uri="{FF2B5EF4-FFF2-40B4-BE49-F238E27FC236}">
                <a16:creationId xmlns:a16="http://schemas.microsoft.com/office/drawing/2014/main" id="{78CDA2A3-C2E8-44FC-B52C-31CAB27274AA}"/>
              </a:ext>
            </a:extLst>
          </p:cNvPr>
          <p:cNvPicPr>
            <a:picLocks noChangeAspect="1"/>
          </p:cNvPicPr>
          <p:nvPr/>
        </p:nvPicPr>
        <p:blipFill>
          <a:blip r:embed="rId3"/>
          <a:stretch>
            <a:fillRect/>
          </a:stretch>
        </p:blipFill>
        <p:spPr>
          <a:xfrm>
            <a:off x="7564050" y="2228294"/>
            <a:ext cx="3581116" cy="2130641"/>
          </a:xfrm>
          <a:prstGeom prst="rect">
            <a:avLst/>
          </a:prstGeom>
        </p:spPr>
      </p:pic>
      <p:sp>
        <p:nvSpPr>
          <p:cNvPr id="16" name="TextBox 15">
            <a:extLst>
              <a:ext uri="{FF2B5EF4-FFF2-40B4-BE49-F238E27FC236}">
                <a16:creationId xmlns:a16="http://schemas.microsoft.com/office/drawing/2014/main" id="{CA043172-ED83-40E3-A6B6-F22A1E2A7DF5}"/>
              </a:ext>
            </a:extLst>
          </p:cNvPr>
          <p:cNvSpPr txBox="1"/>
          <p:nvPr/>
        </p:nvSpPr>
        <p:spPr>
          <a:xfrm>
            <a:off x="1029810" y="4678533"/>
            <a:ext cx="4048217" cy="646331"/>
          </a:xfrm>
          <a:prstGeom prst="rect">
            <a:avLst/>
          </a:prstGeom>
          <a:noFill/>
        </p:spPr>
        <p:txBody>
          <a:bodyPr wrap="square" rtlCol="0">
            <a:spAutoFit/>
          </a:bodyPr>
          <a:lstStyle/>
          <a:p>
            <a:r>
              <a:rPr lang="en-US" b="1" dirty="0"/>
              <a:t>NOTE:</a:t>
            </a:r>
          </a:p>
          <a:p>
            <a:pPr marL="285750" indent="-285750">
              <a:buFont typeface="Arial" panose="020B0604020202020204" pitchFamily="34" charset="0"/>
              <a:buChar char="•"/>
            </a:pPr>
            <a:r>
              <a:rPr lang="en-US" dirty="0"/>
              <a:t>Structs can be actions or tables.</a:t>
            </a:r>
          </a:p>
        </p:txBody>
      </p:sp>
      <p:grpSp>
        <p:nvGrpSpPr>
          <p:cNvPr id="2" name="Group 1">
            <a:extLst>
              <a:ext uri="{FF2B5EF4-FFF2-40B4-BE49-F238E27FC236}">
                <a16:creationId xmlns:a16="http://schemas.microsoft.com/office/drawing/2014/main" id="{B4F2EBC8-55DD-4B0B-8377-70AA8481593B}"/>
              </a:ext>
            </a:extLst>
          </p:cNvPr>
          <p:cNvGrpSpPr/>
          <p:nvPr/>
        </p:nvGrpSpPr>
        <p:grpSpPr>
          <a:xfrm>
            <a:off x="2681057" y="587690"/>
            <a:ext cx="2858383" cy="1061790"/>
            <a:chOff x="2681057" y="587690"/>
            <a:chExt cx="2858383" cy="1061790"/>
          </a:xfrm>
        </p:grpSpPr>
        <p:cxnSp>
          <p:nvCxnSpPr>
            <p:cNvPr id="18" name="Straight Connector 17">
              <a:extLst>
                <a:ext uri="{FF2B5EF4-FFF2-40B4-BE49-F238E27FC236}">
                  <a16:creationId xmlns:a16="http://schemas.microsoft.com/office/drawing/2014/main" id="{1D2F25C1-C9DF-47C3-B105-8ADB561A30C5}"/>
                </a:ext>
              </a:extLst>
            </p:cNvPr>
            <p:cNvCxnSpPr>
              <a:stCxn id="4" idx="3"/>
            </p:cNvCxnSpPr>
            <p:nvPr/>
          </p:nvCxnSpPr>
          <p:spPr>
            <a:xfrm>
              <a:off x="2681057" y="1138565"/>
              <a:ext cx="958788" cy="6654"/>
            </a:xfrm>
            <a:prstGeom prst="line">
              <a:avLst/>
            </a:prstGeom>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609E40C8-690A-4F82-977E-EED300E267B3}"/>
                </a:ext>
              </a:extLst>
            </p:cNvPr>
            <p:cNvCxnSpPr>
              <a:cxnSpLocks/>
            </p:cNvCxnSpPr>
            <p:nvPr/>
          </p:nvCxnSpPr>
          <p:spPr>
            <a:xfrm>
              <a:off x="3639845" y="752378"/>
              <a:ext cx="0" cy="756826"/>
            </a:xfrm>
            <a:prstGeom prst="line">
              <a:avLst/>
            </a:prstGeom>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28F5EFB5-0901-47C7-805E-98A6A5B4BB36}"/>
                </a:ext>
              </a:extLst>
            </p:cNvPr>
            <p:cNvCxnSpPr/>
            <p:nvPr/>
          </p:nvCxnSpPr>
          <p:spPr>
            <a:xfrm>
              <a:off x="3639845" y="765702"/>
              <a:ext cx="958788" cy="6654"/>
            </a:xfrm>
            <a:prstGeom prst="line">
              <a:avLst/>
            </a:prstGeom>
          </p:spPr>
          <p:style>
            <a:lnRef idx="1">
              <a:schemeClr val="accent5"/>
            </a:lnRef>
            <a:fillRef idx="0">
              <a:schemeClr val="accent5"/>
            </a:fillRef>
            <a:effectRef idx="0">
              <a:schemeClr val="accent5"/>
            </a:effectRef>
            <a:fontRef idx="minor">
              <a:schemeClr val="tx1"/>
            </a:fontRef>
          </p:style>
        </p:cxnSp>
        <p:cxnSp>
          <p:nvCxnSpPr>
            <p:cNvPr id="25" name="Straight Connector 24">
              <a:extLst>
                <a:ext uri="{FF2B5EF4-FFF2-40B4-BE49-F238E27FC236}">
                  <a16:creationId xmlns:a16="http://schemas.microsoft.com/office/drawing/2014/main" id="{46351461-C798-40AC-8585-A5F016B9AFFD}"/>
                </a:ext>
              </a:extLst>
            </p:cNvPr>
            <p:cNvCxnSpPr/>
            <p:nvPr/>
          </p:nvCxnSpPr>
          <p:spPr>
            <a:xfrm>
              <a:off x="3639845" y="1515874"/>
              <a:ext cx="958788" cy="6654"/>
            </a:xfrm>
            <a:prstGeom prst="line">
              <a:avLst/>
            </a:prstGeom>
          </p:spPr>
          <p:style>
            <a:lnRef idx="1">
              <a:schemeClr val="accent5"/>
            </a:lnRef>
            <a:fillRef idx="0">
              <a:schemeClr val="accent5"/>
            </a:fillRef>
            <a:effectRef idx="0">
              <a:schemeClr val="accent5"/>
            </a:effectRef>
            <a:fontRef idx="minor">
              <a:schemeClr val="tx1"/>
            </a:fontRef>
          </p:style>
        </p:cxnSp>
        <p:sp>
          <p:nvSpPr>
            <p:cNvPr id="26" name="TextBox 25">
              <a:extLst>
                <a:ext uri="{FF2B5EF4-FFF2-40B4-BE49-F238E27FC236}">
                  <a16:creationId xmlns:a16="http://schemas.microsoft.com/office/drawing/2014/main" id="{0DFD0256-8000-40FD-B6F6-ED56551FC6F9}"/>
                </a:ext>
              </a:extLst>
            </p:cNvPr>
            <p:cNvSpPr txBox="1"/>
            <p:nvPr/>
          </p:nvSpPr>
          <p:spPr>
            <a:xfrm>
              <a:off x="4616614" y="587690"/>
              <a:ext cx="9228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Implicit</a:t>
              </a:r>
            </a:p>
          </p:txBody>
        </p:sp>
        <p:sp>
          <p:nvSpPr>
            <p:cNvPr id="27" name="TextBox 26">
              <a:extLst>
                <a:ext uri="{FF2B5EF4-FFF2-40B4-BE49-F238E27FC236}">
                  <a16:creationId xmlns:a16="http://schemas.microsoft.com/office/drawing/2014/main" id="{780D7479-A4DA-4B92-8440-D4AB887677E1}"/>
                </a:ext>
              </a:extLst>
            </p:cNvPr>
            <p:cNvSpPr txBox="1"/>
            <p:nvPr/>
          </p:nvSpPr>
          <p:spPr>
            <a:xfrm>
              <a:off x="4616162" y="1280148"/>
              <a:ext cx="922826"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Explicit</a:t>
              </a:r>
            </a:p>
          </p:txBody>
        </p:sp>
      </p:grpSp>
      <p:pic>
        <p:nvPicPr>
          <p:cNvPr id="14" name="Picture 13">
            <a:extLst>
              <a:ext uri="{FF2B5EF4-FFF2-40B4-BE49-F238E27FC236}">
                <a16:creationId xmlns:a16="http://schemas.microsoft.com/office/drawing/2014/main" id="{BD8986EB-91A7-4FEB-9D8F-FFA12817963E}"/>
              </a:ext>
            </a:extLst>
          </p:cNvPr>
          <p:cNvPicPr>
            <a:picLocks noChangeAspect="1"/>
          </p:cNvPicPr>
          <p:nvPr/>
        </p:nvPicPr>
        <p:blipFill>
          <a:blip r:embed="rId4"/>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373822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9531A-7E06-4731-83B9-B20977BC0A1E}"/>
              </a:ext>
            </a:extLst>
          </p:cNvPr>
          <p:cNvSpPr txBox="1"/>
          <p:nvPr/>
        </p:nvSpPr>
        <p:spPr>
          <a:xfrm>
            <a:off x="2290440" y="809348"/>
            <a:ext cx="887935" cy="369332"/>
          </a:xfrm>
          <a:prstGeom prst="rect">
            <a:avLst/>
          </a:prstGeom>
          <a:solidFill>
            <a:srgbClr val="CC6600"/>
          </a:solidFill>
        </p:spPr>
        <p:txBody>
          <a:bodyPr wrap="none" rtlCol="0">
            <a:spAutoFit/>
          </a:bodyPr>
          <a:lstStyle/>
          <a:p>
            <a:r>
              <a:rPr lang="en-US" dirty="0">
                <a:solidFill>
                  <a:schemeClr val="bg1"/>
                </a:solidFill>
              </a:rPr>
              <a:t>Implicit</a:t>
            </a:r>
          </a:p>
        </p:txBody>
      </p:sp>
      <p:pic>
        <p:nvPicPr>
          <p:cNvPr id="7" name="Picture 6">
            <a:extLst>
              <a:ext uri="{FF2B5EF4-FFF2-40B4-BE49-F238E27FC236}">
                <a16:creationId xmlns:a16="http://schemas.microsoft.com/office/drawing/2014/main" id="{A7FE7F49-7B42-47E7-9CEE-7B63814BC235}"/>
              </a:ext>
            </a:extLst>
          </p:cNvPr>
          <p:cNvPicPr>
            <a:picLocks noChangeAspect="1"/>
          </p:cNvPicPr>
          <p:nvPr/>
        </p:nvPicPr>
        <p:blipFill>
          <a:blip r:embed="rId2"/>
          <a:stretch>
            <a:fillRect/>
          </a:stretch>
        </p:blipFill>
        <p:spPr>
          <a:xfrm>
            <a:off x="132717" y="2659612"/>
            <a:ext cx="2113333" cy="2328338"/>
          </a:xfrm>
          <a:prstGeom prst="rect">
            <a:avLst/>
          </a:prstGeom>
        </p:spPr>
      </p:pic>
      <p:pic>
        <p:nvPicPr>
          <p:cNvPr id="9" name="Picture 8">
            <a:extLst>
              <a:ext uri="{FF2B5EF4-FFF2-40B4-BE49-F238E27FC236}">
                <a16:creationId xmlns:a16="http://schemas.microsoft.com/office/drawing/2014/main" id="{76A1454E-D699-4743-B891-DA0FA8A00E86}"/>
              </a:ext>
            </a:extLst>
          </p:cNvPr>
          <p:cNvPicPr>
            <a:picLocks noChangeAspect="1"/>
          </p:cNvPicPr>
          <p:nvPr/>
        </p:nvPicPr>
        <p:blipFill>
          <a:blip r:embed="rId3"/>
          <a:stretch>
            <a:fillRect/>
          </a:stretch>
        </p:blipFill>
        <p:spPr>
          <a:xfrm>
            <a:off x="2526966" y="2659612"/>
            <a:ext cx="1835942" cy="2701755"/>
          </a:xfrm>
          <a:prstGeom prst="rect">
            <a:avLst/>
          </a:prstGeom>
        </p:spPr>
      </p:pic>
      <p:pic>
        <p:nvPicPr>
          <p:cNvPr id="11" name="Picture 10">
            <a:extLst>
              <a:ext uri="{FF2B5EF4-FFF2-40B4-BE49-F238E27FC236}">
                <a16:creationId xmlns:a16="http://schemas.microsoft.com/office/drawing/2014/main" id="{18873340-96E2-4FFE-B1E0-C9D45440EFA7}"/>
              </a:ext>
            </a:extLst>
          </p:cNvPr>
          <p:cNvPicPr>
            <a:picLocks noChangeAspect="1"/>
          </p:cNvPicPr>
          <p:nvPr/>
        </p:nvPicPr>
        <p:blipFill>
          <a:blip r:embed="rId4"/>
          <a:stretch>
            <a:fillRect/>
          </a:stretch>
        </p:blipFill>
        <p:spPr>
          <a:xfrm>
            <a:off x="4720910" y="2659612"/>
            <a:ext cx="2055110" cy="2584897"/>
          </a:xfrm>
          <a:prstGeom prst="rect">
            <a:avLst/>
          </a:prstGeom>
        </p:spPr>
      </p:pic>
      <p:pic>
        <p:nvPicPr>
          <p:cNvPr id="13" name="Picture 12">
            <a:extLst>
              <a:ext uri="{FF2B5EF4-FFF2-40B4-BE49-F238E27FC236}">
                <a16:creationId xmlns:a16="http://schemas.microsoft.com/office/drawing/2014/main" id="{36C92F43-A706-481A-AC02-ADDC4C7E3140}"/>
              </a:ext>
            </a:extLst>
          </p:cNvPr>
          <p:cNvPicPr>
            <a:picLocks noChangeAspect="1"/>
          </p:cNvPicPr>
          <p:nvPr/>
        </p:nvPicPr>
        <p:blipFill>
          <a:blip r:embed="rId5"/>
          <a:stretch>
            <a:fillRect/>
          </a:stretch>
        </p:blipFill>
        <p:spPr>
          <a:xfrm>
            <a:off x="7134022" y="2659612"/>
            <a:ext cx="2288058" cy="3830715"/>
          </a:xfrm>
          <a:prstGeom prst="rect">
            <a:avLst/>
          </a:prstGeom>
        </p:spPr>
      </p:pic>
      <p:pic>
        <p:nvPicPr>
          <p:cNvPr id="15" name="Picture 14">
            <a:extLst>
              <a:ext uri="{FF2B5EF4-FFF2-40B4-BE49-F238E27FC236}">
                <a16:creationId xmlns:a16="http://schemas.microsoft.com/office/drawing/2014/main" id="{59F2C32B-5267-470C-964B-34586B17F5E4}"/>
              </a:ext>
            </a:extLst>
          </p:cNvPr>
          <p:cNvPicPr>
            <a:picLocks noChangeAspect="1"/>
          </p:cNvPicPr>
          <p:nvPr/>
        </p:nvPicPr>
        <p:blipFill>
          <a:blip r:embed="rId6"/>
          <a:stretch>
            <a:fillRect/>
          </a:stretch>
        </p:blipFill>
        <p:spPr>
          <a:xfrm>
            <a:off x="9613033" y="2610037"/>
            <a:ext cx="2425990" cy="3084990"/>
          </a:xfrm>
          <a:prstGeom prst="rect">
            <a:avLst/>
          </a:prstGeom>
        </p:spPr>
      </p:pic>
      <p:sp>
        <p:nvSpPr>
          <p:cNvPr id="16" name="TextBox 15">
            <a:extLst>
              <a:ext uri="{FF2B5EF4-FFF2-40B4-BE49-F238E27FC236}">
                <a16:creationId xmlns:a16="http://schemas.microsoft.com/office/drawing/2014/main" id="{3C0EDB88-14EE-4C6F-9748-95F1B3363216}"/>
              </a:ext>
            </a:extLst>
          </p:cNvPr>
          <p:cNvSpPr txBox="1"/>
          <p:nvPr/>
        </p:nvSpPr>
        <p:spPr>
          <a:xfrm>
            <a:off x="141595" y="2290280"/>
            <a:ext cx="79624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create</a:t>
            </a:r>
          </a:p>
        </p:txBody>
      </p:sp>
      <p:sp>
        <p:nvSpPr>
          <p:cNvPr id="17" name="TextBox 16">
            <a:extLst>
              <a:ext uri="{FF2B5EF4-FFF2-40B4-BE49-F238E27FC236}">
                <a16:creationId xmlns:a16="http://schemas.microsoft.com/office/drawing/2014/main" id="{082EF9A2-5D07-4533-9198-2FF8F97B9B29}"/>
              </a:ext>
            </a:extLst>
          </p:cNvPr>
          <p:cNvSpPr txBox="1"/>
          <p:nvPr/>
        </p:nvSpPr>
        <p:spPr>
          <a:xfrm>
            <a:off x="2535844" y="2297232"/>
            <a:ext cx="6976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issue</a:t>
            </a:r>
          </a:p>
        </p:txBody>
      </p:sp>
      <p:sp>
        <p:nvSpPr>
          <p:cNvPr id="18" name="TextBox 17">
            <a:extLst>
              <a:ext uri="{FF2B5EF4-FFF2-40B4-BE49-F238E27FC236}">
                <a16:creationId xmlns:a16="http://schemas.microsoft.com/office/drawing/2014/main" id="{0A5BFBC0-98D3-4E08-9C89-F21DA15C0255}"/>
              </a:ext>
            </a:extLst>
          </p:cNvPr>
          <p:cNvSpPr txBox="1"/>
          <p:nvPr/>
        </p:nvSpPr>
        <p:spPr>
          <a:xfrm>
            <a:off x="4737535" y="2297232"/>
            <a:ext cx="6980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retire</a:t>
            </a:r>
          </a:p>
        </p:txBody>
      </p:sp>
      <p:sp>
        <p:nvSpPr>
          <p:cNvPr id="19" name="TextBox 18">
            <a:extLst>
              <a:ext uri="{FF2B5EF4-FFF2-40B4-BE49-F238E27FC236}">
                <a16:creationId xmlns:a16="http://schemas.microsoft.com/office/drawing/2014/main" id="{512AE6AA-5662-424A-9613-35828A0BA50A}"/>
              </a:ext>
            </a:extLst>
          </p:cNvPr>
          <p:cNvSpPr txBox="1"/>
          <p:nvPr/>
        </p:nvSpPr>
        <p:spPr>
          <a:xfrm>
            <a:off x="7146652" y="2279475"/>
            <a:ext cx="9435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transfer</a:t>
            </a:r>
          </a:p>
        </p:txBody>
      </p:sp>
      <p:sp>
        <p:nvSpPr>
          <p:cNvPr id="20" name="TextBox 19">
            <a:extLst>
              <a:ext uri="{FF2B5EF4-FFF2-40B4-BE49-F238E27FC236}">
                <a16:creationId xmlns:a16="http://schemas.microsoft.com/office/drawing/2014/main" id="{99E7B901-8C8D-4652-ADEB-A209DC8E137C}"/>
              </a:ext>
            </a:extLst>
          </p:cNvPr>
          <p:cNvSpPr txBox="1"/>
          <p:nvPr/>
        </p:nvSpPr>
        <p:spPr>
          <a:xfrm>
            <a:off x="9627032" y="2249151"/>
            <a:ext cx="69281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close</a:t>
            </a:r>
          </a:p>
        </p:txBody>
      </p:sp>
      <p:sp>
        <p:nvSpPr>
          <p:cNvPr id="2" name="TextBox 1">
            <a:extLst>
              <a:ext uri="{FF2B5EF4-FFF2-40B4-BE49-F238E27FC236}">
                <a16:creationId xmlns:a16="http://schemas.microsoft.com/office/drawing/2014/main" id="{4598E977-48D2-492E-B6CA-F004A2562E1A}"/>
              </a:ext>
            </a:extLst>
          </p:cNvPr>
          <p:cNvSpPr txBox="1"/>
          <p:nvPr/>
        </p:nvSpPr>
        <p:spPr>
          <a:xfrm>
            <a:off x="5910481" y="1112968"/>
            <a:ext cx="2179699" cy="646331"/>
          </a:xfrm>
          <a:prstGeom prst="rect">
            <a:avLst/>
          </a:prstGeom>
          <a:noFill/>
        </p:spPr>
        <p:txBody>
          <a:bodyPr wrap="none" rtlCol="0">
            <a:spAutoFit/>
          </a:bodyPr>
          <a:lstStyle/>
          <a:p>
            <a:pPr marL="285750" indent="-285750">
              <a:buFont typeface="Arial" panose="020B0604020202020204" pitchFamily="34" charset="0"/>
              <a:buChar char="•"/>
            </a:pPr>
            <a:r>
              <a:rPr lang="en-US" dirty="0"/>
              <a:t>Implicitly defined.</a:t>
            </a:r>
          </a:p>
          <a:p>
            <a:pPr marL="285750" indent="-285750">
              <a:buFont typeface="Arial" panose="020B0604020202020204" pitchFamily="34" charset="0"/>
              <a:buChar char="•"/>
            </a:pPr>
            <a:r>
              <a:rPr lang="en-US" dirty="0"/>
              <a:t>For Actions.</a:t>
            </a:r>
          </a:p>
        </p:txBody>
      </p:sp>
      <p:pic>
        <p:nvPicPr>
          <p:cNvPr id="14" name="Picture 13">
            <a:extLst>
              <a:ext uri="{FF2B5EF4-FFF2-40B4-BE49-F238E27FC236}">
                <a16:creationId xmlns:a16="http://schemas.microsoft.com/office/drawing/2014/main" id="{2F0007F4-E5FF-464E-8669-2CA862666D23}"/>
              </a:ext>
            </a:extLst>
          </p:cNvPr>
          <p:cNvPicPr>
            <a:picLocks noChangeAspect="1"/>
          </p:cNvPicPr>
          <p:nvPr/>
        </p:nvPicPr>
        <p:blipFill>
          <a:blip r:embed="rId7"/>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2192266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9531A-7E06-4731-83B9-B20977BC0A1E}"/>
              </a:ext>
            </a:extLst>
          </p:cNvPr>
          <p:cNvSpPr txBox="1"/>
          <p:nvPr/>
        </p:nvSpPr>
        <p:spPr>
          <a:xfrm>
            <a:off x="2290440" y="809348"/>
            <a:ext cx="869149" cy="369332"/>
          </a:xfrm>
          <a:prstGeom prst="rect">
            <a:avLst/>
          </a:prstGeom>
          <a:solidFill>
            <a:srgbClr val="00B0F0"/>
          </a:solidFill>
        </p:spPr>
        <p:txBody>
          <a:bodyPr wrap="none" rtlCol="0">
            <a:spAutoFit/>
          </a:bodyPr>
          <a:lstStyle/>
          <a:p>
            <a:r>
              <a:rPr lang="en-US" dirty="0">
                <a:solidFill>
                  <a:schemeClr val="bg1"/>
                </a:solidFill>
              </a:rPr>
              <a:t>Explicit</a:t>
            </a:r>
          </a:p>
        </p:txBody>
      </p:sp>
      <p:sp>
        <p:nvSpPr>
          <p:cNvPr id="16" name="TextBox 15">
            <a:extLst>
              <a:ext uri="{FF2B5EF4-FFF2-40B4-BE49-F238E27FC236}">
                <a16:creationId xmlns:a16="http://schemas.microsoft.com/office/drawing/2014/main" id="{3C0EDB88-14EE-4C6F-9748-95F1B3363216}"/>
              </a:ext>
            </a:extLst>
          </p:cNvPr>
          <p:cNvSpPr txBox="1"/>
          <p:nvPr/>
        </p:nvSpPr>
        <p:spPr>
          <a:xfrm>
            <a:off x="3985631" y="1873028"/>
            <a:ext cx="106952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accounts</a:t>
            </a:r>
          </a:p>
        </p:txBody>
      </p:sp>
      <p:pic>
        <p:nvPicPr>
          <p:cNvPr id="3" name="Picture 2">
            <a:extLst>
              <a:ext uri="{FF2B5EF4-FFF2-40B4-BE49-F238E27FC236}">
                <a16:creationId xmlns:a16="http://schemas.microsoft.com/office/drawing/2014/main" id="{7BA80A5F-FECE-4FD6-A715-83A6D61794ED}"/>
              </a:ext>
            </a:extLst>
          </p:cNvPr>
          <p:cNvPicPr>
            <a:picLocks noChangeAspect="1"/>
          </p:cNvPicPr>
          <p:nvPr/>
        </p:nvPicPr>
        <p:blipFill>
          <a:blip r:embed="rId2"/>
          <a:stretch>
            <a:fillRect/>
          </a:stretch>
        </p:blipFill>
        <p:spPr>
          <a:xfrm>
            <a:off x="3985631" y="2242360"/>
            <a:ext cx="2744399" cy="2951825"/>
          </a:xfrm>
          <a:prstGeom prst="rect">
            <a:avLst/>
          </a:prstGeom>
        </p:spPr>
      </p:pic>
      <p:sp>
        <p:nvSpPr>
          <p:cNvPr id="2" name="TextBox 1">
            <a:extLst>
              <a:ext uri="{FF2B5EF4-FFF2-40B4-BE49-F238E27FC236}">
                <a16:creationId xmlns:a16="http://schemas.microsoft.com/office/drawing/2014/main" id="{C1B48D53-09F4-4785-A293-1C55215F72EA}"/>
              </a:ext>
            </a:extLst>
          </p:cNvPr>
          <p:cNvSpPr txBox="1"/>
          <p:nvPr/>
        </p:nvSpPr>
        <p:spPr>
          <a:xfrm>
            <a:off x="7403976" y="2782669"/>
            <a:ext cx="4421210" cy="646331"/>
          </a:xfrm>
          <a:prstGeom prst="rect">
            <a:avLst/>
          </a:prstGeom>
          <a:noFill/>
        </p:spPr>
        <p:txBody>
          <a:bodyPr wrap="none" rtlCol="0">
            <a:spAutoFit/>
          </a:bodyPr>
          <a:lstStyle/>
          <a:p>
            <a:pPr marL="285750" indent="-285750">
              <a:buFont typeface="Arial" panose="020B0604020202020204" pitchFamily="34" charset="0"/>
              <a:buChar char="•"/>
            </a:pPr>
            <a:r>
              <a:rPr lang="en-US" dirty="0"/>
              <a:t>Explicitly defined.</a:t>
            </a:r>
          </a:p>
          <a:p>
            <a:pPr marL="285750" indent="-285750">
              <a:buFont typeface="Arial" panose="020B0604020202020204" pitchFamily="34" charset="0"/>
              <a:buChar char="•"/>
            </a:pPr>
            <a:r>
              <a:rPr lang="en-US" dirty="0"/>
              <a:t>Needed to instantiate a multi-index table</a:t>
            </a:r>
          </a:p>
        </p:txBody>
      </p:sp>
      <p:pic>
        <p:nvPicPr>
          <p:cNvPr id="6" name="Picture 5">
            <a:extLst>
              <a:ext uri="{FF2B5EF4-FFF2-40B4-BE49-F238E27FC236}">
                <a16:creationId xmlns:a16="http://schemas.microsoft.com/office/drawing/2014/main" id="{4D2CD312-E21B-46D7-884E-F601A787A418}"/>
              </a:ext>
            </a:extLst>
          </p:cNvPr>
          <p:cNvPicPr>
            <a:picLocks noChangeAspect="1"/>
          </p:cNvPicPr>
          <p:nvPr/>
        </p:nvPicPr>
        <p:blipFill>
          <a:blip r:embed="rId3"/>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2447196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61B61F-79AA-439D-A99A-296D433BAE1F}"/>
              </a:ext>
            </a:extLst>
          </p:cNvPr>
          <p:cNvSpPr txBox="1"/>
          <p:nvPr/>
        </p:nvSpPr>
        <p:spPr>
          <a:xfrm>
            <a:off x="1758231" y="953899"/>
            <a:ext cx="922826" cy="369332"/>
          </a:xfrm>
          <a:prstGeom prst="rect">
            <a:avLst/>
          </a:prstGeom>
          <a:solidFill>
            <a:schemeClr val="accent5"/>
          </a:solidFill>
          <a:effectLst>
            <a:outerShdw blurRad="50800" dist="38100" dir="2700000" algn="tl" rotWithShape="0">
              <a:prstClr val="black">
                <a:alpha val="40000"/>
              </a:prstClr>
            </a:outerShdw>
          </a:effectLst>
        </p:spPr>
        <p:txBody>
          <a:bodyPr wrap="square" rtlCol="0">
            <a:spAutoFit/>
          </a:bodyPr>
          <a:lstStyle/>
          <a:p>
            <a:pPr algn="ctr"/>
            <a:r>
              <a:rPr lang="en-US" dirty="0">
                <a:solidFill>
                  <a:schemeClr val="bg1"/>
                </a:solidFill>
              </a:rPr>
              <a:t>Actions</a:t>
            </a:r>
          </a:p>
        </p:txBody>
      </p:sp>
      <p:pic>
        <p:nvPicPr>
          <p:cNvPr id="7" name="Picture 6">
            <a:extLst>
              <a:ext uri="{FF2B5EF4-FFF2-40B4-BE49-F238E27FC236}">
                <a16:creationId xmlns:a16="http://schemas.microsoft.com/office/drawing/2014/main" id="{6E9C3208-2B7B-427A-9BC0-3D06205F7B5C}"/>
              </a:ext>
            </a:extLst>
          </p:cNvPr>
          <p:cNvPicPr>
            <a:picLocks noChangeAspect="1"/>
          </p:cNvPicPr>
          <p:nvPr/>
        </p:nvPicPr>
        <p:blipFill>
          <a:blip r:embed="rId2"/>
          <a:stretch>
            <a:fillRect/>
          </a:stretch>
        </p:blipFill>
        <p:spPr>
          <a:xfrm>
            <a:off x="727969" y="1460723"/>
            <a:ext cx="7066625" cy="2049597"/>
          </a:xfrm>
          <a:prstGeom prst="rect">
            <a:avLst/>
          </a:prstGeom>
        </p:spPr>
      </p:pic>
      <p:sp>
        <p:nvSpPr>
          <p:cNvPr id="9" name="TextBox 8">
            <a:extLst>
              <a:ext uri="{FF2B5EF4-FFF2-40B4-BE49-F238E27FC236}">
                <a16:creationId xmlns:a16="http://schemas.microsoft.com/office/drawing/2014/main" id="{2B9DD696-2720-4A70-9912-E1F101B3FD33}"/>
              </a:ext>
            </a:extLst>
          </p:cNvPr>
          <p:cNvSpPr txBox="1"/>
          <p:nvPr/>
        </p:nvSpPr>
        <p:spPr>
          <a:xfrm>
            <a:off x="8513777" y="1493873"/>
            <a:ext cx="2636669" cy="1477328"/>
          </a:xfrm>
          <a:prstGeom prst="rect">
            <a:avLst/>
          </a:prstGeom>
          <a:noFill/>
        </p:spPr>
        <p:txBody>
          <a:bodyPr wrap="square">
            <a:spAutoFit/>
          </a:bodyPr>
          <a:lstStyle/>
          <a:p>
            <a:r>
              <a:rPr lang="en-US" b="0" i="0" dirty="0">
                <a:solidFill>
                  <a:srgbClr val="111A44"/>
                </a:solidFill>
                <a:effectLst/>
                <a:latin typeface="Gellix"/>
              </a:rPr>
              <a:t>In most situations, the function name and the struct name will be equal, but are not required to be equal.</a:t>
            </a:r>
            <a:endParaRPr lang="en-US" dirty="0"/>
          </a:p>
        </p:txBody>
      </p:sp>
      <p:sp>
        <p:nvSpPr>
          <p:cNvPr id="15" name="TextBox 14">
            <a:extLst>
              <a:ext uri="{FF2B5EF4-FFF2-40B4-BE49-F238E27FC236}">
                <a16:creationId xmlns:a16="http://schemas.microsoft.com/office/drawing/2014/main" id="{843B2AFF-B88E-4C6A-878C-1E8B765AACED}"/>
              </a:ext>
            </a:extLst>
          </p:cNvPr>
          <p:cNvSpPr txBox="1"/>
          <p:nvPr/>
        </p:nvSpPr>
        <p:spPr>
          <a:xfrm>
            <a:off x="274763" y="4243376"/>
            <a:ext cx="79624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create</a:t>
            </a:r>
          </a:p>
        </p:txBody>
      </p:sp>
      <p:sp>
        <p:nvSpPr>
          <p:cNvPr id="16" name="TextBox 15">
            <a:extLst>
              <a:ext uri="{FF2B5EF4-FFF2-40B4-BE49-F238E27FC236}">
                <a16:creationId xmlns:a16="http://schemas.microsoft.com/office/drawing/2014/main" id="{FB0CD64A-8E71-4788-BD17-A63C36933ABA}"/>
              </a:ext>
            </a:extLst>
          </p:cNvPr>
          <p:cNvSpPr txBox="1"/>
          <p:nvPr/>
        </p:nvSpPr>
        <p:spPr>
          <a:xfrm>
            <a:off x="2669012" y="4250328"/>
            <a:ext cx="697627"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issue</a:t>
            </a:r>
          </a:p>
        </p:txBody>
      </p:sp>
      <p:sp>
        <p:nvSpPr>
          <p:cNvPr id="17" name="TextBox 16">
            <a:extLst>
              <a:ext uri="{FF2B5EF4-FFF2-40B4-BE49-F238E27FC236}">
                <a16:creationId xmlns:a16="http://schemas.microsoft.com/office/drawing/2014/main" id="{7817F2E7-A1E8-478B-A64F-B93C8C2C3A55}"/>
              </a:ext>
            </a:extLst>
          </p:cNvPr>
          <p:cNvSpPr txBox="1"/>
          <p:nvPr/>
        </p:nvSpPr>
        <p:spPr>
          <a:xfrm>
            <a:off x="5045455" y="4250328"/>
            <a:ext cx="698076"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retire</a:t>
            </a:r>
          </a:p>
        </p:txBody>
      </p:sp>
      <p:sp>
        <p:nvSpPr>
          <p:cNvPr id="18" name="TextBox 17">
            <a:extLst>
              <a:ext uri="{FF2B5EF4-FFF2-40B4-BE49-F238E27FC236}">
                <a16:creationId xmlns:a16="http://schemas.microsoft.com/office/drawing/2014/main" id="{1FB707DB-BE08-4787-B7EB-6DE72CCB2837}"/>
              </a:ext>
            </a:extLst>
          </p:cNvPr>
          <p:cNvSpPr txBox="1"/>
          <p:nvPr/>
        </p:nvSpPr>
        <p:spPr>
          <a:xfrm>
            <a:off x="7440994" y="4237844"/>
            <a:ext cx="943528"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transfer</a:t>
            </a:r>
          </a:p>
        </p:txBody>
      </p:sp>
      <p:sp>
        <p:nvSpPr>
          <p:cNvPr id="19" name="TextBox 18">
            <a:extLst>
              <a:ext uri="{FF2B5EF4-FFF2-40B4-BE49-F238E27FC236}">
                <a16:creationId xmlns:a16="http://schemas.microsoft.com/office/drawing/2014/main" id="{4F0CCB56-E947-4608-ABC0-5E0811D8BE0B}"/>
              </a:ext>
            </a:extLst>
          </p:cNvPr>
          <p:cNvSpPr txBox="1"/>
          <p:nvPr/>
        </p:nvSpPr>
        <p:spPr>
          <a:xfrm>
            <a:off x="9832112" y="4265567"/>
            <a:ext cx="692818"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close</a:t>
            </a:r>
          </a:p>
        </p:txBody>
      </p:sp>
      <p:pic>
        <p:nvPicPr>
          <p:cNvPr id="21" name="Picture 20">
            <a:extLst>
              <a:ext uri="{FF2B5EF4-FFF2-40B4-BE49-F238E27FC236}">
                <a16:creationId xmlns:a16="http://schemas.microsoft.com/office/drawing/2014/main" id="{6D20E0C8-8190-4779-A3D2-68194942D163}"/>
              </a:ext>
            </a:extLst>
          </p:cNvPr>
          <p:cNvPicPr>
            <a:picLocks noChangeAspect="1"/>
          </p:cNvPicPr>
          <p:nvPr/>
        </p:nvPicPr>
        <p:blipFill>
          <a:blip r:embed="rId3"/>
          <a:stretch>
            <a:fillRect/>
          </a:stretch>
        </p:blipFill>
        <p:spPr>
          <a:xfrm>
            <a:off x="265885" y="4619660"/>
            <a:ext cx="2161035" cy="1628097"/>
          </a:xfrm>
          <a:prstGeom prst="rect">
            <a:avLst/>
          </a:prstGeom>
        </p:spPr>
      </p:pic>
      <p:pic>
        <p:nvPicPr>
          <p:cNvPr id="23" name="Picture 22">
            <a:extLst>
              <a:ext uri="{FF2B5EF4-FFF2-40B4-BE49-F238E27FC236}">
                <a16:creationId xmlns:a16="http://schemas.microsoft.com/office/drawing/2014/main" id="{78B5C6B8-6540-4660-8A8E-02DB0E8F048A}"/>
              </a:ext>
            </a:extLst>
          </p:cNvPr>
          <p:cNvPicPr>
            <a:picLocks noChangeAspect="1"/>
          </p:cNvPicPr>
          <p:nvPr/>
        </p:nvPicPr>
        <p:blipFill>
          <a:blip r:embed="rId4"/>
          <a:stretch>
            <a:fillRect/>
          </a:stretch>
        </p:blipFill>
        <p:spPr>
          <a:xfrm>
            <a:off x="2649224" y="4624855"/>
            <a:ext cx="2154139" cy="1622902"/>
          </a:xfrm>
          <a:prstGeom prst="rect">
            <a:avLst/>
          </a:prstGeom>
        </p:spPr>
      </p:pic>
      <p:pic>
        <p:nvPicPr>
          <p:cNvPr id="26" name="Picture 25">
            <a:extLst>
              <a:ext uri="{FF2B5EF4-FFF2-40B4-BE49-F238E27FC236}">
                <a16:creationId xmlns:a16="http://schemas.microsoft.com/office/drawing/2014/main" id="{124502CA-B9E0-44F0-A8F9-26507324D0F1}"/>
              </a:ext>
            </a:extLst>
          </p:cNvPr>
          <p:cNvPicPr>
            <a:picLocks noChangeAspect="1"/>
          </p:cNvPicPr>
          <p:nvPr/>
        </p:nvPicPr>
        <p:blipFill>
          <a:blip r:embed="rId5"/>
          <a:stretch>
            <a:fillRect/>
          </a:stretch>
        </p:blipFill>
        <p:spPr>
          <a:xfrm>
            <a:off x="5045456" y="4634900"/>
            <a:ext cx="2140806" cy="1612857"/>
          </a:xfrm>
          <a:prstGeom prst="rect">
            <a:avLst/>
          </a:prstGeom>
        </p:spPr>
      </p:pic>
      <p:pic>
        <p:nvPicPr>
          <p:cNvPr id="28" name="Picture 27">
            <a:extLst>
              <a:ext uri="{FF2B5EF4-FFF2-40B4-BE49-F238E27FC236}">
                <a16:creationId xmlns:a16="http://schemas.microsoft.com/office/drawing/2014/main" id="{470896E0-05D0-4177-93FC-D1D1CED2D3A6}"/>
              </a:ext>
            </a:extLst>
          </p:cNvPr>
          <p:cNvPicPr>
            <a:picLocks noChangeAspect="1"/>
          </p:cNvPicPr>
          <p:nvPr/>
        </p:nvPicPr>
        <p:blipFill>
          <a:blip r:embed="rId6"/>
          <a:stretch>
            <a:fillRect/>
          </a:stretch>
        </p:blipFill>
        <p:spPr>
          <a:xfrm>
            <a:off x="7432117" y="4607329"/>
            <a:ext cx="2154140" cy="1622902"/>
          </a:xfrm>
          <a:prstGeom prst="rect">
            <a:avLst/>
          </a:prstGeom>
        </p:spPr>
      </p:pic>
      <p:pic>
        <p:nvPicPr>
          <p:cNvPr id="31" name="Picture 30">
            <a:extLst>
              <a:ext uri="{FF2B5EF4-FFF2-40B4-BE49-F238E27FC236}">
                <a16:creationId xmlns:a16="http://schemas.microsoft.com/office/drawing/2014/main" id="{652925F3-9925-4048-94AE-36FD105A29D6}"/>
              </a:ext>
            </a:extLst>
          </p:cNvPr>
          <p:cNvPicPr>
            <a:picLocks noChangeAspect="1"/>
          </p:cNvPicPr>
          <p:nvPr/>
        </p:nvPicPr>
        <p:blipFill>
          <a:blip r:embed="rId7"/>
          <a:stretch>
            <a:fillRect/>
          </a:stretch>
        </p:blipFill>
        <p:spPr>
          <a:xfrm>
            <a:off x="9819410" y="4634899"/>
            <a:ext cx="2117544" cy="1595331"/>
          </a:xfrm>
          <a:prstGeom prst="rect">
            <a:avLst/>
          </a:prstGeom>
        </p:spPr>
      </p:pic>
      <p:pic>
        <p:nvPicPr>
          <p:cNvPr id="20" name="Picture 19">
            <a:extLst>
              <a:ext uri="{FF2B5EF4-FFF2-40B4-BE49-F238E27FC236}">
                <a16:creationId xmlns:a16="http://schemas.microsoft.com/office/drawing/2014/main" id="{3D6C69E2-F6D3-40AF-A37C-14E883FE2EF5}"/>
              </a:ext>
            </a:extLst>
          </p:cNvPr>
          <p:cNvPicPr>
            <a:picLocks noChangeAspect="1"/>
          </p:cNvPicPr>
          <p:nvPr/>
        </p:nvPicPr>
        <p:blipFill>
          <a:blip r:embed="rId8"/>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294922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8411-50A8-4BE8-AA9F-ADFDF09EFE42}"/>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6D59F83B-DE4F-430A-9857-9FF87DC6F4FC}"/>
              </a:ext>
            </a:extLst>
          </p:cNvPr>
          <p:cNvSpPr>
            <a:spLocks noGrp="1"/>
          </p:cNvSpPr>
          <p:nvPr>
            <p:ph idx="1"/>
          </p:nvPr>
        </p:nvSpPr>
        <p:spPr>
          <a:xfrm>
            <a:off x="581192" y="2340864"/>
            <a:ext cx="6387779" cy="3634486"/>
          </a:xfrm>
        </p:spPr>
        <p:txBody>
          <a:bodyPr/>
          <a:lstStyle/>
          <a:p>
            <a:r>
              <a:rPr lang="en-US" dirty="0"/>
              <a:t>EOS Launched in June 2018.</a:t>
            </a:r>
          </a:p>
          <a:p>
            <a:r>
              <a:rPr lang="en-US" dirty="0"/>
              <a:t>EOS use EOS.IO Software which is open-sourced on </a:t>
            </a:r>
            <a:r>
              <a:rPr lang="en-US" dirty="0">
                <a:hlinkClick r:id="rId2"/>
              </a:rPr>
              <a:t>Github</a:t>
            </a:r>
            <a:r>
              <a:rPr lang="en-US" dirty="0"/>
              <a:t>.</a:t>
            </a:r>
          </a:p>
          <a:p>
            <a:r>
              <a:rPr lang="en-US" dirty="0"/>
              <a:t>Using EOS.IO Software, many Blockchains like TELOS, WAX, Proton, BOS, </a:t>
            </a:r>
            <a:r>
              <a:rPr lang="en-US" dirty="0" err="1"/>
              <a:t>Worbli</a:t>
            </a:r>
            <a:r>
              <a:rPr lang="en-US" dirty="0"/>
              <a:t>, FIO, MEET.ONE, </a:t>
            </a:r>
            <a:r>
              <a:rPr lang="en-US" dirty="0" err="1"/>
              <a:t>Europechain</a:t>
            </a:r>
            <a:r>
              <a:rPr lang="en-US" dirty="0"/>
              <a:t>, COFEE, </a:t>
            </a:r>
            <a:r>
              <a:rPr lang="en-US" dirty="0" err="1"/>
              <a:t>Remme</a:t>
            </a:r>
            <a:r>
              <a:rPr lang="en-US" dirty="0"/>
              <a:t> have been launched so far and many others will be in future.</a:t>
            </a:r>
          </a:p>
          <a:p>
            <a:endParaRPr lang="en-US" dirty="0"/>
          </a:p>
          <a:p>
            <a:endParaRPr lang="en-US" dirty="0"/>
          </a:p>
        </p:txBody>
      </p:sp>
      <p:sp>
        <p:nvSpPr>
          <p:cNvPr id="5" name="AutoShape 24">
            <a:extLst>
              <a:ext uri="{FF2B5EF4-FFF2-40B4-BE49-F238E27FC236}">
                <a16:creationId xmlns:a16="http://schemas.microsoft.com/office/drawing/2014/main" id="{8BA9AC28-F55F-449F-AAE5-F4900F3C2C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34640D63-4EB2-40A2-BCAC-583083C78C97}"/>
              </a:ext>
            </a:extLst>
          </p:cNvPr>
          <p:cNvPicPr>
            <a:picLocks noChangeAspect="1"/>
          </p:cNvPicPr>
          <p:nvPr/>
        </p:nvPicPr>
        <p:blipFill>
          <a:blip r:embed="rId3"/>
          <a:stretch>
            <a:fillRect/>
          </a:stretch>
        </p:blipFill>
        <p:spPr>
          <a:xfrm>
            <a:off x="7770342" y="3581400"/>
            <a:ext cx="3078747" cy="1944793"/>
          </a:xfrm>
          <a:prstGeom prst="rect">
            <a:avLst/>
          </a:prstGeom>
        </p:spPr>
      </p:pic>
      <p:pic>
        <p:nvPicPr>
          <p:cNvPr id="8" name="Picture 7">
            <a:extLst>
              <a:ext uri="{FF2B5EF4-FFF2-40B4-BE49-F238E27FC236}">
                <a16:creationId xmlns:a16="http://schemas.microsoft.com/office/drawing/2014/main" id="{2E6E5EE1-AD63-4067-A19B-83EA7E228AF4}"/>
              </a:ext>
            </a:extLst>
          </p:cNvPr>
          <p:cNvPicPr>
            <a:picLocks noChangeAspect="1"/>
          </p:cNvPicPr>
          <p:nvPr/>
        </p:nvPicPr>
        <p:blipFill>
          <a:blip r:embed="rId4"/>
          <a:stretch>
            <a:fillRect/>
          </a:stretch>
        </p:blipFill>
        <p:spPr>
          <a:xfrm>
            <a:off x="9575111" y="497237"/>
            <a:ext cx="2457091" cy="793645"/>
          </a:xfrm>
          <a:prstGeom prst="rect">
            <a:avLst/>
          </a:prstGeom>
        </p:spPr>
      </p:pic>
    </p:spTree>
    <p:extLst>
      <p:ext uri="{BB962C8B-B14F-4D97-AF65-F5344CB8AC3E}">
        <p14:creationId xmlns:p14="http://schemas.microsoft.com/office/powerpoint/2010/main" val="3659069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61B61F-79AA-439D-A99A-296D433BAE1F}"/>
              </a:ext>
            </a:extLst>
          </p:cNvPr>
          <p:cNvSpPr txBox="1"/>
          <p:nvPr/>
        </p:nvSpPr>
        <p:spPr>
          <a:xfrm>
            <a:off x="1758231" y="953899"/>
            <a:ext cx="922826" cy="369332"/>
          </a:xfrm>
          <a:prstGeom prst="rect">
            <a:avLst/>
          </a:prstGeom>
          <a:solidFill>
            <a:srgbClr val="FFC000"/>
          </a:solidFill>
          <a:effectLst>
            <a:outerShdw blurRad="50800" dist="38100" dir="2700000" algn="tl" rotWithShape="0">
              <a:prstClr val="black">
                <a:alpha val="40000"/>
              </a:prstClr>
            </a:outerShdw>
          </a:effectLst>
        </p:spPr>
        <p:txBody>
          <a:bodyPr wrap="square" rtlCol="0">
            <a:spAutoFit/>
          </a:bodyPr>
          <a:lstStyle/>
          <a:p>
            <a:pPr algn="ctr"/>
            <a:r>
              <a:rPr lang="en-US" dirty="0"/>
              <a:t>Tables</a:t>
            </a:r>
          </a:p>
        </p:txBody>
      </p:sp>
      <p:sp>
        <p:nvSpPr>
          <p:cNvPr id="15" name="TextBox 14">
            <a:extLst>
              <a:ext uri="{FF2B5EF4-FFF2-40B4-BE49-F238E27FC236}">
                <a16:creationId xmlns:a16="http://schemas.microsoft.com/office/drawing/2014/main" id="{843B2AFF-B88E-4C6A-878C-1E8B765AACED}"/>
              </a:ext>
            </a:extLst>
          </p:cNvPr>
          <p:cNvSpPr txBox="1"/>
          <p:nvPr/>
        </p:nvSpPr>
        <p:spPr>
          <a:xfrm>
            <a:off x="283641" y="4270004"/>
            <a:ext cx="1069524"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accounts</a:t>
            </a:r>
          </a:p>
        </p:txBody>
      </p:sp>
      <p:sp>
        <p:nvSpPr>
          <p:cNvPr id="16" name="TextBox 15">
            <a:extLst>
              <a:ext uri="{FF2B5EF4-FFF2-40B4-BE49-F238E27FC236}">
                <a16:creationId xmlns:a16="http://schemas.microsoft.com/office/drawing/2014/main" id="{FB0CD64A-8E71-4788-BD17-A63C36933ABA}"/>
              </a:ext>
            </a:extLst>
          </p:cNvPr>
          <p:cNvSpPr txBox="1"/>
          <p:nvPr/>
        </p:nvSpPr>
        <p:spPr>
          <a:xfrm>
            <a:off x="6033857" y="4270004"/>
            <a:ext cx="554960"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stat</a:t>
            </a:r>
          </a:p>
        </p:txBody>
      </p:sp>
      <p:pic>
        <p:nvPicPr>
          <p:cNvPr id="3" name="Picture 2">
            <a:extLst>
              <a:ext uri="{FF2B5EF4-FFF2-40B4-BE49-F238E27FC236}">
                <a16:creationId xmlns:a16="http://schemas.microsoft.com/office/drawing/2014/main" id="{9F608558-8E84-435D-8984-1885E5674171}"/>
              </a:ext>
            </a:extLst>
          </p:cNvPr>
          <p:cNvPicPr>
            <a:picLocks noChangeAspect="1"/>
          </p:cNvPicPr>
          <p:nvPr/>
        </p:nvPicPr>
        <p:blipFill>
          <a:blip r:embed="rId2"/>
          <a:stretch>
            <a:fillRect/>
          </a:stretch>
        </p:blipFill>
        <p:spPr>
          <a:xfrm>
            <a:off x="203331" y="1452577"/>
            <a:ext cx="7578413" cy="2471865"/>
          </a:xfrm>
          <a:prstGeom prst="rect">
            <a:avLst/>
          </a:prstGeom>
        </p:spPr>
      </p:pic>
      <p:sp>
        <p:nvSpPr>
          <p:cNvPr id="22" name="TextBox 21">
            <a:extLst>
              <a:ext uri="{FF2B5EF4-FFF2-40B4-BE49-F238E27FC236}">
                <a16:creationId xmlns:a16="http://schemas.microsoft.com/office/drawing/2014/main" id="{9B9F1CDD-5CE8-4E81-A134-216E943CDD6D}"/>
              </a:ext>
            </a:extLst>
          </p:cNvPr>
          <p:cNvSpPr txBox="1"/>
          <p:nvPr/>
        </p:nvSpPr>
        <p:spPr>
          <a:xfrm>
            <a:off x="8052047" y="1646358"/>
            <a:ext cx="3884907" cy="2554545"/>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111A44"/>
                </a:solidFill>
                <a:effectLst/>
                <a:latin typeface="Gellix"/>
              </a:rPr>
              <a:t>The </a:t>
            </a:r>
            <a:r>
              <a:rPr lang="en-US" sz="1600" b="0" i="0" dirty="0" err="1">
                <a:solidFill>
                  <a:srgbClr val="111A44"/>
                </a:solidFill>
                <a:effectLst/>
                <a:highlight>
                  <a:srgbClr val="C0C0C0"/>
                </a:highlight>
                <a:latin typeface="Gellix"/>
              </a:rPr>
              <a:t>eosio.token</a:t>
            </a:r>
            <a:r>
              <a:rPr lang="en-US" sz="1600" b="0" i="0" dirty="0">
                <a:solidFill>
                  <a:srgbClr val="111A44"/>
                </a:solidFill>
                <a:effectLst/>
                <a:latin typeface="Gellix"/>
              </a:rPr>
              <a:t> contract instantiates two tables, </a:t>
            </a:r>
            <a:r>
              <a:rPr lang="en-US" sz="1600" b="0" i="0" u="none" strike="noStrike" dirty="0">
                <a:solidFill>
                  <a:srgbClr val="0F4FE3"/>
                </a:solidFill>
                <a:effectLst/>
                <a:latin typeface="Gellix"/>
              </a:rPr>
              <a:t>accounts</a:t>
            </a:r>
            <a:r>
              <a:rPr lang="en-US" sz="1600" b="0" i="0" dirty="0">
                <a:solidFill>
                  <a:srgbClr val="111A44"/>
                </a:solidFill>
                <a:effectLst/>
                <a:latin typeface="Gellix"/>
              </a:rPr>
              <a:t> and </a:t>
            </a:r>
            <a:r>
              <a:rPr lang="en-US" sz="1600" b="0" i="0" u="none" strike="noStrike" dirty="0">
                <a:solidFill>
                  <a:srgbClr val="0F4FE3"/>
                </a:solidFill>
                <a:effectLst/>
                <a:latin typeface="Gellix"/>
              </a:rPr>
              <a:t>stat</a:t>
            </a:r>
            <a:r>
              <a:rPr lang="en-US" sz="1600" b="0" i="0" dirty="0">
                <a:solidFill>
                  <a:srgbClr val="111A44"/>
                </a:solidFill>
                <a:effectLst/>
                <a:latin typeface="Gellix"/>
              </a:rPr>
              <a:t>.</a:t>
            </a:r>
          </a:p>
          <a:p>
            <a:pPr marL="285750" indent="-285750">
              <a:buFont typeface="Arial" panose="020B0604020202020204" pitchFamily="34" charset="0"/>
              <a:buChar char="•"/>
            </a:pPr>
            <a:r>
              <a:rPr kumimoji="0" lang="en-US" altLang="en-US" sz="1600" b="0" i="0" u="none" strike="noStrike" cap="none" normalizeH="0" baseline="0" dirty="0">
                <a:ln>
                  <a:noFill/>
                </a:ln>
                <a:solidFill>
                  <a:srgbClr val="111A44"/>
                </a:solidFill>
                <a:effectLst/>
                <a:latin typeface="Gellix"/>
              </a:rPr>
              <a:t>The </a:t>
            </a:r>
            <a:r>
              <a:rPr kumimoji="0" lang="en-US" altLang="en-US" sz="1600" b="0" i="0" u="none" strike="noStrike" cap="none" normalizeH="0" baseline="0" dirty="0">
                <a:ln>
                  <a:noFill/>
                </a:ln>
                <a:solidFill>
                  <a:srgbClr val="657B83"/>
                </a:solidFill>
                <a:effectLst/>
                <a:latin typeface="Consolas" panose="020B0609020204030204" pitchFamily="49" charset="0"/>
              </a:rPr>
              <a:t>accounts</a:t>
            </a:r>
            <a:r>
              <a:rPr kumimoji="0" lang="en-US" altLang="en-US" sz="1600" b="0" i="0" u="none" strike="noStrike" cap="none" normalizeH="0" baseline="0" dirty="0">
                <a:ln>
                  <a:noFill/>
                </a:ln>
                <a:solidFill>
                  <a:srgbClr val="111A44"/>
                </a:solidFill>
                <a:effectLst/>
                <a:latin typeface="Gellix"/>
              </a:rPr>
              <a:t> table is an i64 index, based on the </a:t>
            </a:r>
            <a:r>
              <a:rPr kumimoji="0" lang="en-US" altLang="en-US" sz="1600" b="0" i="0" u="none" strike="noStrike" cap="none" normalizeH="0" baseline="0" dirty="0">
                <a:ln>
                  <a:noFill/>
                </a:ln>
                <a:solidFill>
                  <a:srgbClr val="657B83"/>
                </a:solidFill>
                <a:effectLst/>
                <a:latin typeface="Consolas" panose="020B0609020204030204" pitchFamily="49" charset="0"/>
              </a:rPr>
              <a:t>account</a:t>
            </a:r>
            <a:r>
              <a:rPr kumimoji="0" lang="en-US" altLang="en-US" sz="1600" b="0" i="0" u="none" strike="noStrike" cap="none" normalizeH="0" baseline="0" dirty="0">
                <a:ln>
                  <a:noFill/>
                </a:ln>
                <a:solidFill>
                  <a:srgbClr val="0F4FE3"/>
                </a:solidFill>
                <a:effectLst/>
                <a:latin typeface="Gellix"/>
              </a:rPr>
              <a:t> struct</a:t>
            </a:r>
            <a:r>
              <a:rPr kumimoji="0" lang="en-US" altLang="en-US" sz="1600" b="0" i="0" u="none" strike="noStrike" cap="none" normalizeH="0" baseline="0" dirty="0">
                <a:ln>
                  <a:noFill/>
                </a:ln>
                <a:solidFill>
                  <a:srgbClr val="111A44"/>
                </a:solidFill>
                <a:effectLst/>
                <a:latin typeface="Gellix"/>
              </a:rPr>
              <a:t>, has a </a:t>
            </a:r>
            <a:r>
              <a:rPr kumimoji="0" lang="en-US" altLang="en-US" sz="1600" b="0" i="0" u="none" strike="noStrike" cap="none" normalizeH="0" baseline="0" dirty="0">
                <a:ln>
                  <a:noFill/>
                </a:ln>
                <a:solidFill>
                  <a:srgbClr val="657B83"/>
                </a:solidFill>
                <a:effectLst/>
                <a:latin typeface="Consolas" panose="020B0609020204030204" pitchFamily="49" charset="0"/>
              </a:rPr>
              <a:t>uint64</a:t>
            </a:r>
            <a:r>
              <a:rPr kumimoji="0" lang="en-US" altLang="en-US" sz="1600" b="0" i="0" u="none" strike="noStrike" cap="none" normalizeH="0" baseline="0" dirty="0">
                <a:ln>
                  <a:noFill/>
                </a:ln>
                <a:solidFill>
                  <a:srgbClr val="0F4FE3"/>
                </a:solidFill>
                <a:effectLst/>
                <a:latin typeface="Gellix"/>
              </a:rPr>
              <a:t> as it's primary key</a:t>
            </a:r>
            <a:endParaRPr lang="en-US" altLang="en-US" sz="1600" dirty="0">
              <a:latin typeface="Gellix"/>
            </a:endParaRPr>
          </a:p>
          <a:p>
            <a:pPr marL="285750" indent="-285750">
              <a:buFont typeface="Arial" panose="020B0604020202020204" pitchFamily="34" charset="0"/>
              <a:buChar char="•"/>
            </a:pPr>
            <a:r>
              <a:rPr kumimoji="0" lang="en-US" altLang="en-US" sz="1600" b="0" i="0" u="none" strike="noStrike" cap="none" normalizeH="0" baseline="0" dirty="0">
                <a:ln>
                  <a:noFill/>
                </a:ln>
                <a:solidFill>
                  <a:srgbClr val="111A44"/>
                </a:solidFill>
                <a:effectLst/>
                <a:latin typeface="Gellix"/>
              </a:rPr>
              <a:t>The </a:t>
            </a:r>
            <a:r>
              <a:rPr kumimoji="0" lang="en-US" altLang="en-US" sz="1600" b="0" i="0" u="none" strike="noStrike" cap="none" normalizeH="0" baseline="0" dirty="0">
                <a:ln>
                  <a:noFill/>
                </a:ln>
                <a:solidFill>
                  <a:srgbClr val="657B83"/>
                </a:solidFill>
                <a:effectLst/>
                <a:latin typeface="Consolas" panose="020B0609020204030204" pitchFamily="49" charset="0"/>
              </a:rPr>
              <a:t>stat</a:t>
            </a:r>
            <a:r>
              <a:rPr kumimoji="0" lang="en-US" altLang="en-US" sz="1600" b="0" i="0" u="none" strike="noStrike" cap="none" normalizeH="0" baseline="0" dirty="0">
                <a:ln>
                  <a:noFill/>
                </a:ln>
                <a:solidFill>
                  <a:srgbClr val="111A44"/>
                </a:solidFill>
                <a:effectLst/>
                <a:latin typeface="Gellix"/>
              </a:rPr>
              <a:t> table is an i64 index, based on the </a:t>
            </a:r>
            <a:r>
              <a:rPr kumimoji="0" lang="en-US" altLang="en-US" sz="1600" b="0" i="0" u="none" strike="noStrike" cap="none" normalizeH="0" baseline="0" dirty="0">
                <a:ln>
                  <a:noFill/>
                </a:ln>
                <a:solidFill>
                  <a:srgbClr val="657B83"/>
                </a:solidFill>
                <a:effectLst/>
                <a:latin typeface="Consolas" panose="020B0609020204030204" pitchFamily="49" charset="0"/>
              </a:rPr>
              <a:t>currency_stats</a:t>
            </a:r>
            <a:r>
              <a:rPr kumimoji="0" lang="en-US" altLang="en-US" sz="1600" b="0" i="0" u="none" strike="noStrike" cap="none" normalizeH="0" baseline="0" dirty="0">
                <a:ln>
                  <a:noFill/>
                </a:ln>
                <a:solidFill>
                  <a:srgbClr val="0F4FE3"/>
                </a:solidFill>
                <a:effectLst/>
                <a:latin typeface="Gellix"/>
              </a:rPr>
              <a:t> struct</a:t>
            </a:r>
            <a:r>
              <a:rPr kumimoji="0" lang="en-US" altLang="en-US" sz="1600" b="0" i="0" u="none" strike="noStrike" cap="none" normalizeH="0" baseline="0" dirty="0">
                <a:ln>
                  <a:noFill/>
                </a:ln>
                <a:solidFill>
                  <a:srgbClr val="111A44"/>
                </a:solidFill>
                <a:effectLst/>
                <a:latin typeface="Gellix"/>
              </a:rPr>
              <a:t>, has a </a:t>
            </a:r>
            <a:r>
              <a:rPr kumimoji="0" lang="en-US" altLang="en-US" sz="1600" b="0" i="0" u="none" strike="noStrike" cap="none" normalizeH="0" baseline="0" dirty="0">
                <a:ln>
                  <a:noFill/>
                </a:ln>
                <a:solidFill>
                  <a:srgbClr val="657B83"/>
                </a:solidFill>
                <a:effectLst/>
                <a:latin typeface="Consolas" panose="020B0609020204030204" pitchFamily="49" charset="0"/>
              </a:rPr>
              <a:t>uint64</a:t>
            </a:r>
            <a:r>
              <a:rPr kumimoji="0" lang="en-US" altLang="en-US" sz="1600" b="0" i="0" u="none" strike="noStrike" cap="none" normalizeH="0" baseline="0" dirty="0">
                <a:ln>
                  <a:noFill/>
                </a:ln>
                <a:solidFill>
                  <a:srgbClr val="0F4FE3"/>
                </a:solidFill>
                <a:effectLst/>
                <a:latin typeface="Gellix"/>
              </a:rPr>
              <a:t> as it's primary key</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sz="1600" dirty="0"/>
          </a:p>
        </p:txBody>
      </p:sp>
      <p:pic>
        <p:nvPicPr>
          <p:cNvPr id="12" name="Picture 11">
            <a:extLst>
              <a:ext uri="{FF2B5EF4-FFF2-40B4-BE49-F238E27FC236}">
                <a16:creationId xmlns:a16="http://schemas.microsoft.com/office/drawing/2014/main" id="{986C41AE-F8B4-4B0C-BCD3-4917CED9BA9A}"/>
              </a:ext>
            </a:extLst>
          </p:cNvPr>
          <p:cNvPicPr>
            <a:picLocks noChangeAspect="1"/>
          </p:cNvPicPr>
          <p:nvPr/>
        </p:nvPicPr>
        <p:blipFill>
          <a:blip r:embed="rId3"/>
          <a:stretch>
            <a:fillRect/>
          </a:stretch>
        </p:blipFill>
        <p:spPr>
          <a:xfrm>
            <a:off x="274763" y="4646288"/>
            <a:ext cx="3554929" cy="1622902"/>
          </a:xfrm>
          <a:prstGeom prst="rect">
            <a:avLst/>
          </a:prstGeom>
        </p:spPr>
      </p:pic>
      <p:pic>
        <p:nvPicPr>
          <p:cNvPr id="14" name="Picture 13">
            <a:extLst>
              <a:ext uri="{FF2B5EF4-FFF2-40B4-BE49-F238E27FC236}">
                <a16:creationId xmlns:a16="http://schemas.microsoft.com/office/drawing/2014/main" id="{A44DE372-65F0-43A7-954B-FC67E500B33D}"/>
              </a:ext>
            </a:extLst>
          </p:cNvPr>
          <p:cNvPicPr>
            <a:picLocks noChangeAspect="1"/>
          </p:cNvPicPr>
          <p:nvPr/>
        </p:nvPicPr>
        <p:blipFill>
          <a:blip r:embed="rId4"/>
          <a:stretch>
            <a:fillRect/>
          </a:stretch>
        </p:blipFill>
        <p:spPr>
          <a:xfrm>
            <a:off x="6024979" y="4639336"/>
            <a:ext cx="2444318" cy="1833239"/>
          </a:xfrm>
          <a:prstGeom prst="rect">
            <a:avLst/>
          </a:prstGeom>
        </p:spPr>
      </p:pic>
      <p:pic>
        <p:nvPicPr>
          <p:cNvPr id="9" name="Picture 8">
            <a:extLst>
              <a:ext uri="{FF2B5EF4-FFF2-40B4-BE49-F238E27FC236}">
                <a16:creationId xmlns:a16="http://schemas.microsoft.com/office/drawing/2014/main" id="{E359B043-CC74-481A-90F2-C99FAB0F4391}"/>
              </a:ext>
            </a:extLst>
          </p:cNvPr>
          <p:cNvPicPr>
            <a:picLocks noChangeAspect="1"/>
          </p:cNvPicPr>
          <p:nvPr/>
        </p:nvPicPr>
        <p:blipFill>
          <a:blip r:embed="rId5"/>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1165853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EA76-A926-45BA-8667-70893EBA1C6B}"/>
              </a:ext>
            </a:extLst>
          </p:cNvPr>
          <p:cNvSpPr>
            <a:spLocks noGrp="1"/>
          </p:cNvSpPr>
          <p:nvPr>
            <p:ph type="title"/>
          </p:nvPr>
        </p:nvSpPr>
        <p:spPr/>
        <p:txBody>
          <a:bodyPr/>
          <a:lstStyle/>
          <a:p>
            <a:r>
              <a:rPr lang="en-US" dirty="0"/>
              <a:t>Extras</a:t>
            </a:r>
          </a:p>
        </p:txBody>
      </p:sp>
      <p:sp>
        <p:nvSpPr>
          <p:cNvPr id="3" name="Content Placeholder 2">
            <a:extLst>
              <a:ext uri="{FF2B5EF4-FFF2-40B4-BE49-F238E27FC236}">
                <a16:creationId xmlns:a16="http://schemas.microsoft.com/office/drawing/2014/main" id="{9E7424B7-BAEF-48CB-B0DC-60A5260083EE}"/>
              </a:ext>
            </a:extLst>
          </p:cNvPr>
          <p:cNvSpPr>
            <a:spLocks noGrp="1"/>
          </p:cNvSpPr>
          <p:nvPr>
            <p:ph idx="1"/>
          </p:nvPr>
        </p:nvSpPr>
        <p:spPr>
          <a:xfrm>
            <a:off x="501291" y="2219417"/>
            <a:ext cx="11545705" cy="4571999"/>
          </a:xfrm>
        </p:spPr>
        <p:txBody>
          <a:bodyPr>
            <a:normAutofit/>
          </a:bodyPr>
          <a:lstStyle/>
          <a:p>
            <a:pPr algn="just"/>
            <a:r>
              <a:rPr lang="en-US" b="1" dirty="0"/>
              <a:t>Vectors:</a:t>
            </a:r>
            <a:r>
              <a:rPr lang="en-US" dirty="0"/>
              <a:t> When describing a vector in your ABI file, simply append the type with </a:t>
            </a:r>
            <a:r>
              <a:rPr lang="en-US" dirty="0">
                <a:highlight>
                  <a:srgbClr val="C0C0C0"/>
                </a:highlight>
              </a:rPr>
              <a:t>[ ]</a:t>
            </a:r>
            <a:r>
              <a:rPr lang="en-US" dirty="0"/>
              <a:t>, so if you need to describe a vector of permission levels, you would describe it like so: </a:t>
            </a:r>
            <a:r>
              <a:rPr lang="en-US" dirty="0" err="1">
                <a:highlight>
                  <a:srgbClr val="C0C0C0"/>
                </a:highlight>
              </a:rPr>
              <a:t>permission_level</a:t>
            </a:r>
            <a:r>
              <a:rPr lang="en-US" dirty="0">
                <a:highlight>
                  <a:srgbClr val="C0C0C0"/>
                </a:highlight>
              </a:rPr>
              <a:t>[ ]</a:t>
            </a:r>
          </a:p>
          <a:p>
            <a:pPr algn="just"/>
            <a:r>
              <a:rPr lang="en-US" b="1" dirty="0"/>
              <a:t>Struct Base: </a:t>
            </a:r>
            <a:r>
              <a:rPr lang="en-US" dirty="0"/>
              <a:t>It's a rarely used property worth mentioning. You can use base ABI struct property to reference another struct for inheritance, as long as that struct is also described in the same ABI file. Base will do nothing or potentially throw an error if your smart contract logic does not support inheritance.</a:t>
            </a:r>
          </a:p>
          <a:p>
            <a:pPr algn="just"/>
            <a:r>
              <a:rPr lang="en-US" b="1" dirty="0"/>
              <a:t>Extra ABI Properties: </a:t>
            </a:r>
            <a:r>
              <a:rPr lang="en-US" dirty="0"/>
              <a:t>A few properties of the ABI specification were skipped here for brevity, however, there is a pending ABI specification that will outline every property of the ABI in its entirety.</a:t>
            </a:r>
          </a:p>
          <a:p>
            <a:pPr algn="just"/>
            <a:r>
              <a:rPr lang="en-US" b="1" dirty="0"/>
              <a:t>Ricardian Clauses:  </a:t>
            </a:r>
            <a:r>
              <a:rPr lang="en-US" dirty="0"/>
              <a:t>Ricardian clauses describe the intended outcome of a particular actions. It may also be utilized to establish terms between the sender and the contract.</a:t>
            </a:r>
          </a:p>
          <a:p>
            <a:pPr algn="just" fontAlgn="base"/>
            <a:r>
              <a:rPr lang="en-US" b="1"/>
              <a:t>Maintenance</a:t>
            </a:r>
            <a:r>
              <a:rPr lang="en-US" b="1" i="0" dirty="0">
                <a:solidFill>
                  <a:srgbClr val="333333"/>
                </a:solidFill>
                <a:effectLst/>
                <a:latin typeface="+mj-lt"/>
              </a:rPr>
              <a:t>: </a:t>
            </a:r>
            <a:r>
              <a:rPr lang="en-US" dirty="0"/>
              <a:t>Every time you change a struct, add a table, add an action or add parameters to an action, use a new type, you will need to remember to update your ABI file. In many cases forgetting to update your ABI file will not produce any error.</a:t>
            </a:r>
          </a:p>
          <a:p>
            <a:pPr algn="just"/>
            <a:endParaRPr lang="en-US" dirty="0"/>
          </a:p>
          <a:p>
            <a:pPr algn="just"/>
            <a:endParaRPr lang="en-US" b="1" dirty="0">
              <a:highlight>
                <a:srgbClr val="C0C0C0"/>
              </a:highlight>
            </a:endParaRPr>
          </a:p>
        </p:txBody>
      </p:sp>
      <p:pic>
        <p:nvPicPr>
          <p:cNvPr id="4" name="Picture 3">
            <a:extLst>
              <a:ext uri="{FF2B5EF4-FFF2-40B4-BE49-F238E27FC236}">
                <a16:creationId xmlns:a16="http://schemas.microsoft.com/office/drawing/2014/main" id="{851765BA-31DF-4AAB-B2F0-927D46F17125}"/>
              </a:ext>
            </a:extLst>
          </p:cNvPr>
          <p:cNvPicPr>
            <a:picLocks noChangeAspect="1"/>
          </p:cNvPicPr>
          <p:nvPr/>
        </p:nvPicPr>
        <p:blipFill>
          <a:blip r:embed="rId2"/>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2320055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2213129" y="2676063"/>
            <a:ext cx="7765742" cy="1505874"/>
          </a:xfrm>
        </p:spPr>
        <p:txBody>
          <a:bodyPr>
            <a:noAutofit/>
          </a:bodyPr>
          <a:lstStyle/>
          <a:p>
            <a:pPr algn="ctr"/>
            <a:r>
              <a:rPr lang="en-US" sz="4400" dirty="0">
                <a:solidFill>
                  <a:schemeClr val="tx1">
                    <a:lumMod val="50000"/>
                    <a:lumOff val="50000"/>
                  </a:schemeClr>
                </a:solidFill>
              </a:rPr>
              <a:t>Further Studies</a:t>
            </a:r>
          </a:p>
        </p:txBody>
      </p:sp>
      <p:pic>
        <p:nvPicPr>
          <p:cNvPr id="3" name="Picture 2">
            <a:extLst>
              <a:ext uri="{FF2B5EF4-FFF2-40B4-BE49-F238E27FC236}">
                <a16:creationId xmlns:a16="http://schemas.microsoft.com/office/drawing/2014/main" id="{2E53146D-BFED-4273-80B0-BE04B492BA6B}"/>
              </a:ext>
            </a:extLst>
          </p:cNvPr>
          <p:cNvPicPr>
            <a:picLocks noChangeAspect="1"/>
          </p:cNvPicPr>
          <p:nvPr/>
        </p:nvPicPr>
        <p:blipFill>
          <a:blip r:embed="rId2"/>
          <a:stretch>
            <a:fillRect/>
          </a:stretch>
        </p:blipFill>
        <p:spPr>
          <a:xfrm>
            <a:off x="9575111" y="497237"/>
            <a:ext cx="2457091" cy="793645"/>
          </a:xfrm>
          <a:prstGeom prst="rect">
            <a:avLst/>
          </a:prstGeom>
        </p:spPr>
      </p:pic>
    </p:spTree>
    <p:extLst>
      <p:ext uri="{BB962C8B-B14F-4D97-AF65-F5344CB8AC3E}">
        <p14:creationId xmlns:p14="http://schemas.microsoft.com/office/powerpoint/2010/main" val="2963739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60FB-CCF0-4A4A-A606-72815DBDFEF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5FD65CA-30A9-4EA8-98CB-5BE3154BFB95}"/>
              </a:ext>
            </a:extLst>
          </p:cNvPr>
          <p:cNvSpPr>
            <a:spLocks noGrp="1"/>
          </p:cNvSpPr>
          <p:nvPr>
            <p:ph idx="1"/>
          </p:nvPr>
        </p:nvSpPr>
        <p:spPr/>
        <p:txBody>
          <a:bodyPr/>
          <a:lstStyle/>
          <a:p>
            <a:r>
              <a:rPr lang="en-US" b="0" i="0" dirty="0">
                <a:solidFill>
                  <a:schemeClr val="tx1"/>
                </a:solidFill>
                <a:effectLst/>
                <a:latin typeface="Proxima Nova"/>
              </a:rPr>
              <a:t>Founding Company of EOS - </a:t>
            </a:r>
            <a:r>
              <a:rPr lang="en-US" b="0" i="0" dirty="0">
                <a:solidFill>
                  <a:schemeClr val="tx1"/>
                </a:solidFill>
                <a:effectLst/>
                <a:latin typeface="Proxima Nova"/>
                <a:hlinkClick r:id="rId2"/>
              </a:rPr>
              <a:t>https://block.one/</a:t>
            </a:r>
            <a:r>
              <a:rPr lang="en-US" b="0" i="0" dirty="0">
                <a:solidFill>
                  <a:schemeClr val="tx1"/>
                </a:solidFill>
                <a:effectLst/>
                <a:latin typeface="Proxima Nova"/>
              </a:rPr>
              <a:t> </a:t>
            </a:r>
          </a:p>
          <a:p>
            <a:r>
              <a:rPr lang="en-US" b="0" i="0" dirty="0">
                <a:solidFill>
                  <a:schemeClr val="tx1"/>
                </a:solidFill>
                <a:effectLst/>
                <a:latin typeface="Proxima Nova"/>
              </a:rPr>
              <a:t>EOSIO Developer Portal - </a:t>
            </a:r>
            <a:r>
              <a:rPr lang="en-US" dirty="0">
                <a:latin typeface="Proxima Nova"/>
                <a:hlinkClick r:id="rId3"/>
              </a:rPr>
              <a:t>https://developers.eos.io/</a:t>
            </a:r>
            <a:endParaRPr lang="en-US" dirty="0">
              <a:latin typeface="Proxima Nova"/>
            </a:endParaRPr>
          </a:p>
          <a:p>
            <a:r>
              <a:rPr lang="en-US" b="0" i="0" dirty="0">
                <a:solidFill>
                  <a:srgbClr val="111A44"/>
                </a:solidFill>
                <a:effectLst/>
                <a:latin typeface="Proxima Nova"/>
              </a:rPr>
              <a:t>How EOSIO Works - </a:t>
            </a:r>
            <a:r>
              <a:rPr lang="en-US" b="0" i="0" dirty="0">
                <a:solidFill>
                  <a:srgbClr val="111A44"/>
                </a:solidFill>
                <a:effectLst/>
                <a:latin typeface="Proxima Nova"/>
                <a:hlinkClick r:id="rId4"/>
              </a:rPr>
              <a:t>https://developers.eos.io/welcome/latest/</a:t>
            </a:r>
            <a:endParaRPr lang="en-US" b="0" i="0" dirty="0">
              <a:solidFill>
                <a:srgbClr val="111A44"/>
              </a:solidFill>
              <a:effectLst/>
              <a:latin typeface="Proxima Nova"/>
            </a:endParaRPr>
          </a:p>
          <a:p>
            <a:r>
              <a:rPr lang="en-US" b="0" i="0" dirty="0">
                <a:solidFill>
                  <a:srgbClr val="111A44"/>
                </a:solidFill>
                <a:effectLst/>
                <a:latin typeface="Proxima Nova"/>
              </a:rPr>
              <a:t>The EOSIO Stack</a:t>
            </a:r>
            <a:r>
              <a:rPr lang="en-US" dirty="0">
                <a:solidFill>
                  <a:srgbClr val="111A44"/>
                </a:solidFill>
                <a:latin typeface="Proxima Nova"/>
              </a:rPr>
              <a:t> - </a:t>
            </a:r>
            <a:r>
              <a:rPr lang="en-US" dirty="0">
                <a:solidFill>
                  <a:srgbClr val="111A44"/>
                </a:solidFill>
                <a:latin typeface="Proxima Nova"/>
                <a:hlinkClick r:id="rId5"/>
              </a:rPr>
              <a:t>https://developers.eos.io/welcome/latest/manuals/index</a:t>
            </a:r>
            <a:endParaRPr lang="en-US" dirty="0">
              <a:solidFill>
                <a:srgbClr val="111A44"/>
              </a:solidFill>
              <a:latin typeface="Proxima Nova"/>
            </a:endParaRPr>
          </a:p>
          <a:p>
            <a:r>
              <a:rPr lang="en-US" dirty="0">
                <a:solidFill>
                  <a:srgbClr val="111A44"/>
                </a:solidFill>
                <a:latin typeface="Proxima Nova"/>
              </a:rPr>
              <a:t>Join the Telegram group for EOSIO developers - </a:t>
            </a:r>
            <a:r>
              <a:rPr lang="en-US" dirty="0">
                <a:solidFill>
                  <a:srgbClr val="111A44"/>
                </a:solidFill>
                <a:latin typeface="Proxima Nova"/>
                <a:hlinkClick r:id="rId6"/>
              </a:rPr>
              <a:t>https://t.me/joinchat/EaEnSUPktgfoI-XPfMYtcQ</a:t>
            </a:r>
            <a:endParaRPr lang="en-US" dirty="0">
              <a:solidFill>
                <a:srgbClr val="111A44"/>
              </a:solidFill>
              <a:latin typeface="Proxima Nova"/>
            </a:endParaRPr>
          </a:p>
          <a:p>
            <a:r>
              <a:rPr lang="en-US" dirty="0">
                <a:solidFill>
                  <a:srgbClr val="111A44"/>
                </a:solidFill>
                <a:latin typeface="Proxima Nova"/>
              </a:rPr>
              <a:t>Join the </a:t>
            </a:r>
            <a:r>
              <a:rPr lang="en-US" dirty="0" err="1">
                <a:solidFill>
                  <a:srgbClr val="111A44"/>
                </a:solidFill>
                <a:latin typeface="Proxima Nova"/>
              </a:rPr>
              <a:t>StackExchange</a:t>
            </a:r>
            <a:r>
              <a:rPr lang="en-US" dirty="0">
                <a:solidFill>
                  <a:srgbClr val="111A44"/>
                </a:solidFill>
                <a:latin typeface="Proxima Nova"/>
              </a:rPr>
              <a:t> - </a:t>
            </a:r>
            <a:r>
              <a:rPr lang="en-US" dirty="0">
                <a:solidFill>
                  <a:srgbClr val="111A44"/>
                </a:solidFill>
                <a:latin typeface="Proxima Nova"/>
                <a:hlinkClick r:id="rId7"/>
              </a:rPr>
              <a:t>https://eosio.stackexchange.com/</a:t>
            </a:r>
            <a:endParaRPr lang="en-US" dirty="0">
              <a:solidFill>
                <a:srgbClr val="111A44"/>
              </a:solidFill>
              <a:latin typeface="Proxima Nova"/>
            </a:endParaRPr>
          </a:p>
          <a:p>
            <a:endParaRPr lang="en-US" dirty="0"/>
          </a:p>
        </p:txBody>
      </p:sp>
      <p:pic>
        <p:nvPicPr>
          <p:cNvPr id="4" name="Picture 3">
            <a:extLst>
              <a:ext uri="{FF2B5EF4-FFF2-40B4-BE49-F238E27FC236}">
                <a16:creationId xmlns:a16="http://schemas.microsoft.com/office/drawing/2014/main" id="{F63DD059-3E18-4237-83E4-1C77E1E94870}"/>
              </a:ext>
            </a:extLst>
          </p:cNvPr>
          <p:cNvPicPr>
            <a:picLocks noChangeAspect="1"/>
          </p:cNvPicPr>
          <p:nvPr/>
        </p:nvPicPr>
        <p:blipFill>
          <a:blip r:embed="rId8"/>
          <a:stretch>
            <a:fillRect/>
          </a:stretch>
        </p:blipFill>
        <p:spPr>
          <a:xfrm>
            <a:off x="9575111" y="497237"/>
            <a:ext cx="2457091" cy="793645"/>
          </a:xfrm>
          <a:prstGeom prst="rect">
            <a:avLst/>
          </a:prstGeom>
        </p:spPr>
      </p:pic>
    </p:spTree>
    <p:extLst>
      <p:ext uri="{BB962C8B-B14F-4D97-AF65-F5344CB8AC3E}">
        <p14:creationId xmlns:p14="http://schemas.microsoft.com/office/powerpoint/2010/main" val="1463707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png;base64,iVBORw0KGgoAAAANSUhEUgAAAOEAAADhCAMAAAAJbSJIAAABHVBMVEX/vwv////o6O4aGlTR0dz/vgD/vAAAAFf/vwD/xQD/wQjn6vT/ugDn6fLp6e7/wwX/+/H/8tL/4p8VF1X/+egADVb/674AClbZ2eL/yj//xzP/xCLy8vX/5q7//fX/2oT/3pT/9dv/1XX/0Wr/57P/zl3/78zp5+b0043f3+f/0mb/zlQRFVX/yEf/2H//4Z3v3LUAAEv10X7KmCUcHFHxtRCadTbu3sHs4tGRbzjmrRcHEFU0LE6yhy0tJ0+6jSrdph89M0qgejMAAEaPj6fs4c6sgjSGZjrQnR+KajohIE95XkBIOkhxV0NZRkjqsBRkTkRbSESnqb1NTXfCwtFfX4NFOEuCgpxrU0JBQWxxcZBSQUmfn7MuMWarmYvkEbI1AAAPOElEQVR4nO2de1/ayBrHQ3QmIQSiIFBAUVCKFbBWxapooXZXvLXb7u30nO457/9lnEkCkstMMjPJIGH394efXjP5Zp65PDPPMyOlhKveKG3ld5qdSrVWq2mShn5WK53mTn6r1KiLL14S+Oy1Rml7t6LpOjQFAJCmQr+2/kzXtcrudqmxJvAtRBE29pq9mg0mBclGrfWaew1BbyKCsJHvaOFsPk6tk28IeJu4CddKh5oOgUoNN5MKoK4dluK22FgJN7ZaKsLjoHuuTKirra2NOF8qPsL6XkeNRDejVDt78XWycRGu78JY8KaQcHc9pjeLhXAtX9VhbHi2oF7Nx9IkYyBsHMZjnV4haz1sRH+9yITrLQh5ek4aqRC2IhtrRMLXldjN0y2oV16/IOHrji7CPN0CeicSYwTC9Q4UW39TQdiJYKvchGtNwfbpYtSb3P0qL+FbMD8+ixG8nSvh66o+Vz5TepWvOfIQ1ptCxr8wAdjkmctxEJbmbKAzQVCaA+HagS5qgA+Xqh8w9zishKXaS1WgLVhjrUZGwu0XaYFOAbgtkHCj+rIVaAtWmTxkFsKS+tIVaAuoLJbKQLjz4hY6FYA7AgjrnUWw0Klgh3popCXceOE+1CtYo22MlITr0qJY6FRAovQ36AhLDKu78xKgnOBQEebnP8+mkZ6Pi3BBASkRKQh3FquPcYpm1Agn3F7UGjSlh0/hQgkXGpAGMYxwZ7EBEWKYoYYQ5he3DU4FQ7qbYMKF7UWdCulRAwlLSQBEiIFDfxDh+uJNZPACQRO4AMKNhZuLkgSkgGk4mbBeSwogQqyRnSky4UL5g2GCHXbCBZ6r4USev5EIS8kCRIikDpVAuLEgi070AiqhtyEQVpMGiBCrLITbSbNRU4SlYixh4hqhLXxTxBGuJWgkdArUcNs2OMKDZFYhqsQDOsKEzLdxws3B/YR1rtDJxZAK/LM3P2EzqTZqCjbDCV8nGRAh+sIZfIQJHOud8o/7XsK3ye1mbOneuBsP4Vqya9AUWAskTHQ3Y8vb2bgJ15Nuo6b09QDCRPn1JMEWmTDhI8VUcJ1IuBRV6F20cRK+XoZWaEp/TSCsJH+osAUqeMKl6EhtObtTB2FrOVqhKWd3OiNsLA8gQmxgCA+XivDQT7imJtfx9UtV13yECdjtZdFsZ/iZMOF+oVczP3FKuERDha3nAWNKuLtcRorMdNdNWF82QIRYdxHuLSHhnouws1z9jCnQcRJuLNNYONVkQ9Em3Fo+I0VmuuUgbC2fkSIzbc0I15bRSJGZrj0TJni3KUj2TpS0dG7FTLaDYRFqy9gMUUPUpoSN5TRSZKaNCeGSOU4zWS6UxD2h0QwjbcowtLjfzFGEMSmCqwxrWmMSSsyDhZZOS6Ph7cV4PL64Hd710UvEjYmK6N8Nb8/ux+P7s+uTSwTKXISq2YSsS1CG0T95/KAoSrlcRCqjXz083l5q7G9AlJaWTsYPriKUp7ORxFqEuSAlsfoVaWn4uaAUCytOFQbWGxgG2wvgZeI9nnqLWOmWlavxiI3R9C8ktj1DQ7q5Ugaesp/f4MtQis6Y/uXsI6GIQrn4eJlmeJa5l4gIe9QdjZYenpaxZU8glYfrdCRGLd1/LJa75CKKxTHDVwQ9k5A+xkvrf1UC+KyvrFydROh0jP69UgwuYaV8ekJdjWYcmETf0RiXH8JKt+rxc5+3GtPDh3J4CQXlgroA1NVI1IGIxmglwHocKp4OWdrKszTtMcxEJlIeaRFhCRFSxpJql6d0gGwfeSaj/0RRgRPEz5QFwG1ESLuO+HFAWz56g68Sa2M0RqcsBVzQmQncRYR0+6LpR+oPbKr8gxHRuCvQmoiNeEJVi6CCCKlcJ+1OYSkfIX5jItRGbIArhVOq5yMHSqpTuU7pJ7YXQB95zNQWH5iff0v1fL0uUTqHD45ertAdlK2p4lTl4qDr7QULDwx82onPRFAhRXchaIrqmOoUH6laot6Q6AYL44P9jbtFc5795fHsdnhyNxqNLi8vRyfDm/H3jwXzJbqF51fo/mAwU2cjML8fetbp0+f7m+GdVcJodHcyvD67GH+9sgox/1n5jKoOYUmiWyo1hsoAVdzgz/H1yJxbGabLNhVy4tA8pj8aXny7KgzQNygP0E+6rmD6/O/o+ajOkDWcfvx+NjQLMdLuQgzLRzu5+VJAL1JW+lRfEG5JlA5++u7x6+1IDXIENdsj/uXu+uzx8+Md26iv3X5+HJ9ZrmY60Ns0wUdnny8u6UwE5iXaDC6N1svVbOefeTxkWC4wvyXl8+GOtATxlkGCTWkJd52cAi1paUK98AIVackiFLwCVan20u8gWLV/CBOvGrMflzQtO5+pZWfU/gbt8B/CpKv2N5jTLP+8dD6+hXVfzoscIN2ai38IQGf/6Gi/Mr1EAVBcIhSTkH84h1NaYOs8k8lmM/KRtTYLYG//6Oej456wWyOcZe/QrtNEKeQ4m5UtZdo9KMHqexnxZjO5ozmc3QDzlGttUcpoZuSpsrkO3M1Nf4+AhSPCLcr1Un6pmuxUuzWtUBO4LXysgiXaNW/+IvYzMlGZ96ItSG9Q7lvwC567od64EUVXol6n3HviFqjmXEirq6suwn2xlWjuPQnOqwS7LiN9hQhfOX6fFWym1v6h2FwSTzP0EsptsWOitQcs9kwo+D4bSCiLHTCsfXyxw4V6HkyYORZLWGKJp+ERqLg7Gh9h9kisCTWYYqI4BA4ywYTyuciGaMdEMcS1sQvmwwhzVYGIdlyb0PNMPB0NhjCzK/IDNzniS9mktkMJRU79J/GlArsaUPVMSv2E2fci69COEU5pwloCOAwllHOiCp/FeQtMPoR74YQZcT3dc6y+ODcfusd7POG+uA+cF54zo3qqMGcRuicBAsf855wZYQ4UaHm9Xwyh3BZFOMt7Epa75vfvMVYqZ0RNqhy5a6LyD+FRlobwUBChI/9QVA6pd7wnEIoa8x05pILygEHP0+LwhPK5GEJnHrCgXG7Q9C2zra56FmpMtWtCbMiVyx05H9+Mj/QXcURHmBFjQq58/IjTGkPqX476kjd6UfWO9yRC34KbZgWXRnkl75kKkfwLrX/zZ1lRBh+/XwxHjlREteprhnhC14KbGVkpXY6u7y+G0aIoPOdiRDjbRBt9UKwQ6e6gqJQ//BgPRzalf7wnEZ5rz3BgNBx/uVpRlGJZuaKMkiUQus82ibCmqF05M0EKXYS58u3mDr3vFiWhnKkgOE0aXY8/DspKcRot3j2li3TGA3rOp+E/YwgTZo8wkdU+3Z/7UEiEx6Pb8ZOCKs6dk1CmzIzByXfGEPc5UekzQjJN912Wsh3KuV/flYuYhAumeH+3/OdEcbtQ6XtCyl73t03aOsytvsM+onDV5yXEnPXFe16bcU3IF3r3k78KCYTypi8hxf5IT7x1iDuvjdvB6OPfbuXT7wyEf2Dz1pQz3naIO3OPe0HKGOLzIot+ECJh7i+cmZb/5OQjnJvIffalcbeCqYHuH5gqJBL+/glTg9+4h3z82Zf8A4bR/+Fvi+9+wnQ0JEJZ9tVht3wTw1DhJuTfK9XUe5+lYpshkTD3m2ewGDwwphU5RTqDNso5wulh2WOppz43MIhw81+uSiwoP7gTwqWAc4SjnAVteHL1u3/gjJRch786G+JgcBvlJBHyWdCRzvPW0sMHx9iPb4ZkwlezOiwoX37ht1Ap8DzvaAd6G/3vs2p8h22G5J5G/ve0IRa7t3yn0TwDBpzJHvGMT804+TBhLJxiMciEm/+x23GUIxkmCjxXP+peomHc2keDEJohmRBNvi2+H4zns/gVfDdC9Pst0v2zB1SP7/7CGmkA4WrX5ItybMhEIfdbxHBHSbp/86B8WmUklDf/q3w70aIfbxN2R0kc5wmj1xw+4Y00gDD3v8s4jigKv2cmnhsgtF1CQCKZMHsUy6IpxV1BsQQu+HZGwwnj2YKiue8plju7oG/DIpwwji0ouju7YtiJAj08RDBhDPFfdPeuxXB3HjgmGOmbAMIYAjFp786LHgfmjRPyEL7B/2U76lBIf/9h1HBFVSI1w0DCyBs09HdYRr2HFHRIwevBhBFjQljuIY047pPD8yeE+PlO9jxSHbLdJRvtPmBAaoa5QEI5F+W7st4HHKUpqhoBMIwwUsgC653OUe7lBqQpWxhhlNgh9nu5I/j7/hgTSkK5zV2HPHerp+q8oyJsEwBCCbmD+EDNP1sLJ0xtSFzl4bZ+aQk5Y0KAROhlQghT61yEELP1O1XgeGiOF5yE6wEUQYR8c3BMBAYtoZzlahm4+TYlYSpPg6iqwBK01SEDhhJm9icPgfYjqfY09a1AhmDC0J1hxAVq1V6ntds83rdFGu6p6vB88pD94+Zuq9OrSiA0I3q228tFmNoJqEUVgt7x0c/tXMapAMBQQjnrelQm1zYzokFQSrROHAgpCVPbREQo7Z9bOcsBSKyEPmIzBfx8XyOako6fbrMQkhAByMsB+a8xEdrKyPsEWw0HpCDEz99A9ZyZj5sQMZ5jZ+XkuRoTIa5HBdU2ByA/oZzBpX3rIZ0MNSEGEfDUYBRCVIs+QipAOsJUydMMAlPQA/TKIsTuDocjemI0AQgc6BkJU+vuOapKnFwH600EQk/KMJCCpmrshKmNmuML+tKZ5kLocpBhLWCyzUWYqjv8RbIHGKIoVupykGGH7C7xEpqjxvQb+rMM5kL47CADmlGCgzBVmixPqVXOZhiNUG5PEmqBStfHsBOmNqqWnZC3JcQSTnL3YZW2CbITmkvFINCLF0poLYoDwsJvXISpEupTyYtpggl3AepDWSyUhzC1dqC/YB3qB7jNl3gJzQnOyxGyViAfYar+lnOwiEiYfUs9CEYkTKU4XzFqX8r1rnMlDFsvTT4hPg94uQizRz3eOW1CCDNN6E+7XERCbjuTK6DC/X9zCSA0N7JBwKr/4hAS4vJCZa5E8K6AyPLmHAm5h4uaKqm1uQ4W8yW09weDtt8Wh5DLTLOTtSTOJQI+I+Ul5ELMToKeQIuHkBOQm5C9O81mjqcrSfA4cIcKK76ONAohay1mco5kaniQY2yLvDUYhRAx0tdjJvveueCKXPX3WXrGHD9fNEJqyGz7qOc63trcEu8d0XU4kfCiE9qYpnI5BIvjzW1uNrbe7jRblWqtVtMkDf2sVlrNnbdbjU3sFzIflMtZT43h7f4PLJ2Fp8YnxpU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 name="Group 7"/>
          <p:cNvGrpSpPr/>
          <p:nvPr/>
        </p:nvGrpSpPr>
        <p:grpSpPr>
          <a:xfrm>
            <a:off x="3738565" y="3019589"/>
            <a:ext cx="4722263" cy="1026893"/>
            <a:chOff x="3738565" y="3019589"/>
            <a:chExt cx="4722263" cy="1026893"/>
          </a:xfrm>
        </p:grpSpPr>
        <p:sp>
          <p:nvSpPr>
            <p:cNvPr id="4" name="TextBox 3">
              <a:extLst>
                <a:ext uri="{FF2B5EF4-FFF2-40B4-BE49-F238E27FC236}">
                  <a16:creationId xmlns:a16="http://schemas.microsoft.com/office/drawing/2014/main" id="{9674CE2F-8E4B-4E87-8AD5-2A4452B2662D}"/>
                </a:ext>
              </a:extLst>
            </p:cNvPr>
            <p:cNvSpPr txBox="1"/>
            <p:nvPr/>
          </p:nvSpPr>
          <p:spPr>
            <a:xfrm>
              <a:off x="3738565" y="3026980"/>
              <a:ext cx="4722263" cy="1015663"/>
            </a:xfrm>
            <a:prstGeom prst="rect">
              <a:avLst/>
            </a:prstGeom>
            <a:solidFill>
              <a:schemeClr val="tx2"/>
            </a:solidFill>
            <a:ln>
              <a:no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6000" dirty="0"/>
                <a:t>  THANKS</a:t>
              </a:r>
            </a:p>
          </p:txBody>
        </p:sp>
        <p:pic>
          <p:nvPicPr>
            <p:cNvPr id="1027" name="Picture 3" descr="F:\Coding\github_repos\udemy_learn_eosio_1\2_Ch_1-EOSIO_Essentials\images\namaste.png"/>
            <p:cNvPicPr>
              <a:picLocks noChangeAspect="1" noChangeArrowheads="1"/>
            </p:cNvPicPr>
            <p:nvPr/>
          </p:nvPicPr>
          <p:blipFill>
            <a:blip r:embed="rId2"/>
            <a:srcRect/>
            <a:stretch>
              <a:fillRect/>
            </a:stretch>
          </p:blipFill>
          <p:spPr bwMode="auto">
            <a:xfrm>
              <a:off x="7430813" y="3019589"/>
              <a:ext cx="1026893" cy="1026893"/>
            </a:xfrm>
            <a:prstGeom prst="rect">
              <a:avLst/>
            </a:prstGeom>
            <a:noFill/>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37BEB0-FF60-41FD-BF15-88BEB38D8587}"/>
              </a:ext>
            </a:extLst>
          </p:cNvPr>
          <p:cNvPicPr>
            <a:picLocks noChangeAspect="1"/>
          </p:cNvPicPr>
          <p:nvPr/>
        </p:nvPicPr>
        <p:blipFill>
          <a:blip r:embed="rId2"/>
          <a:stretch>
            <a:fillRect/>
          </a:stretch>
        </p:blipFill>
        <p:spPr>
          <a:xfrm>
            <a:off x="9575111" y="497237"/>
            <a:ext cx="2457091" cy="793645"/>
          </a:xfrm>
          <a:prstGeom prst="rect">
            <a:avLst/>
          </a:prstGeom>
        </p:spPr>
      </p:pic>
      <p:sp>
        <p:nvSpPr>
          <p:cNvPr id="8" name="TextBox 7">
            <a:extLst>
              <a:ext uri="{FF2B5EF4-FFF2-40B4-BE49-F238E27FC236}">
                <a16:creationId xmlns:a16="http://schemas.microsoft.com/office/drawing/2014/main" id="{D11D760C-71BB-413C-9EEA-DED976BA19E6}"/>
              </a:ext>
            </a:extLst>
          </p:cNvPr>
          <p:cNvSpPr txBox="1"/>
          <p:nvPr/>
        </p:nvSpPr>
        <p:spPr>
          <a:xfrm>
            <a:off x="2223192" y="1459539"/>
            <a:ext cx="787395" cy="523220"/>
          </a:xfrm>
          <a:prstGeom prst="rect">
            <a:avLst/>
          </a:prstGeom>
          <a:solidFill>
            <a:schemeClr val="bg1">
              <a:lumMod val="50000"/>
            </a:schemeClr>
          </a:solidFill>
          <a:effectLst>
            <a:outerShdw blurRad="50800" dist="38100" dir="2700000" algn="tl" rotWithShape="0">
              <a:prstClr val="black">
                <a:alpha val="40000"/>
              </a:prstClr>
            </a:outerShdw>
          </a:effectLst>
        </p:spPr>
        <p:txBody>
          <a:bodyPr wrap="none" rtlCol="0">
            <a:spAutoFit/>
          </a:bodyPr>
          <a:lstStyle/>
          <a:p>
            <a:r>
              <a:rPr lang="en-US" sz="2800" b="1" dirty="0">
                <a:solidFill>
                  <a:schemeClr val="bg1"/>
                </a:solidFill>
              </a:rPr>
              <a:t>ETH</a:t>
            </a:r>
          </a:p>
        </p:txBody>
      </p:sp>
      <p:sp>
        <p:nvSpPr>
          <p:cNvPr id="9" name="TextBox 8">
            <a:extLst>
              <a:ext uri="{FF2B5EF4-FFF2-40B4-BE49-F238E27FC236}">
                <a16:creationId xmlns:a16="http://schemas.microsoft.com/office/drawing/2014/main" id="{CEE88A5C-BC11-487A-ADE7-3962DD93F9D2}"/>
              </a:ext>
            </a:extLst>
          </p:cNvPr>
          <p:cNvSpPr txBox="1"/>
          <p:nvPr/>
        </p:nvSpPr>
        <p:spPr>
          <a:xfrm>
            <a:off x="8762068" y="1459539"/>
            <a:ext cx="813043" cy="523220"/>
          </a:xfrm>
          <a:prstGeom prst="rect">
            <a:avLst/>
          </a:prstGeom>
          <a:solidFill>
            <a:schemeClr val="accent2">
              <a:lumMod val="75000"/>
            </a:schemeClr>
          </a:solidFill>
          <a:effectLst>
            <a:outerShdw blurRad="50800" dist="38100" dir="2700000" algn="tl" rotWithShape="0">
              <a:prstClr val="black">
                <a:alpha val="40000"/>
              </a:prstClr>
            </a:outerShdw>
          </a:effectLst>
        </p:spPr>
        <p:txBody>
          <a:bodyPr wrap="none" rtlCol="0">
            <a:spAutoFit/>
          </a:bodyPr>
          <a:lstStyle/>
          <a:p>
            <a:r>
              <a:rPr lang="en-US" sz="2800" b="1" dirty="0">
                <a:solidFill>
                  <a:schemeClr val="bg1"/>
                </a:solidFill>
              </a:rPr>
              <a:t>EOS</a:t>
            </a:r>
          </a:p>
        </p:txBody>
      </p:sp>
      <p:pic>
        <p:nvPicPr>
          <p:cNvPr id="7" name="Picture 2">
            <a:extLst>
              <a:ext uri="{FF2B5EF4-FFF2-40B4-BE49-F238E27FC236}">
                <a16:creationId xmlns:a16="http://schemas.microsoft.com/office/drawing/2014/main" id="{784EF727-FCD3-4AB6-B597-A89B3B9B9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6978" y="862881"/>
            <a:ext cx="523221" cy="523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0814AAB-9489-4878-9125-14B41C9875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278" y="862881"/>
            <a:ext cx="523221" cy="52322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AF6CFC5-4A78-48C8-8772-3813D12A9B4D}"/>
              </a:ext>
            </a:extLst>
          </p:cNvPr>
          <p:cNvSpPr txBox="1"/>
          <p:nvPr/>
        </p:nvSpPr>
        <p:spPr>
          <a:xfrm>
            <a:off x="715735" y="2247058"/>
            <a:ext cx="471811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Zero account creation fee.</a:t>
            </a:r>
          </a:p>
          <a:p>
            <a:pPr marL="285750" indent="-285750">
              <a:buFont typeface="Arial" panose="020B0604020202020204" pitchFamily="34" charset="0"/>
              <a:buChar char="•"/>
            </a:pPr>
            <a:r>
              <a:rPr lang="en-US" dirty="0"/>
              <a:t>Has transaction fee (static or variable).</a:t>
            </a:r>
          </a:p>
          <a:p>
            <a:pPr marL="285750" indent="-285750">
              <a:buFont typeface="Arial" panose="020B0604020202020204" pitchFamily="34" charset="0"/>
              <a:buChar char="•"/>
            </a:pPr>
            <a:r>
              <a:rPr lang="en-US" dirty="0"/>
              <a:t>Resulting into losing of good portion of ETH tokens as </a:t>
            </a:r>
            <a:r>
              <a:rPr lang="en-US" dirty="0" err="1"/>
              <a:t>txn</a:t>
            </a:r>
            <a:r>
              <a:rPr lang="en-US" dirty="0"/>
              <a:t>-fee after multiple transactions.</a:t>
            </a:r>
          </a:p>
          <a:p>
            <a:pPr marL="285750" indent="-285750">
              <a:buFont typeface="Arial" panose="020B0604020202020204" pitchFamily="34" charset="0"/>
              <a:buChar char="•"/>
            </a:pPr>
            <a:r>
              <a:rPr lang="en-US" dirty="0"/>
              <a:t>Transaction fee + mined tokens becomes the earning for Miners/Block Producers.</a:t>
            </a:r>
          </a:p>
          <a:p>
            <a:pPr marL="285750" indent="-285750">
              <a:buFont typeface="Arial" panose="020B0604020202020204" pitchFamily="34" charset="0"/>
              <a:buChar char="•"/>
            </a:pPr>
            <a:r>
              <a:rPr lang="en-IN" dirty="0"/>
              <a:t>Each account is identified by public address/key.  E.g. </a:t>
            </a:r>
            <a:r>
              <a:rPr lang="en-US" dirty="0">
                <a:hlinkClick r:id="rId5"/>
              </a:rPr>
              <a:t>0x5AeE428438376A87d2FEd1De3920D105465926bB</a:t>
            </a:r>
            <a:endParaRPr lang="en-US" dirty="0">
              <a:hlinkClick r:id="rId6"/>
            </a:endParaRPr>
          </a:p>
          <a:p>
            <a:pPr marL="285750" indent="-285750">
              <a:buFont typeface="Arial" panose="020B0604020202020204" pitchFamily="34" charset="0"/>
              <a:buChar char="•"/>
            </a:pPr>
            <a:r>
              <a:rPr lang="en-US" dirty="0"/>
              <a:t>Every </a:t>
            </a:r>
            <a:r>
              <a:rPr lang="en-US" dirty="0" err="1"/>
              <a:t>pub_key</a:t>
            </a:r>
            <a:r>
              <a:rPr lang="en-US" dirty="0"/>
              <a:t> starts with ‘</a:t>
            </a:r>
            <a:r>
              <a:rPr lang="en-US" b="1" dirty="0"/>
              <a:t>0x’</a:t>
            </a:r>
          </a:p>
          <a:p>
            <a:pPr marL="285750" indent="-285750">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2C258202-B71B-4040-ABB7-6D57DFF4D825}"/>
              </a:ext>
            </a:extLst>
          </p:cNvPr>
          <p:cNvSpPr txBox="1"/>
          <p:nvPr/>
        </p:nvSpPr>
        <p:spPr>
          <a:xfrm>
            <a:off x="6348248" y="2247058"/>
            <a:ext cx="550742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One-time account creation fee (based on min. EOSIO resources needed &amp; its marketplace price).</a:t>
            </a:r>
          </a:p>
          <a:p>
            <a:pPr marL="285750" indent="-285750">
              <a:buFont typeface="Arial" panose="020B0604020202020204" pitchFamily="34" charset="0"/>
              <a:buChar char="•"/>
            </a:pPr>
            <a:r>
              <a:rPr lang="en-US" dirty="0"/>
              <a:t>Has no transaction fee. Instead follows staking model.</a:t>
            </a:r>
          </a:p>
          <a:p>
            <a:pPr marL="285750" indent="-285750">
              <a:buFont typeface="Arial" panose="020B0604020202020204" pitchFamily="34" charset="0"/>
              <a:buChar char="•"/>
            </a:pPr>
            <a:r>
              <a:rPr lang="en-US" dirty="0"/>
              <a:t>Exit can be made at anytime by unstaking the EOS tokens &amp; resulting into no loss of EOS tokens as there is no txn fee.</a:t>
            </a:r>
          </a:p>
          <a:p>
            <a:pPr marL="285750" indent="-285750">
              <a:buFont typeface="Arial" panose="020B0604020202020204" pitchFamily="34" charset="0"/>
              <a:buChar char="•"/>
            </a:pPr>
            <a:r>
              <a:rPr lang="en-US" dirty="0"/>
              <a:t>mined tokens (from inflation per year) becomes the earning for Block Producers.</a:t>
            </a:r>
          </a:p>
          <a:p>
            <a:pPr marL="285750" indent="-285750">
              <a:buFont typeface="Arial" panose="020B0604020202020204" pitchFamily="34" charset="0"/>
              <a:buChar char="•"/>
            </a:pPr>
            <a:r>
              <a:rPr lang="en-IN" dirty="0"/>
              <a:t>Each account is identified by human readable name. e.g. </a:t>
            </a:r>
            <a:r>
              <a:rPr lang="en-IN" dirty="0">
                <a:hlinkClick r:id="rId7"/>
              </a:rPr>
              <a:t>abhieosindia</a:t>
            </a:r>
            <a:endParaRPr lang="en-IN" dirty="0"/>
          </a:p>
          <a:p>
            <a:pPr marL="285750" indent="-285750">
              <a:buFont typeface="Arial" panose="020B0604020202020204" pitchFamily="34" charset="0"/>
              <a:buChar char="•"/>
            </a:pPr>
            <a:r>
              <a:rPr lang="en-IN" dirty="0"/>
              <a:t>Every </a:t>
            </a:r>
            <a:r>
              <a:rPr lang="en-IN" dirty="0" err="1"/>
              <a:t>pub_key</a:t>
            </a:r>
            <a:r>
              <a:rPr lang="en-IN" dirty="0"/>
              <a:t> starts with </a:t>
            </a:r>
            <a:r>
              <a:rPr lang="en-IN" b="1" dirty="0"/>
              <a:t>‘EOS’. </a:t>
            </a:r>
            <a:r>
              <a:rPr lang="en-IN" dirty="0"/>
              <a:t>E.g. EOS5cjMNJETNS8HrKBRZ4zC3PDYHRUhpmje1j21JQfz7FE3QueaiF</a:t>
            </a:r>
            <a:endParaRPr lang="en-US" dirty="0"/>
          </a:p>
        </p:txBody>
      </p:sp>
    </p:spTree>
    <p:extLst>
      <p:ext uri="{BB962C8B-B14F-4D97-AF65-F5344CB8AC3E}">
        <p14:creationId xmlns:p14="http://schemas.microsoft.com/office/powerpoint/2010/main" val="175636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2B3-BB66-42EA-ADE2-07AE6302E721}"/>
              </a:ext>
            </a:extLst>
          </p:cNvPr>
          <p:cNvSpPr>
            <a:spLocks noGrp="1"/>
          </p:cNvSpPr>
          <p:nvPr>
            <p:ph type="title"/>
          </p:nvPr>
        </p:nvSpPr>
        <p:spPr/>
        <p:txBody>
          <a:bodyPr/>
          <a:lstStyle/>
          <a:p>
            <a:r>
              <a:rPr lang="en-US" dirty="0">
                <a:solidFill>
                  <a:schemeClr val="bg1">
                    <a:lumMod val="50000"/>
                  </a:schemeClr>
                </a:solidFill>
              </a:rPr>
              <a:t>ETH</a:t>
            </a:r>
            <a:r>
              <a:rPr lang="en-US" dirty="0"/>
              <a:t> </a:t>
            </a:r>
            <a:r>
              <a:rPr lang="en-US" cap="none" dirty="0"/>
              <a:t>vs</a:t>
            </a:r>
            <a:r>
              <a:rPr lang="en-US" dirty="0"/>
              <a:t> </a:t>
            </a:r>
            <a:r>
              <a:rPr lang="en-US" dirty="0">
                <a:solidFill>
                  <a:schemeClr val="accent2">
                    <a:lumMod val="75000"/>
                  </a:schemeClr>
                </a:solidFill>
              </a:rPr>
              <a:t>EOS</a:t>
            </a:r>
          </a:p>
        </p:txBody>
      </p:sp>
      <p:pic>
        <p:nvPicPr>
          <p:cNvPr id="4" name="Picture 3">
            <a:extLst>
              <a:ext uri="{FF2B5EF4-FFF2-40B4-BE49-F238E27FC236}">
                <a16:creationId xmlns:a16="http://schemas.microsoft.com/office/drawing/2014/main" id="{AAA9D7D6-1B97-4854-BA9A-EFD9317ACB30}"/>
              </a:ext>
            </a:extLst>
          </p:cNvPr>
          <p:cNvPicPr>
            <a:picLocks noChangeAspect="1"/>
          </p:cNvPicPr>
          <p:nvPr/>
        </p:nvPicPr>
        <p:blipFill>
          <a:blip r:embed="rId2"/>
          <a:stretch>
            <a:fillRect/>
          </a:stretch>
        </p:blipFill>
        <p:spPr>
          <a:xfrm rot="197462">
            <a:off x="409612" y="2628429"/>
            <a:ext cx="11514818" cy="3749365"/>
          </a:xfrm>
          <a:prstGeom prst="rect">
            <a:avLst/>
          </a:prstGeom>
        </p:spPr>
      </p:pic>
      <p:sp>
        <p:nvSpPr>
          <p:cNvPr id="5" name="TextBox 4">
            <a:extLst>
              <a:ext uri="{FF2B5EF4-FFF2-40B4-BE49-F238E27FC236}">
                <a16:creationId xmlns:a16="http://schemas.microsoft.com/office/drawing/2014/main" id="{902EC33E-F7C3-4CFF-8DE4-B7A96777CD52}"/>
              </a:ext>
            </a:extLst>
          </p:cNvPr>
          <p:cNvSpPr txBox="1"/>
          <p:nvPr/>
        </p:nvSpPr>
        <p:spPr>
          <a:xfrm>
            <a:off x="683580" y="1929896"/>
            <a:ext cx="1012970" cy="369332"/>
          </a:xfrm>
          <a:prstGeom prst="rect">
            <a:avLst/>
          </a:prstGeom>
          <a:solidFill>
            <a:srgbClr val="FFC000"/>
          </a:solidFill>
          <a:effectLst>
            <a:outerShdw blurRad="50800" dist="38100" dir="2700000" algn="tl" rotWithShape="0">
              <a:prstClr val="black">
                <a:alpha val="40000"/>
              </a:prstClr>
            </a:outerShdw>
          </a:effectLst>
        </p:spPr>
        <p:txBody>
          <a:bodyPr wrap="none" rtlCol="0">
            <a:spAutoFit/>
          </a:bodyPr>
          <a:lstStyle/>
          <a:p>
            <a:r>
              <a:rPr lang="en-US" dirty="0"/>
              <a:t>Example</a:t>
            </a:r>
          </a:p>
        </p:txBody>
      </p:sp>
      <p:pic>
        <p:nvPicPr>
          <p:cNvPr id="6" name="Picture 5">
            <a:extLst>
              <a:ext uri="{FF2B5EF4-FFF2-40B4-BE49-F238E27FC236}">
                <a16:creationId xmlns:a16="http://schemas.microsoft.com/office/drawing/2014/main" id="{66939B56-B43E-4F80-9A70-BEDBC9414853}"/>
              </a:ext>
            </a:extLst>
          </p:cNvPr>
          <p:cNvPicPr>
            <a:picLocks noChangeAspect="1"/>
          </p:cNvPicPr>
          <p:nvPr/>
        </p:nvPicPr>
        <p:blipFill>
          <a:blip r:embed="rId3"/>
          <a:stretch>
            <a:fillRect/>
          </a:stretch>
        </p:blipFill>
        <p:spPr>
          <a:xfrm>
            <a:off x="9582860" y="504986"/>
            <a:ext cx="2457091" cy="793645"/>
          </a:xfrm>
          <a:prstGeom prst="rect">
            <a:avLst/>
          </a:prstGeom>
        </p:spPr>
      </p:pic>
    </p:spTree>
    <p:extLst>
      <p:ext uri="{BB962C8B-B14F-4D97-AF65-F5344CB8AC3E}">
        <p14:creationId xmlns:p14="http://schemas.microsoft.com/office/powerpoint/2010/main" val="253143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D024-7CF7-40A7-8F6F-984DC362FDF1}"/>
              </a:ext>
            </a:extLst>
          </p:cNvPr>
          <p:cNvSpPr>
            <a:spLocks noGrp="1"/>
          </p:cNvSpPr>
          <p:nvPr>
            <p:ph type="title"/>
          </p:nvPr>
        </p:nvSpPr>
        <p:spPr/>
        <p:txBody>
          <a:bodyPr/>
          <a:lstStyle/>
          <a:p>
            <a:r>
              <a:rPr lang="en-US" dirty="0"/>
              <a:t>Why EOSIO?</a:t>
            </a:r>
          </a:p>
        </p:txBody>
      </p:sp>
      <p:sp>
        <p:nvSpPr>
          <p:cNvPr id="3" name="Content Placeholder 2">
            <a:extLst>
              <a:ext uri="{FF2B5EF4-FFF2-40B4-BE49-F238E27FC236}">
                <a16:creationId xmlns:a16="http://schemas.microsoft.com/office/drawing/2014/main" id="{1361F634-45EC-4A65-94AE-CFEB178B8661}"/>
              </a:ext>
            </a:extLst>
          </p:cNvPr>
          <p:cNvSpPr>
            <a:spLocks noGrp="1"/>
          </p:cNvSpPr>
          <p:nvPr>
            <p:ph idx="1"/>
          </p:nvPr>
        </p:nvSpPr>
        <p:spPr>
          <a:xfrm>
            <a:off x="581193" y="2197682"/>
            <a:ext cx="5514807" cy="3634486"/>
          </a:xfrm>
        </p:spPr>
        <p:txBody>
          <a:bodyPr/>
          <a:lstStyle/>
          <a:p>
            <a:r>
              <a:rPr lang="en-US" b="0" i="0" dirty="0">
                <a:solidFill>
                  <a:srgbClr val="24292E"/>
                </a:solidFill>
                <a:effectLst/>
                <a:latin typeface="-apple-system"/>
              </a:rPr>
              <a:t>Free Rate Limited Transactions</a:t>
            </a:r>
          </a:p>
          <a:p>
            <a:r>
              <a:rPr lang="en-US" b="0" i="0" dirty="0">
                <a:solidFill>
                  <a:srgbClr val="24292E"/>
                </a:solidFill>
                <a:effectLst/>
                <a:latin typeface="-apple-system"/>
              </a:rPr>
              <a:t>Low Latency Block confirmation (0.5 seconds)</a:t>
            </a:r>
          </a:p>
          <a:p>
            <a:r>
              <a:rPr lang="en-US" b="0" i="0" dirty="0">
                <a:solidFill>
                  <a:srgbClr val="24292E"/>
                </a:solidFill>
                <a:effectLst/>
                <a:latin typeface="-apple-system"/>
              </a:rPr>
              <a:t>Low-overhead Byzantine Fault Tolerant Finality. </a:t>
            </a:r>
            <a:r>
              <a:rPr lang="en-US" dirty="0">
                <a:solidFill>
                  <a:srgbClr val="24292E"/>
                </a:solidFill>
                <a:latin typeface="-apple-system"/>
                <a:hlinkClick r:id="rId2"/>
              </a:rPr>
              <a:t>Byzantine Fault Tolerance</a:t>
            </a:r>
            <a:endParaRPr lang="en-US" b="0" i="0" dirty="0">
              <a:solidFill>
                <a:srgbClr val="24292E"/>
              </a:solidFill>
              <a:effectLst/>
              <a:latin typeface="-apple-system"/>
            </a:endParaRPr>
          </a:p>
          <a:p>
            <a:r>
              <a:rPr lang="en-US" b="0" i="0" dirty="0">
                <a:solidFill>
                  <a:srgbClr val="24292E"/>
                </a:solidFill>
                <a:effectLst/>
                <a:latin typeface="-apple-system"/>
              </a:rPr>
              <a:t>Smart contract platform powered by </a:t>
            </a:r>
            <a:r>
              <a:rPr lang="en-US" b="0" i="0" dirty="0" err="1">
                <a:solidFill>
                  <a:srgbClr val="24292E"/>
                </a:solidFill>
                <a:effectLst/>
                <a:latin typeface="-apple-system"/>
              </a:rPr>
              <a:t>WebAssembly</a:t>
            </a:r>
            <a:r>
              <a:rPr lang="en-US" b="0" i="0" dirty="0">
                <a:solidFill>
                  <a:srgbClr val="24292E"/>
                </a:solidFill>
                <a:effectLst/>
                <a:latin typeface="-apple-system"/>
              </a:rPr>
              <a:t> (explained later)</a:t>
            </a:r>
          </a:p>
          <a:p>
            <a:r>
              <a:rPr lang="en-US" b="0" i="0" dirty="0">
                <a:solidFill>
                  <a:srgbClr val="24292E"/>
                </a:solidFill>
                <a:effectLst/>
                <a:latin typeface="-apple-system"/>
              </a:rPr>
              <a:t>Designed for Inter Blockchain Communication (IBC)</a:t>
            </a:r>
          </a:p>
          <a:p>
            <a:endParaRPr lang="en-US" b="0" i="0" dirty="0">
              <a:solidFill>
                <a:srgbClr val="24292E"/>
              </a:solidFill>
              <a:effectLst/>
              <a:latin typeface="-apple-system"/>
            </a:endParaRPr>
          </a:p>
          <a:p>
            <a:endParaRPr lang="en-US" dirty="0"/>
          </a:p>
        </p:txBody>
      </p:sp>
      <p:pic>
        <p:nvPicPr>
          <p:cNvPr id="1026" name="Picture 2" descr="Image for post">
            <a:extLst>
              <a:ext uri="{FF2B5EF4-FFF2-40B4-BE49-F238E27FC236}">
                <a16:creationId xmlns:a16="http://schemas.microsoft.com/office/drawing/2014/main" id="{4FC6EBF6-9E9B-4027-8418-B6DDB02DA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531" y="2686188"/>
            <a:ext cx="56959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537BEB0-FF60-41FD-BF15-88BEB38D8587}"/>
              </a:ext>
            </a:extLst>
          </p:cNvPr>
          <p:cNvPicPr>
            <a:picLocks noChangeAspect="1"/>
          </p:cNvPicPr>
          <p:nvPr/>
        </p:nvPicPr>
        <p:blipFill>
          <a:blip r:embed="rId4"/>
          <a:stretch>
            <a:fillRect/>
          </a:stretch>
        </p:blipFill>
        <p:spPr>
          <a:xfrm>
            <a:off x="9575111" y="497237"/>
            <a:ext cx="2457091" cy="793645"/>
          </a:xfrm>
          <a:prstGeom prst="rect">
            <a:avLst/>
          </a:prstGeom>
        </p:spPr>
      </p:pic>
    </p:spTree>
    <p:extLst>
      <p:ext uri="{BB962C8B-B14F-4D97-AF65-F5344CB8AC3E}">
        <p14:creationId xmlns:p14="http://schemas.microsoft.com/office/powerpoint/2010/main" val="58806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75C-1BF0-434F-A429-28C52C8BEFD7}"/>
              </a:ext>
            </a:extLst>
          </p:cNvPr>
          <p:cNvSpPr>
            <a:spLocks noGrp="1"/>
          </p:cNvSpPr>
          <p:nvPr>
            <p:ph type="title"/>
          </p:nvPr>
        </p:nvSpPr>
        <p:spPr>
          <a:xfrm>
            <a:off x="3224813" y="2341486"/>
            <a:ext cx="5742373" cy="2175028"/>
          </a:xfrm>
        </p:spPr>
        <p:txBody>
          <a:bodyPr>
            <a:noAutofit/>
          </a:bodyPr>
          <a:lstStyle/>
          <a:p>
            <a:pPr algn="ctr"/>
            <a:r>
              <a:rPr lang="en-US" sz="4400" dirty="0">
                <a:solidFill>
                  <a:schemeClr val="tx1">
                    <a:lumMod val="50000"/>
                    <a:lumOff val="50000"/>
                  </a:schemeClr>
                </a:solidFill>
              </a:rPr>
              <a:t>Block Explorer</a:t>
            </a:r>
            <a:br>
              <a:rPr lang="en-US" sz="3200" dirty="0"/>
            </a:br>
            <a:endParaRPr lang="en-US" sz="4400" dirty="0">
              <a:solidFill>
                <a:schemeClr val="tx1">
                  <a:lumMod val="50000"/>
                  <a:lumOff val="50000"/>
                </a:schemeClr>
              </a:solidFill>
            </a:endParaRPr>
          </a:p>
        </p:txBody>
      </p:sp>
      <p:pic>
        <p:nvPicPr>
          <p:cNvPr id="3" name="Picture 2">
            <a:extLst>
              <a:ext uri="{FF2B5EF4-FFF2-40B4-BE49-F238E27FC236}">
                <a16:creationId xmlns:a16="http://schemas.microsoft.com/office/drawing/2014/main" id="{23290E1D-59B3-445E-8085-B4BA2CF51FB1}"/>
              </a:ext>
            </a:extLst>
          </p:cNvPr>
          <p:cNvPicPr>
            <a:picLocks noChangeAspect="1"/>
          </p:cNvPicPr>
          <p:nvPr/>
        </p:nvPicPr>
        <p:blipFill>
          <a:blip r:embed="rId2"/>
          <a:stretch>
            <a:fillRect/>
          </a:stretch>
        </p:blipFill>
        <p:spPr>
          <a:xfrm>
            <a:off x="9575111" y="497237"/>
            <a:ext cx="2457091" cy="793645"/>
          </a:xfrm>
          <a:prstGeom prst="rect">
            <a:avLst/>
          </a:prstGeom>
        </p:spPr>
      </p:pic>
    </p:spTree>
    <p:extLst>
      <p:ext uri="{BB962C8B-B14F-4D97-AF65-F5344CB8AC3E}">
        <p14:creationId xmlns:p14="http://schemas.microsoft.com/office/powerpoint/2010/main" val="331550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hlinkClick r:id="rId2"/>
            <a:extLst>
              <a:ext uri="{FF2B5EF4-FFF2-40B4-BE49-F238E27FC236}">
                <a16:creationId xmlns:a16="http://schemas.microsoft.com/office/drawing/2014/main" id="{63816459-461E-4B4F-81FA-AF665B4B7FBF}"/>
              </a:ext>
            </a:extLst>
          </p:cNvPr>
          <p:cNvPicPr>
            <a:picLocks noGrp="1" noChangeAspect="1"/>
          </p:cNvPicPr>
          <p:nvPr>
            <p:ph idx="1"/>
          </p:nvPr>
        </p:nvPicPr>
        <p:blipFill>
          <a:blip r:embed="rId3"/>
          <a:stretch>
            <a:fillRect/>
          </a:stretch>
        </p:blipFill>
        <p:spPr>
          <a:xfrm>
            <a:off x="0" y="790936"/>
            <a:ext cx="12192000" cy="6047849"/>
          </a:xfrm>
        </p:spPr>
      </p:pic>
      <p:pic>
        <p:nvPicPr>
          <p:cNvPr id="4" name="Picture 3">
            <a:extLst>
              <a:ext uri="{FF2B5EF4-FFF2-40B4-BE49-F238E27FC236}">
                <a16:creationId xmlns:a16="http://schemas.microsoft.com/office/drawing/2014/main" id="{448DD441-D7B1-4AAC-90BF-1D766109F833}"/>
              </a:ext>
            </a:extLst>
          </p:cNvPr>
          <p:cNvPicPr>
            <a:picLocks noChangeAspect="1"/>
          </p:cNvPicPr>
          <p:nvPr/>
        </p:nvPicPr>
        <p:blipFill>
          <a:blip r:embed="rId4"/>
          <a:stretch>
            <a:fillRect/>
          </a:stretch>
        </p:blipFill>
        <p:spPr>
          <a:xfrm>
            <a:off x="9663888" y="-135054"/>
            <a:ext cx="2457091" cy="793645"/>
          </a:xfrm>
          <a:prstGeom prst="rect">
            <a:avLst/>
          </a:prstGeom>
        </p:spPr>
      </p:pic>
    </p:spTree>
    <p:extLst>
      <p:ext uri="{BB962C8B-B14F-4D97-AF65-F5344CB8AC3E}">
        <p14:creationId xmlns:p14="http://schemas.microsoft.com/office/powerpoint/2010/main" val="1314403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{CD169AAD-30A4-4378-A6BB-AB0627F96BD0}tf33552983_win32</Template>
  <TotalTime>2374</TotalTime>
  <Words>1758</Words>
  <Application>Microsoft Office PowerPoint</Application>
  <PresentationFormat>Widescreen</PresentationFormat>
  <Paragraphs>206</Paragraphs>
  <Slides>44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-apple-system</vt:lpstr>
      <vt:lpstr>Arial</vt:lpstr>
      <vt:lpstr>Calibri</vt:lpstr>
      <vt:lpstr>Consolas</vt:lpstr>
      <vt:lpstr>Franklin Gothic Book</vt:lpstr>
      <vt:lpstr>Franklin Gothic Book (Body)</vt:lpstr>
      <vt:lpstr>Franklin Gothic Demi</vt:lpstr>
      <vt:lpstr>Gellix</vt:lpstr>
      <vt:lpstr>Karla</vt:lpstr>
      <vt:lpstr>Proxima Nova</vt:lpstr>
      <vt:lpstr>Wingdings 2</vt:lpstr>
      <vt:lpstr>DividendVTI</vt:lpstr>
      <vt:lpstr>Learn Blockchain CRYPTOCURRENCY &amp; MORE</vt:lpstr>
      <vt:lpstr>Contents</vt:lpstr>
      <vt:lpstr>Overview</vt:lpstr>
      <vt:lpstr>About</vt:lpstr>
      <vt:lpstr>PowerPoint Presentation</vt:lpstr>
      <vt:lpstr>ETH vs EOS</vt:lpstr>
      <vt:lpstr>Why EOSIO?</vt:lpstr>
      <vt:lpstr>Block Explorer </vt:lpstr>
      <vt:lpstr>PowerPoint Presentation</vt:lpstr>
      <vt:lpstr>CHAINS</vt:lpstr>
      <vt:lpstr>Types</vt:lpstr>
      <vt:lpstr>Difference</vt:lpstr>
      <vt:lpstr>KEY</vt:lpstr>
      <vt:lpstr>Permission</vt:lpstr>
      <vt:lpstr>wallet</vt:lpstr>
      <vt:lpstr>Types</vt:lpstr>
      <vt:lpstr>Account</vt:lpstr>
      <vt:lpstr>Name</vt:lpstr>
      <vt:lpstr>types</vt:lpstr>
      <vt:lpstr>EOSIO Stack</vt:lpstr>
      <vt:lpstr>COmponents</vt:lpstr>
      <vt:lpstr>DEMO</vt:lpstr>
      <vt:lpstr>FAQ</vt:lpstr>
      <vt:lpstr>Assignment</vt:lpstr>
      <vt:lpstr>EOSIO Contract Development Toolkit (CDT)</vt:lpstr>
      <vt:lpstr>About</vt:lpstr>
      <vt:lpstr>Source code language (C++)</vt:lpstr>
      <vt:lpstr>Why C++?</vt:lpstr>
      <vt:lpstr>Features others don’t have</vt:lpstr>
      <vt:lpstr>Output Files (WASM)</vt:lpstr>
      <vt:lpstr>What &amp; Why?</vt:lpstr>
      <vt:lpstr>WASM?</vt:lpstr>
      <vt:lpstr>Output Files (ABI)</vt:lpstr>
      <vt:lpstr>define</vt:lpstr>
      <vt:lpstr>PowerPoint Presentation</vt:lpstr>
      <vt:lpstr>PowerPoint Presentation</vt:lpstr>
      <vt:lpstr>PowerPoint Presentation</vt:lpstr>
      <vt:lpstr>PowerPoint Presentation</vt:lpstr>
      <vt:lpstr>PowerPoint Presentation</vt:lpstr>
      <vt:lpstr>PowerPoint Presentation</vt:lpstr>
      <vt:lpstr>Extras</vt:lpstr>
      <vt:lpstr>Further Studies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abhijit roy</dc:creator>
  <cp:lastModifiedBy>abhijit roy</cp:lastModifiedBy>
  <cp:revision>263</cp:revision>
  <dcterms:created xsi:type="dcterms:W3CDTF">2020-12-23T07:18:59Z</dcterms:created>
  <dcterms:modified xsi:type="dcterms:W3CDTF">2021-04-23T07:33:28Z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