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60" r:id="rId4"/>
    <p:sldId id="262" r:id="rId5"/>
    <p:sldId id="273" r:id="rId6"/>
    <p:sldId id="274" r:id="rId7"/>
    <p:sldId id="27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74"/>
  </p:normalViewPr>
  <p:slideViewPr>
    <p:cSldViewPr snapToGrid="0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July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4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July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July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4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July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July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4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July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July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0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July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7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July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July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2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July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July 10,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124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721/green%20recycl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7E37E-A55D-F150-385E-B34E061C0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917" y="591691"/>
            <a:ext cx="10614211" cy="11527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Learn Rust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DAE2E-E3E3-93B9-AA61-1CF1DA0F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023" y="1957100"/>
            <a:ext cx="9144000" cy="609600"/>
          </a:xfrm>
        </p:spPr>
        <p:txBody>
          <a:bodyPr>
            <a:normAutofit fontScale="92500"/>
          </a:bodyPr>
          <a:lstStyle/>
          <a:p>
            <a:r>
              <a:rPr lang="en-IN" sz="1600" b="0" i="0" dirty="0">
                <a:solidFill>
                  <a:schemeClr val="bg2"/>
                </a:solidFill>
                <a:effectLst/>
                <a:latin typeface="Söhne"/>
              </a:rPr>
              <a:t>Powering the Next Generation of Software Development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46" name="Picture 3" descr="Abstract design of flower petals in pastel">
            <a:extLst>
              <a:ext uri="{FF2B5EF4-FFF2-40B4-BE49-F238E27FC236}">
                <a16:creationId xmlns:a16="http://schemas.microsoft.com/office/drawing/2014/main" id="{13205F48-BF7E-95A1-0FBE-3E17DE7BF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56" r="1" b="7356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0AA5E2-25F0-2A74-7C9B-463BEF7009A0}"/>
              </a:ext>
            </a:extLst>
          </p:cNvPr>
          <p:cNvSpPr txBox="1"/>
          <p:nvPr/>
        </p:nvSpPr>
        <p:spPr>
          <a:xfrm>
            <a:off x="5291049" y="3653147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99EA9-2742-CAA8-9D00-45D0713FF048}"/>
              </a:ext>
            </a:extLst>
          </p:cNvPr>
          <p:cNvSpPr txBox="1"/>
          <p:nvPr/>
        </p:nvSpPr>
        <p:spPr>
          <a:xfrm>
            <a:off x="5356556" y="4412336"/>
            <a:ext cx="69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4EC03-197E-3589-2F5C-98FAE56FF121}"/>
              </a:ext>
            </a:extLst>
          </p:cNvPr>
          <p:cNvSpPr txBox="1"/>
          <p:nvPr/>
        </p:nvSpPr>
        <p:spPr>
          <a:xfrm>
            <a:off x="7228659" y="4522708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Traits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68BE0-6B32-4F12-D7DC-63E3AB36C6BF}"/>
              </a:ext>
            </a:extLst>
          </p:cNvPr>
          <p:cNvSpPr txBox="1"/>
          <p:nvPr/>
        </p:nvSpPr>
        <p:spPr>
          <a:xfrm>
            <a:off x="4087634" y="4802941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Concurrency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F0F3-F6F3-E425-FFC0-D3CF7469312D}"/>
              </a:ext>
            </a:extLst>
          </p:cNvPr>
          <p:cNvSpPr txBox="1"/>
          <p:nvPr/>
        </p:nvSpPr>
        <p:spPr>
          <a:xfrm>
            <a:off x="5984049" y="471399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E8778A-7AF9-A5AA-7759-190E58D2BB72}"/>
              </a:ext>
            </a:extLst>
          </p:cNvPr>
          <p:cNvSpPr txBox="1">
            <a:spLocks/>
          </p:cNvSpPr>
          <p:nvPr/>
        </p:nvSpPr>
        <p:spPr>
          <a:xfrm>
            <a:off x="4129810" y="2640388"/>
            <a:ext cx="3464448" cy="351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Session: </a:t>
            </a:r>
            <a:r>
              <a:rPr lang="en-US" sz="1400" b="1" dirty="0">
                <a:solidFill>
                  <a:srgbClr val="005493"/>
                </a:solidFill>
              </a:rPr>
              <a:t>Traits</a:t>
            </a:r>
            <a:endParaRPr lang="en-US" sz="1400" b="1" i="1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9F93F-835F-DA2D-A248-DE243B1AE83F}"/>
              </a:ext>
            </a:extLst>
          </p:cNvPr>
          <p:cNvSpPr txBox="1"/>
          <p:nvPr/>
        </p:nvSpPr>
        <p:spPr>
          <a:xfrm>
            <a:off x="5546101" y="5245949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Associated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B0BCF-7E2F-9B9F-DFD2-5EE2C8FBE780}"/>
              </a:ext>
            </a:extLst>
          </p:cNvPr>
          <p:cNvSpPr txBox="1"/>
          <p:nvPr/>
        </p:nvSpPr>
        <p:spPr>
          <a:xfrm>
            <a:off x="6174153" y="401317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741C06-96C8-84C0-3BFF-909AB9E739CC}"/>
              </a:ext>
            </a:extLst>
          </p:cNvPr>
          <p:cNvSpPr txBox="1"/>
          <p:nvPr/>
        </p:nvSpPr>
        <p:spPr>
          <a:xfrm>
            <a:off x="4410480" y="404126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8224D-74ED-A9D7-9628-B80D43BC7BB8}"/>
              </a:ext>
            </a:extLst>
          </p:cNvPr>
          <p:cNvSpPr txBox="1"/>
          <p:nvPr/>
        </p:nvSpPr>
        <p:spPr>
          <a:xfrm>
            <a:off x="3596153" y="438250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74D7B-3A94-837D-1D46-18B670299A8C}"/>
              </a:ext>
            </a:extLst>
          </p:cNvPr>
          <p:cNvSpPr txBox="1"/>
          <p:nvPr/>
        </p:nvSpPr>
        <p:spPr>
          <a:xfrm>
            <a:off x="7403512" y="4077313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374723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3B84-B6B7-7DDD-37B8-093697D3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8461"/>
            <a:ext cx="10241280" cy="123444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5B544-7EFB-3C67-126E-77EB68ABA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Architecture &amp; Comparo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Why Traits?</a:t>
            </a:r>
          </a:p>
          <a:p>
            <a:pPr>
              <a:buFont typeface="Wingdings" pitchFamily="2" charset="2"/>
              <a:buChar char="ü"/>
            </a:pP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What are Traits?</a:t>
            </a:r>
            <a:endParaRPr lang="en-US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How to Define Traits?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00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Implementing Traits</a:t>
            </a:r>
            <a:endParaRPr lang="en-US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00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Default Methods in Traits</a:t>
            </a:r>
          </a:p>
          <a:p>
            <a:pPr>
              <a:buFont typeface="Wingdings" pitchFamily="2" charset="2"/>
              <a:buChar char="ü"/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Trait Bounds</a:t>
            </a:r>
            <a:endParaRPr lang="en-IN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Code Walkthrough</a:t>
            </a:r>
          </a:p>
          <a:p>
            <a:pPr>
              <a:buFont typeface="Wingdings" pitchFamily="2" charset="2"/>
              <a:buChar char="ü"/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Quiz</a:t>
            </a:r>
          </a:p>
          <a:p>
            <a:pPr>
              <a:buFont typeface="Wingdings" pitchFamily="2" charset="2"/>
              <a:buChar char="ü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3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3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6" name="Rectangle 1036">
            <a:extLst>
              <a:ext uri="{FF2B5EF4-FFF2-40B4-BE49-F238E27FC236}">
                <a16:creationId xmlns:a16="http://schemas.microsoft.com/office/drawing/2014/main" id="{315596D0-7A93-45AB-A289-2A2B141E0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38">
            <a:extLst>
              <a:ext uri="{FF2B5EF4-FFF2-40B4-BE49-F238E27FC236}">
                <a16:creationId xmlns:a16="http://schemas.microsoft.com/office/drawing/2014/main" id="{A90F64BE-B6DF-4D20-9A3E-DAD00389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890"/>
            <a:ext cx="4038601" cy="686646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>
                  <a:alpha val="5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40">
            <a:extLst>
              <a:ext uri="{FF2B5EF4-FFF2-40B4-BE49-F238E27FC236}">
                <a16:creationId xmlns:a16="http://schemas.microsoft.com/office/drawing/2014/main" id="{3299ACA5-1949-4821-8FA4-95A78A20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5328" y="1633640"/>
            <a:ext cx="6866462" cy="35814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>
                  <a:alpha val="1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Rectangle 1042">
            <a:extLst>
              <a:ext uri="{FF2B5EF4-FFF2-40B4-BE49-F238E27FC236}">
                <a16:creationId xmlns:a16="http://schemas.microsoft.com/office/drawing/2014/main" id="{85559C2F-075A-49B7-8935-45912451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32044"/>
            <a:ext cx="4038600" cy="4634418"/>
          </a:xfrm>
          <a:prstGeom prst="rect">
            <a:avLst/>
          </a:prstGeom>
          <a:gradFill>
            <a:gsLst>
              <a:gs pos="0">
                <a:schemeClr val="accent5">
                  <a:alpha val="36000"/>
                </a:schemeClr>
              </a:gs>
              <a:gs pos="67000">
                <a:schemeClr val="accent5">
                  <a:alpha val="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F3B84-B6B7-7DDD-37B8-093697D3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17" y="2878049"/>
            <a:ext cx="2929372" cy="1092581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en-US" sz="2000" spc="750" dirty="0">
                <a:solidFill>
                  <a:schemeClr val="bg1"/>
                </a:solidFill>
                <a:effectLst/>
              </a:rPr>
              <a:t>Architecture</a:t>
            </a:r>
            <a:br>
              <a:rPr lang="en-US" sz="2000" spc="750" dirty="0">
                <a:solidFill>
                  <a:schemeClr val="bg1"/>
                </a:solidFill>
                <a:effectLst/>
              </a:rPr>
            </a:br>
            <a:r>
              <a:rPr lang="en-US" sz="2000" spc="750" dirty="0">
                <a:solidFill>
                  <a:schemeClr val="bg1"/>
                </a:solidFill>
                <a:effectLst/>
              </a:rPr>
              <a:t>&amp;</a:t>
            </a:r>
            <a:br>
              <a:rPr lang="en-US" sz="2000" spc="750" dirty="0">
                <a:solidFill>
                  <a:schemeClr val="bg1"/>
                </a:solidFill>
                <a:effectLst/>
              </a:rPr>
            </a:br>
            <a:r>
              <a:rPr lang="en-US" sz="2000" spc="750" dirty="0">
                <a:solidFill>
                  <a:schemeClr val="bg1"/>
                </a:solidFill>
                <a:effectLst/>
              </a:rPr>
              <a:t>Comparo</a:t>
            </a:r>
            <a:endParaRPr lang="en-US" sz="2000" spc="75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FA4BF4-1197-6433-50DC-1A65CB026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9042" y="1632687"/>
            <a:ext cx="3823692" cy="313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8A660C-CB38-FF94-1325-0CFCE22524EF}"/>
              </a:ext>
            </a:extLst>
          </p:cNvPr>
          <p:cNvCxnSpPr/>
          <p:nvPr/>
        </p:nvCxnSpPr>
        <p:spPr>
          <a:xfrm>
            <a:off x="7969778" y="8891"/>
            <a:ext cx="0" cy="68575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62401D-056B-C0D8-9A34-21EB53EFE0F2}"/>
              </a:ext>
            </a:extLst>
          </p:cNvPr>
          <p:cNvSpPr txBox="1"/>
          <p:nvPr/>
        </p:nvSpPr>
        <p:spPr>
          <a:xfrm>
            <a:off x="4919153" y="420858"/>
            <a:ext cx="20337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0354D-0080-5860-E02C-E67ABE95331F}"/>
              </a:ext>
            </a:extLst>
          </p:cNvPr>
          <p:cNvSpPr txBox="1"/>
          <p:nvPr/>
        </p:nvSpPr>
        <p:spPr>
          <a:xfrm>
            <a:off x="9100074" y="447012"/>
            <a:ext cx="146619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Rust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8C15C69-8F0D-52E4-2B6C-F7D7C63A4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63" y="941089"/>
            <a:ext cx="2864930" cy="584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2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F3B84-B6B7-7DDD-37B8-093697D3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cap="none">
                <a:solidFill>
                  <a:schemeClr val="bg1"/>
                </a:solidFill>
              </a:rPr>
              <a:t>Why Traits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538A68A-5506-6245-D01A-53B6D21A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251" y="255498"/>
            <a:ext cx="2953730" cy="5409145"/>
          </a:xfrm>
        </p:spPr>
        <p:txBody>
          <a:bodyPr>
            <a:normAutofit/>
          </a:bodyPr>
          <a:lstStyle/>
          <a:p>
            <a:pPr marL="150876" indent="-150876" defTabSz="603504">
              <a:spcBef>
                <a:spcPts val="660"/>
              </a:spcBef>
            </a:pPr>
            <a:r>
              <a:rPr lang="en-IN" sz="1584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Code Reusability</a:t>
            </a:r>
          </a:p>
          <a:p>
            <a:pPr marL="150876" indent="-150876" defTabSz="603504">
              <a:spcBef>
                <a:spcPts val="660"/>
              </a:spcBef>
            </a:pPr>
            <a:endParaRPr lang="en-IN" sz="1584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150876" indent="-150876" defTabSz="603504">
              <a:spcBef>
                <a:spcPts val="660"/>
              </a:spcBef>
            </a:pPr>
            <a:endParaRPr lang="en-IN" sz="1584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150876" indent="-150876" defTabSz="603504">
              <a:spcBef>
                <a:spcPts val="660"/>
              </a:spcBef>
            </a:pPr>
            <a:r>
              <a:rPr lang="en-IN" sz="1584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Polymorphism</a:t>
            </a:r>
          </a:p>
          <a:p>
            <a:pPr marL="150876" indent="-150876" defTabSz="603504">
              <a:spcBef>
                <a:spcPts val="660"/>
              </a:spcBef>
            </a:pPr>
            <a:endParaRPr lang="en-IN" sz="1584" i="0" dirty="0">
              <a:effectLst/>
              <a:latin typeface="Söhne"/>
            </a:endParaRPr>
          </a:p>
          <a:p>
            <a:pPr marL="150876" indent="-150876" defTabSz="603504">
              <a:spcBef>
                <a:spcPts val="660"/>
              </a:spcBef>
            </a:pPr>
            <a:endParaRPr lang="en-IN" sz="1584" dirty="0">
              <a:latin typeface="Söhne"/>
            </a:endParaRPr>
          </a:p>
          <a:p>
            <a:pPr marL="150876" indent="-150876" defTabSz="603504">
              <a:spcBef>
                <a:spcPts val="660"/>
              </a:spcBef>
            </a:pPr>
            <a:endParaRPr lang="en-IN" sz="1584" i="0" dirty="0">
              <a:effectLst/>
              <a:latin typeface="Söhne"/>
            </a:endParaRPr>
          </a:p>
          <a:p>
            <a:pPr marL="150876" indent="-150876" defTabSz="603504">
              <a:spcBef>
                <a:spcPts val="660"/>
              </a:spcBef>
            </a:pPr>
            <a:endParaRPr lang="en-IN" sz="1584" dirty="0">
              <a:latin typeface="Söhne"/>
            </a:endParaRPr>
          </a:p>
          <a:p>
            <a:pPr marL="150876" indent="-150876" defTabSz="603504">
              <a:spcBef>
                <a:spcPts val="660"/>
              </a:spcBef>
            </a:pPr>
            <a:r>
              <a:rPr lang="en-IN" sz="1584" dirty="0">
                <a:latin typeface="Söhne"/>
              </a:rPr>
              <a:t>Default methods</a:t>
            </a:r>
          </a:p>
          <a:p>
            <a:pPr marL="150876" indent="-150876" defTabSz="603504">
              <a:spcBef>
                <a:spcPts val="660"/>
              </a:spcBef>
            </a:pPr>
            <a:endParaRPr lang="en-IN" sz="1584" i="0" dirty="0">
              <a:effectLst/>
              <a:latin typeface="Söhne"/>
            </a:endParaRPr>
          </a:p>
          <a:p>
            <a:pPr marL="150876" indent="-150876" defTabSz="603504">
              <a:spcBef>
                <a:spcPts val="660"/>
              </a:spcBef>
            </a:pPr>
            <a:r>
              <a:rPr lang="en-IN" sz="1584" i="0" dirty="0">
                <a:effectLst/>
                <a:latin typeface="Söhne"/>
              </a:rPr>
              <a:t>Operator </a:t>
            </a:r>
            <a:r>
              <a:rPr lang="en-IN" sz="1584" dirty="0">
                <a:latin typeface="Söhne"/>
              </a:rPr>
              <a:t>overloading</a:t>
            </a:r>
          </a:p>
          <a:p>
            <a:pPr marL="150876" indent="-150876" defTabSz="603504">
              <a:spcBef>
                <a:spcPts val="660"/>
              </a:spcBef>
            </a:pPr>
            <a:endParaRPr lang="en-IN" sz="1584" i="0" dirty="0">
              <a:effectLst/>
              <a:latin typeface="Söhne"/>
            </a:endParaRPr>
          </a:p>
          <a:p>
            <a:pPr marL="150876" indent="-150876" defTabSz="603504">
              <a:spcBef>
                <a:spcPts val="660"/>
              </a:spcBef>
            </a:pPr>
            <a:endParaRPr lang="en-IN" sz="1584" i="0" dirty="0">
              <a:effectLst/>
              <a:latin typeface="Söhne"/>
            </a:endParaRPr>
          </a:p>
          <a:p>
            <a:pPr marL="150876" indent="-150876" defTabSz="603504">
              <a:spcBef>
                <a:spcPts val="660"/>
              </a:spcBef>
            </a:pPr>
            <a:r>
              <a:rPr lang="en-IN" sz="1584" i="0" dirty="0">
                <a:effectLst/>
                <a:latin typeface="Söhne"/>
              </a:rPr>
              <a:t>Interoperability</a:t>
            </a:r>
            <a:endParaRPr lang="en-IN" i="0" dirty="0">
              <a:effectLst/>
              <a:latin typeface="Söhne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4B4780-DFE3-0307-B825-E929771C404E}"/>
              </a:ext>
            </a:extLst>
          </p:cNvPr>
          <p:cNvSpPr txBox="1">
            <a:spLocks/>
          </p:cNvSpPr>
          <p:nvPr/>
        </p:nvSpPr>
        <p:spPr>
          <a:xfrm>
            <a:off x="5274012" y="1071697"/>
            <a:ext cx="6076245" cy="187801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03504">
              <a:spcAft>
                <a:spcPts val="600"/>
              </a:spcAft>
            </a:pPr>
            <a:r>
              <a:rPr lang="en-US" sz="2904" b="1" i="0" kern="1200" cap="none" spc="495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Rust</a:t>
            </a:r>
            <a:endParaRPr lang="en-US" sz="4400" cap="none" spc="750">
              <a:solidFill>
                <a:schemeClr val="bg1"/>
              </a:solidFill>
            </a:endParaRPr>
          </a:p>
        </p:txBody>
      </p:sp>
      <p:pic>
        <p:nvPicPr>
          <p:cNvPr id="15" name="Picture 14" descr="A green recycle symbol on a black background&#10;&#10;Description automatically generated">
            <a:extLst>
              <a:ext uri="{FF2B5EF4-FFF2-40B4-BE49-F238E27FC236}">
                <a16:creationId xmlns:a16="http://schemas.microsoft.com/office/drawing/2014/main" id="{DB34F0D3-E8F4-EBCC-4BA5-2B7C57ADB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9596" y="297090"/>
            <a:ext cx="1000536" cy="929666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16D5D51-7EA5-429C-0579-B7BD84E8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56" y="1385978"/>
            <a:ext cx="3265982" cy="187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F85AD07F-371E-D3F4-8FC2-D2D72711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96" y="5143612"/>
            <a:ext cx="4073516" cy="11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42675B1F-D030-28BF-4815-EF8081A1C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96" y="3961837"/>
            <a:ext cx="1951647" cy="7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7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82944-C130-6CB8-75E4-DC10841D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61619"/>
            <a:ext cx="9448800" cy="972605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en-US" spc="750" dirty="0"/>
              <a:t>How To define a trait?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0F48A2-BE7C-2789-AC41-BA07C304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767854"/>
            <a:ext cx="2852742" cy="1797226"/>
          </a:xfrm>
          <a:prstGeom prst="rect">
            <a:avLst/>
          </a:prstGeom>
        </p:spPr>
      </p:pic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260B0C9-71C1-D67E-FC55-D73960A8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560" y="1623228"/>
            <a:ext cx="2852742" cy="1982655"/>
          </a:xfrm>
          <a:prstGeom prst="rect">
            <a:avLst/>
          </a:prstGeom>
        </p:spPr>
      </p:pic>
      <p:pic>
        <p:nvPicPr>
          <p:cNvPr id="6" name="Picture 5" descr="A black rectangular object with colorful text&#10;&#10;Description automatically generated">
            <a:extLst>
              <a:ext uri="{FF2B5EF4-FFF2-40B4-BE49-F238E27FC236}">
                <a16:creationId xmlns:a16="http://schemas.microsoft.com/office/drawing/2014/main" id="{FC7B7FE7-0972-96B9-3316-EBF32A9EE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659" y="1158788"/>
            <a:ext cx="2852742" cy="244622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EB070-27FB-9B28-4856-02C767084E79}"/>
              </a:ext>
            </a:extLst>
          </p:cNvPr>
          <p:cNvSpPr txBox="1">
            <a:spLocks/>
          </p:cNvSpPr>
          <p:nvPr/>
        </p:nvSpPr>
        <p:spPr>
          <a:xfrm>
            <a:off x="1371600" y="4971588"/>
            <a:ext cx="9448800" cy="9726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750" dirty="0"/>
              <a:t>Default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8875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3A90429-C409-72E4-B937-582815477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0" r="-2" b="807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BA194-E771-1C0E-1717-3F17FFB9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2950387"/>
            <a:ext cx="3077044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2200" spc="750" dirty="0">
                <a:solidFill>
                  <a:schemeClr val="bg1"/>
                </a:solidFill>
              </a:rPr>
              <a:t>Implementing Trait</a:t>
            </a:r>
          </a:p>
        </p:txBody>
      </p:sp>
    </p:spTree>
    <p:extLst>
      <p:ext uri="{BB962C8B-B14F-4D97-AF65-F5344CB8AC3E}">
        <p14:creationId xmlns:p14="http://schemas.microsoft.com/office/powerpoint/2010/main" val="144948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ubble sheet test paper and pencil">
            <a:extLst>
              <a:ext uri="{FF2B5EF4-FFF2-40B4-BE49-F238E27FC236}">
                <a16:creationId xmlns:a16="http://schemas.microsoft.com/office/drawing/2014/main" id="{3A0FF18F-26D5-3075-DA39-1BADE166A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4" b="8328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F84-9210-A722-A752-189E905F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620486"/>
            <a:ext cx="5344886" cy="406254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AF796-7D3F-9D60-19F7-1BD385CE1F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480083" y="0"/>
            <a:ext cx="7711918" cy="63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1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9C78C-6134-EBA1-C9BF-7937C253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Thanks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C339556-6AA1-C3C7-D7CC-04710AA62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5131" y="457200"/>
            <a:ext cx="595111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2453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91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Segoe UI</vt:lpstr>
      <vt:lpstr>Söhne</vt:lpstr>
      <vt:lpstr>Tw Cen MT</vt:lpstr>
      <vt:lpstr>Wingdings</vt:lpstr>
      <vt:lpstr>GradientRiseVTI</vt:lpstr>
      <vt:lpstr>Learn Rust</vt:lpstr>
      <vt:lpstr>Objectives</vt:lpstr>
      <vt:lpstr>Architecture &amp; Comparo</vt:lpstr>
      <vt:lpstr>Why Traits</vt:lpstr>
      <vt:lpstr>How To define a trait?</vt:lpstr>
      <vt:lpstr>Implementing Trait</vt:lpstr>
      <vt:lpstr>Quiz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w Rust</dc:title>
  <dc:creator>5940</dc:creator>
  <cp:lastModifiedBy>Abhijit Roy</cp:lastModifiedBy>
  <cp:revision>78</cp:revision>
  <dcterms:created xsi:type="dcterms:W3CDTF">2022-12-21T05:05:58Z</dcterms:created>
  <dcterms:modified xsi:type="dcterms:W3CDTF">2023-07-10T15:20:05Z</dcterms:modified>
</cp:coreProperties>
</file>