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0"/>
  </p:notes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2"/>
  </p:normalViewPr>
  <p:slideViewPr>
    <p:cSldViewPr snapToGrid="0">
      <p:cViewPr>
        <p:scale>
          <a:sx n="95" d="100"/>
          <a:sy n="95" d="100"/>
        </p:scale>
        <p:origin x="68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A06DA-AEDD-42C0-BD7E-77EBCF93FF09}"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3568DBC6-9D67-4243-A68B-B9A5547E5731}">
      <dgm:prSet/>
      <dgm:spPr/>
      <dgm:t>
        <a:bodyPr/>
        <a:lstStyle/>
        <a:p>
          <a:r>
            <a:rPr lang="en-US"/>
            <a:t>Near</a:t>
          </a:r>
        </a:p>
      </dgm:t>
    </dgm:pt>
    <dgm:pt modelId="{29E1B503-A30E-43FC-9E33-318FD0CC5508}" type="parTrans" cxnId="{733D4F58-8F25-4FC2-92C5-E3387231C965}">
      <dgm:prSet/>
      <dgm:spPr/>
      <dgm:t>
        <a:bodyPr/>
        <a:lstStyle/>
        <a:p>
          <a:endParaRPr lang="en-US"/>
        </a:p>
      </dgm:t>
    </dgm:pt>
    <dgm:pt modelId="{F9551E2A-70D5-4FE4-A26E-28BD915E759A}" type="sibTrans" cxnId="{733D4F58-8F25-4FC2-92C5-E3387231C965}">
      <dgm:prSet/>
      <dgm:spPr/>
      <dgm:t>
        <a:bodyPr/>
        <a:lstStyle/>
        <a:p>
          <a:endParaRPr lang="en-US"/>
        </a:p>
      </dgm:t>
    </dgm:pt>
    <dgm:pt modelId="{BD9967C6-44AB-4811-9B73-B2B87EB563EA}">
      <dgm:prSet/>
      <dgm:spPr/>
      <dgm:t>
        <a:bodyPr/>
        <a:lstStyle/>
        <a:p>
          <a:r>
            <a:rPr lang="en-US"/>
            <a:t>Solana</a:t>
          </a:r>
        </a:p>
      </dgm:t>
    </dgm:pt>
    <dgm:pt modelId="{FCC8DEAE-B6C1-4B26-B80E-CD4BEF8E8115}" type="parTrans" cxnId="{9757B7EB-FC91-4A67-8FC2-74FCACA5938A}">
      <dgm:prSet/>
      <dgm:spPr/>
      <dgm:t>
        <a:bodyPr/>
        <a:lstStyle/>
        <a:p>
          <a:endParaRPr lang="en-US"/>
        </a:p>
      </dgm:t>
    </dgm:pt>
    <dgm:pt modelId="{0AA03B6F-9C62-4C29-8CF9-9BD405B105C8}" type="sibTrans" cxnId="{9757B7EB-FC91-4A67-8FC2-74FCACA5938A}">
      <dgm:prSet/>
      <dgm:spPr/>
      <dgm:t>
        <a:bodyPr/>
        <a:lstStyle/>
        <a:p>
          <a:endParaRPr lang="en-US"/>
        </a:p>
      </dgm:t>
    </dgm:pt>
    <dgm:pt modelId="{4F0EBDF8-CDAD-CF4D-8332-C7BD334F7428}" type="pres">
      <dgm:prSet presAssocID="{511A06DA-AEDD-42C0-BD7E-77EBCF93FF09}" presName="diagram" presStyleCnt="0">
        <dgm:presLayoutVars>
          <dgm:chPref val="1"/>
          <dgm:dir/>
          <dgm:animOne val="branch"/>
          <dgm:animLvl val="lvl"/>
          <dgm:resizeHandles/>
        </dgm:presLayoutVars>
      </dgm:prSet>
      <dgm:spPr/>
    </dgm:pt>
    <dgm:pt modelId="{70EBECAB-6034-7443-9122-8693D462B141}" type="pres">
      <dgm:prSet presAssocID="{3568DBC6-9D67-4243-A68B-B9A5547E5731}" presName="root" presStyleCnt="0"/>
      <dgm:spPr/>
    </dgm:pt>
    <dgm:pt modelId="{2CEAEAD7-F423-CC40-B053-9D99A2FDD32B}" type="pres">
      <dgm:prSet presAssocID="{3568DBC6-9D67-4243-A68B-B9A5547E5731}" presName="rootComposite" presStyleCnt="0"/>
      <dgm:spPr/>
    </dgm:pt>
    <dgm:pt modelId="{6767701F-7EEA-9444-90A6-07EC1D8805C3}" type="pres">
      <dgm:prSet presAssocID="{3568DBC6-9D67-4243-A68B-B9A5547E5731}" presName="rootText" presStyleLbl="node1" presStyleIdx="0" presStyleCnt="2"/>
      <dgm:spPr/>
    </dgm:pt>
    <dgm:pt modelId="{1ECD2BBE-A3E1-1641-BA23-5C67AD372AF6}" type="pres">
      <dgm:prSet presAssocID="{3568DBC6-9D67-4243-A68B-B9A5547E5731}" presName="rootConnector" presStyleLbl="node1" presStyleIdx="0" presStyleCnt="2"/>
      <dgm:spPr/>
    </dgm:pt>
    <dgm:pt modelId="{9D43699C-B1F3-8A45-9BD1-85307561EE25}" type="pres">
      <dgm:prSet presAssocID="{3568DBC6-9D67-4243-A68B-B9A5547E5731}" presName="childShape" presStyleCnt="0"/>
      <dgm:spPr/>
    </dgm:pt>
    <dgm:pt modelId="{B17EF9D9-D279-124D-A5F0-2B00D852CB64}" type="pres">
      <dgm:prSet presAssocID="{BD9967C6-44AB-4811-9B73-B2B87EB563EA}" presName="root" presStyleCnt="0"/>
      <dgm:spPr/>
    </dgm:pt>
    <dgm:pt modelId="{41067C2C-9083-024B-9041-019F228CD78B}" type="pres">
      <dgm:prSet presAssocID="{BD9967C6-44AB-4811-9B73-B2B87EB563EA}" presName="rootComposite" presStyleCnt="0"/>
      <dgm:spPr/>
    </dgm:pt>
    <dgm:pt modelId="{C01BDCE7-80CC-AC4A-A140-DEDB3E9D8EF6}" type="pres">
      <dgm:prSet presAssocID="{BD9967C6-44AB-4811-9B73-B2B87EB563EA}" presName="rootText" presStyleLbl="node1" presStyleIdx="1" presStyleCnt="2"/>
      <dgm:spPr/>
    </dgm:pt>
    <dgm:pt modelId="{C8813351-EE87-D341-8F4C-9D4573EC58BD}" type="pres">
      <dgm:prSet presAssocID="{BD9967C6-44AB-4811-9B73-B2B87EB563EA}" presName="rootConnector" presStyleLbl="node1" presStyleIdx="1" presStyleCnt="2"/>
      <dgm:spPr/>
    </dgm:pt>
    <dgm:pt modelId="{CBE4F338-2EF6-504A-A092-C0BC5D4B9571}" type="pres">
      <dgm:prSet presAssocID="{BD9967C6-44AB-4811-9B73-B2B87EB563EA}" presName="childShape" presStyleCnt="0"/>
      <dgm:spPr/>
    </dgm:pt>
  </dgm:ptLst>
  <dgm:cxnLst>
    <dgm:cxn modelId="{A3216F50-03B1-7D44-9B25-5D17FE67231A}" type="presOf" srcId="{511A06DA-AEDD-42C0-BD7E-77EBCF93FF09}" destId="{4F0EBDF8-CDAD-CF4D-8332-C7BD334F7428}" srcOrd="0" destOrd="0" presId="urn:microsoft.com/office/officeart/2005/8/layout/hierarchy3"/>
    <dgm:cxn modelId="{1EC36D52-F57F-FE4B-BE29-2B73030D2B4C}" type="presOf" srcId="{3568DBC6-9D67-4243-A68B-B9A5547E5731}" destId="{6767701F-7EEA-9444-90A6-07EC1D8805C3}" srcOrd="0" destOrd="0" presId="urn:microsoft.com/office/officeart/2005/8/layout/hierarchy3"/>
    <dgm:cxn modelId="{733D4F58-8F25-4FC2-92C5-E3387231C965}" srcId="{511A06DA-AEDD-42C0-BD7E-77EBCF93FF09}" destId="{3568DBC6-9D67-4243-A68B-B9A5547E5731}" srcOrd="0" destOrd="0" parTransId="{29E1B503-A30E-43FC-9E33-318FD0CC5508}" sibTransId="{F9551E2A-70D5-4FE4-A26E-28BD915E759A}"/>
    <dgm:cxn modelId="{864FD0BF-936A-EA47-9722-25CE4A46DA78}" type="presOf" srcId="{BD9967C6-44AB-4811-9B73-B2B87EB563EA}" destId="{C8813351-EE87-D341-8F4C-9D4573EC58BD}" srcOrd="1" destOrd="0" presId="urn:microsoft.com/office/officeart/2005/8/layout/hierarchy3"/>
    <dgm:cxn modelId="{20AB01D5-1F68-764B-88B5-A38B594E268E}" type="presOf" srcId="{3568DBC6-9D67-4243-A68B-B9A5547E5731}" destId="{1ECD2BBE-A3E1-1641-BA23-5C67AD372AF6}" srcOrd="1" destOrd="0" presId="urn:microsoft.com/office/officeart/2005/8/layout/hierarchy3"/>
    <dgm:cxn modelId="{189CD6DF-81CD-3346-A54A-E58E39A01C9F}" type="presOf" srcId="{BD9967C6-44AB-4811-9B73-B2B87EB563EA}" destId="{C01BDCE7-80CC-AC4A-A140-DEDB3E9D8EF6}" srcOrd="0" destOrd="0" presId="urn:microsoft.com/office/officeart/2005/8/layout/hierarchy3"/>
    <dgm:cxn modelId="{9757B7EB-FC91-4A67-8FC2-74FCACA5938A}" srcId="{511A06DA-AEDD-42C0-BD7E-77EBCF93FF09}" destId="{BD9967C6-44AB-4811-9B73-B2B87EB563EA}" srcOrd="1" destOrd="0" parTransId="{FCC8DEAE-B6C1-4B26-B80E-CD4BEF8E8115}" sibTransId="{0AA03B6F-9C62-4C29-8CF9-9BD405B105C8}"/>
    <dgm:cxn modelId="{10EDA7A4-185D-A141-9912-F8FD51D309FA}" type="presParOf" srcId="{4F0EBDF8-CDAD-CF4D-8332-C7BD334F7428}" destId="{70EBECAB-6034-7443-9122-8693D462B141}" srcOrd="0" destOrd="0" presId="urn:microsoft.com/office/officeart/2005/8/layout/hierarchy3"/>
    <dgm:cxn modelId="{FCD8DCD5-44A5-9F46-BA06-06C92A5556C5}" type="presParOf" srcId="{70EBECAB-6034-7443-9122-8693D462B141}" destId="{2CEAEAD7-F423-CC40-B053-9D99A2FDD32B}" srcOrd="0" destOrd="0" presId="urn:microsoft.com/office/officeart/2005/8/layout/hierarchy3"/>
    <dgm:cxn modelId="{5B352C33-6682-284F-9F23-E0E0B58D39D4}" type="presParOf" srcId="{2CEAEAD7-F423-CC40-B053-9D99A2FDD32B}" destId="{6767701F-7EEA-9444-90A6-07EC1D8805C3}" srcOrd="0" destOrd="0" presId="urn:microsoft.com/office/officeart/2005/8/layout/hierarchy3"/>
    <dgm:cxn modelId="{BFD1A8D9-8FD5-A348-A3AE-65518D7E8B93}" type="presParOf" srcId="{2CEAEAD7-F423-CC40-B053-9D99A2FDD32B}" destId="{1ECD2BBE-A3E1-1641-BA23-5C67AD372AF6}" srcOrd="1" destOrd="0" presId="urn:microsoft.com/office/officeart/2005/8/layout/hierarchy3"/>
    <dgm:cxn modelId="{CAC77A89-6267-DB45-AFB9-93EE47974A9A}" type="presParOf" srcId="{70EBECAB-6034-7443-9122-8693D462B141}" destId="{9D43699C-B1F3-8A45-9BD1-85307561EE25}" srcOrd="1" destOrd="0" presId="urn:microsoft.com/office/officeart/2005/8/layout/hierarchy3"/>
    <dgm:cxn modelId="{93B754E3-0096-474F-9BD5-CD453D15EB29}" type="presParOf" srcId="{4F0EBDF8-CDAD-CF4D-8332-C7BD334F7428}" destId="{B17EF9D9-D279-124D-A5F0-2B00D852CB64}" srcOrd="1" destOrd="0" presId="urn:microsoft.com/office/officeart/2005/8/layout/hierarchy3"/>
    <dgm:cxn modelId="{DEC50209-1438-C342-B8E1-0153CF5B4335}" type="presParOf" srcId="{B17EF9D9-D279-124D-A5F0-2B00D852CB64}" destId="{41067C2C-9083-024B-9041-019F228CD78B}" srcOrd="0" destOrd="0" presId="urn:microsoft.com/office/officeart/2005/8/layout/hierarchy3"/>
    <dgm:cxn modelId="{BC488EC0-FDA4-734E-80C7-173E5256A50A}" type="presParOf" srcId="{41067C2C-9083-024B-9041-019F228CD78B}" destId="{C01BDCE7-80CC-AC4A-A140-DEDB3E9D8EF6}" srcOrd="0" destOrd="0" presId="urn:microsoft.com/office/officeart/2005/8/layout/hierarchy3"/>
    <dgm:cxn modelId="{5E7F76A6-6859-0444-A76C-229E218FA0D1}" type="presParOf" srcId="{41067C2C-9083-024B-9041-019F228CD78B}" destId="{C8813351-EE87-D341-8F4C-9D4573EC58BD}" srcOrd="1" destOrd="0" presId="urn:microsoft.com/office/officeart/2005/8/layout/hierarchy3"/>
    <dgm:cxn modelId="{C5B2090F-B5FF-664C-A6BE-F901E3928ADA}" type="presParOf" srcId="{B17EF9D9-D279-124D-A5F0-2B00D852CB64}" destId="{CBE4F338-2EF6-504A-A092-C0BC5D4B957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7701F-7EEA-9444-90A6-07EC1D8805C3}">
      <dsp:nvSpPr>
        <dsp:cNvPr id="0" name=""/>
        <dsp:cNvSpPr/>
      </dsp:nvSpPr>
      <dsp:spPr>
        <a:xfrm>
          <a:off x="762" y="2100924"/>
          <a:ext cx="2774995" cy="1387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a:t>Near</a:t>
          </a:r>
        </a:p>
      </dsp:txBody>
      <dsp:txXfrm>
        <a:off x="41400" y="2141562"/>
        <a:ext cx="2693719" cy="1306221"/>
      </dsp:txXfrm>
    </dsp:sp>
    <dsp:sp modelId="{C01BDCE7-80CC-AC4A-A140-DEDB3E9D8EF6}">
      <dsp:nvSpPr>
        <dsp:cNvPr id="0" name=""/>
        <dsp:cNvSpPr/>
      </dsp:nvSpPr>
      <dsp:spPr>
        <a:xfrm>
          <a:off x="3469506" y="2100924"/>
          <a:ext cx="2774995" cy="1387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a:t>Solana</a:t>
          </a:r>
        </a:p>
      </dsp:txBody>
      <dsp:txXfrm>
        <a:off x="3510144" y="2141562"/>
        <a:ext cx="2693719" cy="13062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EF5D-8B84-1642-94B5-47CCFA402E70}"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3A814-821D-8948-9EDB-6BA572CBE8FB}" type="slidenum">
              <a:rPr lang="en-US" smtClean="0"/>
              <a:t>‹#›</a:t>
            </a:fld>
            <a:endParaRPr lang="en-US"/>
          </a:p>
        </p:txBody>
      </p:sp>
    </p:spTree>
    <p:extLst>
      <p:ext uri="{BB962C8B-B14F-4D97-AF65-F5344CB8AC3E}">
        <p14:creationId xmlns:p14="http://schemas.microsoft.com/office/powerpoint/2010/main" val="322242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3A814-821D-8948-9EDB-6BA572CBE8FB}" type="slidenum">
              <a:rPr lang="en-US" smtClean="0"/>
              <a:t>3</a:t>
            </a:fld>
            <a:endParaRPr lang="en-US"/>
          </a:p>
        </p:txBody>
      </p:sp>
    </p:spTree>
    <p:extLst>
      <p:ext uri="{BB962C8B-B14F-4D97-AF65-F5344CB8AC3E}">
        <p14:creationId xmlns:p14="http://schemas.microsoft.com/office/powerpoint/2010/main" val="96869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0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52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5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3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3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1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12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7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39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22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17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0" i="0" cap="all" spc="100" baseline="0">
                <a:solidFill>
                  <a:schemeClr val="tx1">
                    <a:tint val="75000"/>
                  </a:schemeClr>
                </a:solidFill>
              </a:defRPr>
            </a:lvl1pPr>
          </a:lstStyle>
          <a:p>
            <a:fld id="{6A4B53A7-3209-46A6-9454-F38EAC8F11E7}" type="datetimeFigureOut">
              <a:rPr lang="en-US" smtClean="0"/>
              <a:pPr/>
              <a:t>6/19/23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0" i="0" cap="none"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67560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4400" kern="1200" spc="16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Lightbulb idea concept">
            <a:extLst>
              <a:ext uri="{FF2B5EF4-FFF2-40B4-BE49-F238E27FC236}">
                <a16:creationId xmlns:a16="http://schemas.microsoft.com/office/drawing/2014/main" id="{72E9C1D7-884C-01B4-BAB7-57687018D829}"/>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62F38806-CFDB-2AF1-FD9D-F4932429A1B3}"/>
              </a:ext>
            </a:extLst>
          </p:cNvPr>
          <p:cNvSpPr>
            <a:spLocks noGrp="1"/>
          </p:cNvSpPr>
          <p:nvPr>
            <p:ph type="ctrTitle"/>
          </p:nvPr>
        </p:nvSpPr>
        <p:spPr>
          <a:xfrm>
            <a:off x="1256275" y="2271449"/>
            <a:ext cx="9679449" cy="2847058"/>
          </a:xfrm>
        </p:spPr>
        <p:txBody>
          <a:bodyPr anchor="b">
            <a:normAutofit/>
          </a:bodyPr>
          <a:lstStyle/>
          <a:p>
            <a:r>
              <a:rPr lang="en-IN" sz="6100" b="1" i="0" dirty="0">
                <a:solidFill>
                  <a:srgbClr val="FFFFFF"/>
                </a:solidFill>
                <a:effectLst/>
                <a:latin typeface="Söhne"/>
              </a:rPr>
              <a:t>Demystifying Rust Packages</a:t>
            </a:r>
            <a:br>
              <a:rPr lang="en-IN" sz="6100" b="0" i="0" dirty="0">
                <a:solidFill>
                  <a:srgbClr val="FFFFFF"/>
                </a:solidFill>
                <a:effectLst/>
                <a:latin typeface="Söhne"/>
              </a:rPr>
            </a:br>
            <a:br>
              <a:rPr lang="en-IN" sz="6100" b="0" i="0" dirty="0">
                <a:solidFill>
                  <a:srgbClr val="FFFFFF"/>
                </a:solidFill>
                <a:effectLst/>
                <a:latin typeface="Söhne"/>
              </a:rPr>
            </a:br>
            <a:r>
              <a:rPr lang="en-IN" sz="6100" b="0" i="0" dirty="0">
                <a:solidFill>
                  <a:srgbClr val="FFFFFF"/>
                </a:solidFill>
                <a:effectLst/>
                <a:latin typeface="Söhne"/>
              </a:rPr>
              <a:t>Part-1</a:t>
            </a:r>
            <a:endParaRPr lang="en-US" sz="6100" dirty="0">
              <a:solidFill>
                <a:srgbClr val="FFFFFF"/>
              </a:solidFill>
            </a:endParaRPr>
          </a:p>
        </p:txBody>
      </p:sp>
      <p:sp>
        <p:nvSpPr>
          <p:cNvPr id="3" name="Subtitle 2">
            <a:extLst>
              <a:ext uri="{FF2B5EF4-FFF2-40B4-BE49-F238E27FC236}">
                <a16:creationId xmlns:a16="http://schemas.microsoft.com/office/drawing/2014/main" id="{46837E3F-B549-3391-171F-262CFBB4A302}"/>
              </a:ext>
            </a:extLst>
          </p:cNvPr>
          <p:cNvSpPr>
            <a:spLocks noGrp="1"/>
          </p:cNvSpPr>
          <p:nvPr>
            <p:ph type="subTitle" idx="1"/>
          </p:nvPr>
        </p:nvSpPr>
        <p:spPr>
          <a:xfrm>
            <a:off x="1256275" y="5098254"/>
            <a:ext cx="9679449" cy="750259"/>
          </a:xfrm>
        </p:spPr>
        <p:txBody>
          <a:bodyPr anchor="ctr">
            <a:normAutofit/>
          </a:bodyPr>
          <a:lstStyle/>
          <a:p>
            <a:r>
              <a:rPr lang="en-US" sz="2000" dirty="0">
                <a:solidFill>
                  <a:srgbClr val="FFFFFF"/>
                </a:solidFill>
              </a:rPr>
              <a:t>Borsh Serializer/</a:t>
            </a:r>
            <a:r>
              <a:rPr lang="en-US" sz="2000" dirty="0" err="1">
                <a:solidFill>
                  <a:srgbClr val="FFFFFF"/>
                </a:solidFill>
              </a:rPr>
              <a:t>Deserializer</a:t>
            </a:r>
            <a:endParaRPr lang="en-US" sz="2000" dirty="0">
              <a:solidFill>
                <a:srgbClr val="FFFFFF"/>
              </a:solidFill>
            </a:endParaRPr>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81723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3D box skeletons">
            <a:extLst>
              <a:ext uri="{FF2B5EF4-FFF2-40B4-BE49-F238E27FC236}">
                <a16:creationId xmlns:a16="http://schemas.microsoft.com/office/drawing/2014/main" id="{06874B7B-0916-3786-C6D9-412CDC4133BB}"/>
              </a:ext>
            </a:extLst>
          </p:cNvPr>
          <p:cNvPicPr>
            <a:picLocks noChangeAspect="1"/>
          </p:cNvPicPr>
          <p:nvPr/>
        </p:nvPicPr>
        <p:blipFill rotWithShape="1">
          <a:blip r:embed="rId2">
            <a:duotone>
              <a:schemeClr val="accent1">
                <a:shade val="45000"/>
                <a:satMod val="135000"/>
              </a:schemeClr>
              <a:prstClr val="white"/>
            </a:duotone>
            <a:alphaModFix amt="20000"/>
          </a:blip>
          <a:srcRect t="8372" b="735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920CDD1C-AC3C-740D-019F-604EEAE45649}"/>
              </a:ext>
            </a:extLst>
          </p:cNvPr>
          <p:cNvSpPr>
            <a:spLocks noGrp="1"/>
          </p:cNvSpPr>
          <p:nvPr>
            <p:ph type="title"/>
          </p:nvPr>
        </p:nvSpPr>
        <p:spPr>
          <a:xfrm>
            <a:off x="1188069" y="381935"/>
            <a:ext cx="5366040" cy="2344840"/>
          </a:xfrm>
        </p:spPr>
        <p:txBody>
          <a:bodyPr anchor="b">
            <a:normAutofit/>
          </a:bodyPr>
          <a:lstStyle/>
          <a:p>
            <a:r>
              <a:rPr lang="en-US" sz="7200">
                <a:solidFill>
                  <a:srgbClr val="FFFFFF"/>
                </a:solidFill>
              </a:rPr>
              <a:t>Overview</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168521-35DE-77AA-41CA-E9B2D64F746D}"/>
              </a:ext>
            </a:extLst>
          </p:cNvPr>
          <p:cNvSpPr>
            <a:spLocks noGrp="1"/>
          </p:cNvSpPr>
          <p:nvPr>
            <p:ph idx="1"/>
          </p:nvPr>
        </p:nvSpPr>
        <p:spPr>
          <a:xfrm>
            <a:off x="1188069" y="3175551"/>
            <a:ext cx="5641938" cy="3300513"/>
          </a:xfrm>
        </p:spPr>
        <p:txBody>
          <a:bodyPr anchor="t">
            <a:normAutofit/>
          </a:bodyPr>
          <a:lstStyle/>
          <a:p>
            <a:pPr>
              <a:lnSpc>
                <a:spcPct val="100000"/>
              </a:lnSpc>
            </a:pPr>
            <a:r>
              <a:rPr lang="en-IN" sz="1800" dirty="0">
                <a:solidFill>
                  <a:srgbClr val="FFFFFF"/>
                </a:solidFill>
                <a:effectLst/>
                <a:latin typeface="Calibri" panose="020F0502020204030204" pitchFamily="34" charset="0"/>
                <a:cs typeface="Calibri" panose="020F0502020204030204" pitchFamily="34" charset="0"/>
              </a:rPr>
              <a:t>Borsh stands for Binary Object Representation Serializer for Hashing. It is meant to be used in security-critical projects as it prioritizes consistency, safety, speed, and comes with a strict specification.</a:t>
            </a:r>
          </a:p>
          <a:p>
            <a:pPr>
              <a:lnSpc>
                <a:spcPct val="100000"/>
              </a:lnSpc>
            </a:pPr>
            <a:endParaRPr lang="en-IN" sz="1800" dirty="0">
              <a:solidFill>
                <a:srgbClr val="FFFFFF"/>
              </a:solidFill>
              <a:effectLst/>
              <a:latin typeface="Calibri" panose="020F0502020204030204" pitchFamily="34" charset="0"/>
              <a:cs typeface="Calibri" panose="020F0502020204030204" pitchFamily="34" charset="0"/>
            </a:endParaRPr>
          </a:p>
          <a:p>
            <a:pPr>
              <a:lnSpc>
                <a:spcPct val="100000"/>
              </a:lnSpc>
            </a:pPr>
            <a:r>
              <a:rPr lang="en-IN" sz="1800" dirty="0">
                <a:solidFill>
                  <a:srgbClr val="FFFFFF"/>
                </a:solidFill>
                <a:effectLst/>
                <a:latin typeface="Calibri" panose="020F0502020204030204" pitchFamily="34" charset="0"/>
                <a:cs typeface="Calibri" panose="020F0502020204030204" pitchFamily="34" charset="0"/>
              </a:rPr>
              <a:t>Developed by Near Foundation.</a:t>
            </a:r>
          </a:p>
          <a:p>
            <a:pPr>
              <a:lnSpc>
                <a:spcPct val="100000"/>
              </a:lnSpc>
            </a:pPr>
            <a:endParaRPr lang="en-US" sz="18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326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3FB4-40DA-B756-6A2B-4754D1765EEC}"/>
              </a:ext>
            </a:extLst>
          </p:cNvPr>
          <p:cNvSpPr>
            <a:spLocks noGrp="1"/>
          </p:cNvSpPr>
          <p:nvPr>
            <p:ph type="title"/>
          </p:nvPr>
        </p:nvSpPr>
        <p:spPr>
          <a:xfrm>
            <a:off x="646103" y="381935"/>
            <a:ext cx="5744064" cy="2344840"/>
          </a:xfrm>
        </p:spPr>
        <p:txBody>
          <a:bodyPr vert="horz" lIns="91440" tIns="45720" rIns="91440" bIns="45720" rtlCol="0" anchor="b">
            <a:normAutofit/>
          </a:bodyPr>
          <a:lstStyle/>
          <a:p>
            <a:r>
              <a:rPr lang="en-US" sz="6000" b="1" i="0" kern="1200" baseline="0">
                <a:solidFill>
                  <a:schemeClr val="tx1"/>
                </a:solidFill>
                <a:latin typeface="+mj-lt"/>
                <a:ea typeface="+mj-ea"/>
                <a:cs typeface="+mj-cs"/>
              </a:rPr>
              <a:t>Better than </a:t>
            </a:r>
            <a:r>
              <a:rPr lang="en-US" sz="6000" b="1" kern="1200">
                <a:solidFill>
                  <a:schemeClr val="tx1"/>
                </a:solidFill>
                <a:latin typeface="+mj-lt"/>
                <a:ea typeface="+mj-ea"/>
                <a:cs typeface="+mj-cs"/>
              </a:rPr>
              <a:t>S</a:t>
            </a:r>
            <a:r>
              <a:rPr lang="en-US" sz="6000" b="1" i="0" kern="1200" baseline="0">
                <a:solidFill>
                  <a:schemeClr val="tx1"/>
                </a:solidFill>
                <a:latin typeface="+mj-lt"/>
                <a:ea typeface="+mj-ea"/>
                <a:cs typeface="+mj-cs"/>
              </a:rPr>
              <a:t>erde?</a:t>
            </a:r>
          </a:p>
        </p:txBody>
      </p:sp>
      <p:sp>
        <p:nvSpPr>
          <p:cNvPr id="205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6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063"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49F97F6B-CDA0-BD37-EDF2-D7957E168928}"/>
              </a:ext>
            </a:extLst>
          </p:cNvPr>
          <p:cNvSpPr txBox="1"/>
          <p:nvPr/>
        </p:nvSpPr>
        <p:spPr>
          <a:xfrm>
            <a:off x="646103" y="3096039"/>
            <a:ext cx="5253837" cy="2888627"/>
          </a:xfrm>
          <a:prstGeom prst="rect">
            <a:avLst/>
          </a:prstGeom>
        </p:spPr>
        <p:txBody>
          <a:bodyPr vert="horz" lIns="91440" tIns="45720" rIns="91440" bIns="45720" rtlCol="0" anchor="t">
            <a:normAutofit fontScale="85000" lnSpcReduction="20000"/>
          </a:bodyPr>
          <a:lstStyle/>
          <a:p>
            <a:pPr indent="-228600">
              <a:lnSpc>
                <a:spcPct val="150000"/>
              </a:lnSpc>
              <a:spcAft>
                <a:spcPts val="600"/>
              </a:spcAft>
              <a:buFont typeface="Arial" panose="020B0604020202020204" pitchFamily="34" charset="0"/>
              <a:buChar char="•"/>
            </a:pPr>
            <a:r>
              <a:rPr lang="en-US" sz="1600" b="1" dirty="0" err="1"/>
              <a:t>Serde</a:t>
            </a:r>
            <a:r>
              <a:rPr lang="en-US" sz="1600" b="0" i="0" dirty="0">
                <a:effectLst/>
              </a:rPr>
              <a:t> lacks an auto-initialization feature, which is significant in terms of usability for any application that needs to use deserialized data. The absence of this feature means that additional steps may be required to prepare the data for further use after it is deserialized, which can potentially increase complexity and reduce efficiency.</a:t>
            </a:r>
          </a:p>
          <a:p>
            <a:pPr indent="-228600">
              <a:lnSpc>
                <a:spcPct val="150000"/>
              </a:lnSpc>
              <a:spcAft>
                <a:spcPts val="600"/>
              </a:spcAft>
              <a:buFont typeface="Arial" panose="020B0604020202020204" pitchFamily="34" charset="0"/>
              <a:buChar char="•"/>
            </a:pPr>
            <a:endParaRPr lang="en-US" sz="1600" dirty="0"/>
          </a:p>
          <a:p>
            <a:pPr indent="-228600">
              <a:lnSpc>
                <a:spcPct val="150000"/>
              </a:lnSpc>
              <a:spcAft>
                <a:spcPts val="600"/>
              </a:spcAft>
              <a:buFont typeface="Arial" panose="020B0604020202020204" pitchFamily="34" charset="0"/>
              <a:buChar char="•"/>
            </a:pPr>
            <a:r>
              <a:rPr lang="en-US" sz="1600" dirty="0"/>
              <a:t>In order to enable this, we just need to add a macro `#[</a:t>
            </a:r>
            <a:r>
              <a:rPr lang="en-US" sz="1600" dirty="0" err="1"/>
              <a:t>borsh_init</a:t>
            </a:r>
            <a:r>
              <a:rPr lang="en-US" sz="1600" dirty="0"/>
              <a:t>(</a:t>
            </a:r>
            <a:r>
              <a:rPr lang="en-US" sz="1600" dirty="0" err="1"/>
              <a:t>init</a:t>
            </a:r>
            <a:r>
              <a:rPr lang="en-US" sz="1600" dirty="0"/>
              <a:t>)]` on top of the struct.</a:t>
            </a:r>
          </a:p>
        </p:txBody>
      </p:sp>
      <p:pic>
        <p:nvPicPr>
          <p:cNvPr id="6" name="Content Placeholder 5">
            <a:extLst>
              <a:ext uri="{FF2B5EF4-FFF2-40B4-BE49-F238E27FC236}">
                <a16:creationId xmlns:a16="http://schemas.microsoft.com/office/drawing/2014/main" id="{5B1126E9-A5A7-E562-56F8-38FE861E8C19}"/>
              </a:ext>
            </a:extLst>
          </p:cNvPr>
          <p:cNvPicPr>
            <a:picLocks noGrp="1" noChangeAspect="1"/>
          </p:cNvPicPr>
          <p:nvPr>
            <p:ph idx="1"/>
          </p:nvPr>
        </p:nvPicPr>
        <p:blipFill>
          <a:blip r:embed="rId3"/>
          <a:stretch>
            <a:fillRect/>
          </a:stretch>
        </p:blipFill>
        <p:spPr>
          <a:xfrm>
            <a:off x="6097287" y="709127"/>
            <a:ext cx="5109912" cy="2056739"/>
          </a:xfrm>
          <a:prstGeom prst="rect">
            <a:avLst/>
          </a:prstGeom>
        </p:spPr>
      </p:pic>
      <p:cxnSp>
        <p:nvCxnSpPr>
          <p:cNvPr id="2065" name="Straight Connector 20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DFDEF08E-0221-84D4-253E-79CB33C0C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939" y="3093058"/>
            <a:ext cx="5217483" cy="305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A59176B-FA89-A998-67A0-ABA2A276AB71}"/>
              </a:ext>
            </a:extLst>
          </p:cNvPr>
          <p:cNvSpPr>
            <a:spLocks noGrp="1"/>
          </p:cNvSpPr>
          <p:nvPr>
            <p:ph type="title"/>
          </p:nvPr>
        </p:nvSpPr>
        <p:spPr>
          <a:xfrm>
            <a:off x="479394" y="1062487"/>
            <a:ext cx="3939688" cy="5583126"/>
          </a:xfrm>
        </p:spPr>
        <p:txBody>
          <a:bodyPr>
            <a:normAutofit/>
          </a:bodyPr>
          <a:lstStyle/>
          <a:p>
            <a:pPr algn="r"/>
            <a:r>
              <a:rPr lang="en-US" sz="4500" dirty="0">
                <a:solidFill>
                  <a:schemeClr val="bg1"/>
                </a:solidFill>
              </a:rPr>
              <a:t>Used in Blockchains</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429387A3-73CB-DAB4-C75E-C028C33CDBC1}"/>
              </a:ext>
            </a:extLst>
          </p:cNvPr>
          <p:cNvGraphicFramePr>
            <a:graphicFrameLocks noGrp="1"/>
          </p:cNvGraphicFramePr>
          <p:nvPr>
            <p:ph idx="1"/>
            <p:extLst>
              <p:ext uri="{D42A27DB-BD31-4B8C-83A1-F6EECF244321}">
                <p14:modId xmlns:p14="http://schemas.microsoft.com/office/powerpoint/2010/main" val="102527585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2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715E6549-910A-8212-7B06-C8B76676994F}"/>
              </a:ext>
            </a:extLst>
          </p:cNvPr>
          <p:cNvPicPr>
            <a:picLocks noChangeAspect="1"/>
          </p:cNvPicPr>
          <p:nvPr/>
        </p:nvPicPr>
        <p:blipFill rotWithShape="1">
          <a:blip r:embed="rId2">
            <a:duotone>
              <a:schemeClr val="accent1">
                <a:shade val="45000"/>
                <a:satMod val="135000"/>
              </a:schemeClr>
              <a:prstClr val="white"/>
            </a:duotone>
            <a:alphaModFix amt="35000"/>
          </a:blip>
          <a:srcRect t="5961" b="5803"/>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3CE0E70-F372-CE42-6916-1121210AAF40}"/>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Let’s Code!</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69609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68509-ABB4-E248-3DB1-066C60519149}"/>
              </a:ext>
            </a:extLst>
          </p:cNvPr>
          <p:cNvSpPr>
            <a:spLocks noGrp="1"/>
          </p:cNvSpPr>
          <p:nvPr>
            <p:ph type="title"/>
          </p:nvPr>
        </p:nvSpPr>
        <p:spPr>
          <a:xfrm>
            <a:off x="457200" y="1598246"/>
            <a:ext cx="4412419" cy="3626217"/>
          </a:xfrm>
        </p:spPr>
        <p:txBody>
          <a:bodyPr vert="horz" lIns="91440" tIns="45720" rIns="91440" bIns="45720" rtlCol="0" anchor="t">
            <a:noAutofit/>
          </a:bodyPr>
          <a:lstStyle/>
          <a:p>
            <a:r>
              <a:rPr lang="en-US" sz="4800" b="1" i="0" kern="1200" baseline="0" dirty="0">
                <a:solidFill>
                  <a:schemeClr val="bg1"/>
                </a:solidFill>
                <a:latin typeface="+mj-lt"/>
                <a:ea typeface="+mj-ea"/>
                <a:cs typeface="+mj-cs"/>
              </a:rPr>
              <a:t>How to serialize &amp; deserialize data?</a:t>
            </a:r>
          </a:p>
        </p:txBody>
      </p:sp>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CE3CF33-C6F9-0923-074D-32630222D2E4}"/>
              </a:ext>
            </a:extLst>
          </p:cNvPr>
          <p:cNvPicPr>
            <a:picLocks noGrp="1" noChangeAspect="1"/>
          </p:cNvPicPr>
          <p:nvPr>
            <p:ph idx="1"/>
          </p:nvPr>
        </p:nvPicPr>
        <p:blipFill>
          <a:blip r:embed="rId2"/>
          <a:stretch>
            <a:fillRect/>
          </a:stretch>
        </p:blipFill>
        <p:spPr>
          <a:xfrm>
            <a:off x="5986926" y="2214604"/>
            <a:ext cx="5569864" cy="3550787"/>
          </a:xfrm>
          <a:prstGeom prst="rect">
            <a:avLst/>
          </a:prstGeom>
        </p:spPr>
      </p:pic>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70551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863C-C75B-0521-D3A9-8F408029744F}"/>
              </a:ext>
            </a:extLst>
          </p:cNvPr>
          <p:cNvSpPr>
            <a:spLocks noGrp="1"/>
          </p:cNvSpPr>
          <p:nvPr>
            <p:ph type="title"/>
          </p:nvPr>
        </p:nvSpPr>
        <p:spPr>
          <a:xfrm>
            <a:off x="1500136" y="590062"/>
            <a:ext cx="5141964" cy="2838938"/>
          </a:xfrm>
        </p:spPr>
        <p:txBody>
          <a:bodyPr vert="horz" lIns="91440" tIns="45720" rIns="91440" bIns="45720" rtlCol="0" anchor="b">
            <a:normAutofit/>
          </a:bodyPr>
          <a:lstStyle/>
          <a:p>
            <a:r>
              <a:rPr lang="en-US" sz="3800" b="1" i="0" kern="1200" baseline="0" dirty="0">
                <a:solidFill>
                  <a:schemeClr val="bg1"/>
                </a:solidFill>
                <a:latin typeface="+mj-lt"/>
                <a:ea typeface="+mj-ea"/>
                <a:cs typeface="+mj-cs"/>
              </a:rPr>
              <a:t>Add `</a:t>
            </a:r>
            <a:r>
              <a:rPr lang="en-US" sz="3800" b="1" i="0" kern="1200" baseline="0" dirty="0" err="1">
                <a:solidFill>
                  <a:schemeClr val="bg1"/>
                </a:solidFill>
                <a:latin typeface="+mj-lt"/>
                <a:ea typeface="+mj-ea"/>
                <a:cs typeface="+mj-cs"/>
              </a:rPr>
              <a:t>init</a:t>
            </a:r>
            <a:r>
              <a:rPr lang="en-US" sz="3800" b="1" i="0" kern="1200" baseline="0" dirty="0">
                <a:solidFill>
                  <a:schemeClr val="bg1"/>
                </a:solidFill>
                <a:latin typeface="+mj-lt"/>
                <a:ea typeface="+mj-ea"/>
                <a:cs typeface="+mj-cs"/>
              </a:rPr>
              <a:t>` function after deserialization</a:t>
            </a:r>
          </a:p>
        </p:txBody>
      </p:sp>
      <p:pic>
        <p:nvPicPr>
          <p:cNvPr id="7" name="Content Placeholder 6" descr="A screenshot of a computer screen&#10;&#10;Description automatically generated with medium confidence">
            <a:extLst>
              <a:ext uri="{FF2B5EF4-FFF2-40B4-BE49-F238E27FC236}">
                <a16:creationId xmlns:a16="http://schemas.microsoft.com/office/drawing/2014/main" id="{144DF5AF-784D-E00A-9B1C-EFCA4980330A}"/>
              </a:ext>
            </a:extLst>
          </p:cNvPr>
          <p:cNvPicPr>
            <a:picLocks noGrp="1" noChangeAspect="1"/>
          </p:cNvPicPr>
          <p:nvPr>
            <p:ph idx="1"/>
          </p:nvPr>
        </p:nvPicPr>
        <p:blipFill rotWithShape="1">
          <a:blip r:embed="rId2"/>
          <a:srcRect t="7381" r="1" b="7108"/>
          <a:stretch/>
        </p:blipFill>
        <p:spPr>
          <a:xfrm>
            <a:off x="7480300" y="10"/>
            <a:ext cx="4711700" cy="6857990"/>
          </a:xfrm>
          <a:prstGeom prst="rect">
            <a:avLst/>
          </a:prstGeom>
        </p:spPr>
      </p:pic>
      <p:sp>
        <p:nvSpPr>
          <p:cNvPr id="2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24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6" name="Picture 5" descr="Vehicle speeding down a mountain road at dusk">
            <a:extLst>
              <a:ext uri="{FF2B5EF4-FFF2-40B4-BE49-F238E27FC236}">
                <a16:creationId xmlns:a16="http://schemas.microsoft.com/office/drawing/2014/main" id="{B4FDB6EE-A36A-4124-BDDF-0C6133341EDE}"/>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907CED-ECF8-AAF9-FAD4-B3E1E9FFEE82}"/>
              </a:ext>
            </a:extLst>
          </p:cNvPr>
          <p:cNvSpPr txBox="1"/>
          <p:nvPr/>
        </p:nvSpPr>
        <p:spPr>
          <a:xfrm>
            <a:off x="1828802" y="1630018"/>
            <a:ext cx="7690336" cy="4197103"/>
          </a:xfrm>
          <a:prstGeom prst="rect">
            <a:avLst/>
          </a:prstGeom>
        </p:spPr>
        <p:txBody>
          <a:bodyPr vert="horz" lIns="91440" tIns="45720" rIns="91440" bIns="45720" rtlCol="0" anchor="t">
            <a:normAutofit fontScale="85000" lnSpcReduction="10000"/>
          </a:bodyPr>
          <a:lstStyle/>
          <a:p>
            <a:pPr algn="just">
              <a:lnSpc>
                <a:spcPct val="170000"/>
              </a:lnSpc>
              <a:spcAft>
                <a:spcPts val="600"/>
              </a:spcAft>
            </a:pPr>
            <a:r>
              <a:rPr lang="en-US" b="1" dirty="0">
                <a:solidFill>
                  <a:srgbClr val="FFFFFF"/>
                </a:solidFill>
                <a:effectLst/>
              </a:rPr>
              <a:t>Conclusively</a:t>
            </a:r>
            <a:r>
              <a:rPr lang="en-US" b="0" dirty="0">
                <a:solidFill>
                  <a:srgbClr val="FFFFFF"/>
                </a:solidFill>
                <a:effectLst/>
              </a:rPr>
              <a:t>, the absence of an </a:t>
            </a:r>
            <a:r>
              <a:rPr lang="en-US" b="0" dirty="0">
                <a:solidFill>
                  <a:srgbClr val="FFC000"/>
                </a:solidFill>
                <a:effectLst/>
              </a:rPr>
              <a:t>auto-initialization</a:t>
            </a:r>
            <a:r>
              <a:rPr lang="en-US" b="0" dirty="0">
                <a:solidFill>
                  <a:srgbClr val="FFFFFF"/>
                </a:solidFill>
                <a:effectLst/>
              </a:rPr>
              <a:t> feature in a serialization/deserialization library such as `</a:t>
            </a:r>
            <a:r>
              <a:rPr lang="en-US" b="0" dirty="0" err="1">
                <a:solidFill>
                  <a:srgbClr val="FFFFFF"/>
                </a:solidFill>
                <a:effectLst/>
              </a:rPr>
              <a:t>Serde</a:t>
            </a:r>
            <a:r>
              <a:rPr lang="en-US" b="0" dirty="0">
                <a:solidFill>
                  <a:srgbClr val="FFFFFF"/>
                </a:solidFill>
                <a:effectLst/>
              </a:rPr>
              <a:t>` might present a challenge in terms of usability and efficiency. Particularly in the context of blockchain technology, where data immutability and integrity are paramount, this feature could streamline the process of preparing deserialized data for further use. Consequently, incorporating such a feature could simplify development, reduce boilerplate code, and align more closely with the principles of blockchain systems. Future enhancements to serialization/deserialization libraries should consider incorporating this feature to better support the needs of blockchain applications and other data-intensive environments.</a:t>
            </a:r>
          </a:p>
        </p:txBody>
      </p:sp>
    </p:spTree>
    <p:extLst>
      <p:ext uri="{BB962C8B-B14F-4D97-AF65-F5344CB8AC3E}">
        <p14:creationId xmlns:p14="http://schemas.microsoft.com/office/powerpoint/2010/main" val="797497583"/>
      </p:ext>
    </p:extLst>
  </p:cSld>
  <p:clrMapOvr>
    <a:masterClrMapping/>
  </p:clrMapOvr>
</p:sld>
</file>

<file path=ppt/theme/theme1.xml><?xml version="1.0" encoding="utf-8"?>
<a:theme xmlns:a="http://schemas.openxmlformats.org/drawingml/2006/main" name="GradientVTI">
  <a:themeElements>
    <a:clrScheme name="AnalogousFromRegularSeedRightStep">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270</Words>
  <Application>Microsoft Macintosh PowerPoint</Application>
  <PresentationFormat>Widescreen</PresentationFormat>
  <Paragraphs>18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Univers</vt:lpstr>
      <vt:lpstr>GradientVTI</vt:lpstr>
      <vt:lpstr>Demystifying Rust Packages  Part-1</vt:lpstr>
      <vt:lpstr>Overview</vt:lpstr>
      <vt:lpstr>Better than Serde?</vt:lpstr>
      <vt:lpstr>Used in Blockchains</vt:lpstr>
      <vt:lpstr>Let’s Code!</vt:lpstr>
      <vt:lpstr>How to serialize &amp; deserialize data?</vt:lpstr>
      <vt:lpstr>Add `init` function after deserialization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Rust Packages | Part-1</dc:title>
  <dc:creator>Abhijit Roy</dc:creator>
  <cp:lastModifiedBy>Abhijit Roy</cp:lastModifiedBy>
  <cp:revision>40</cp:revision>
  <dcterms:created xsi:type="dcterms:W3CDTF">2023-06-19T07:54:23Z</dcterms:created>
  <dcterms:modified xsi:type="dcterms:W3CDTF">2023-06-19T11:17:17Z</dcterms:modified>
</cp:coreProperties>
</file>