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68" r:id="rId2"/>
    <p:sldId id="256" r:id="rId3"/>
    <p:sldId id="257" r:id="rId4"/>
    <p:sldId id="258" r:id="rId5"/>
    <p:sldId id="270" r:id="rId6"/>
    <p:sldId id="269" r:id="rId7"/>
    <p:sldId id="272" r:id="rId8"/>
    <p:sldId id="273" r:id="rId9"/>
    <p:sldId id="275" r:id="rId10"/>
    <p:sldId id="276" r:id="rId11"/>
    <p:sldId id="277" r:id="rId12"/>
    <p:sldId id="266" r:id="rId13"/>
  </p:sldIdLst>
  <p:sldSz cx="9144000" cy="5143500" type="screen16x9"/>
  <p:notesSz cx="6858000" cy="9144000"/>
  <p:embeddedFontLst>
    <p:embeddedFont>
      <p:font typeface="Maven Pro" panose="020B0604020202020204" charset="0"/>
      <p:regular r:id="rId15"/>
      <p:bold r:id="rId16"/>
    </p:embeddedFont>
    <p:embeddedFont>
      <p:font typeface="Nunito" panose="020B060402020202020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D110"/>
    <a:srgbClr val="1267FF"/>
    <a:srgbClr val="007635"/>
    <a:srgbClr val="5F5F5F"/>
    <a:srgbClr val="3399FF"/>
    <a:srgbClr val="5099DC"/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82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c6f73a0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c6f73a0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4f62eeb2e0_0_15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4f62eeb2e0_0_15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32437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c6f73a04f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c6f73a04f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c6f73a04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c6f73a04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4f62eeb2e0_0_15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4f62eeb2e0_0_15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c6f73a04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c6f73a04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7216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4f62eeb2e0_0_15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4f62eeb2e0_0_15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50911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4f62eeb2e0_0_15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4f62eeb2e0_0_15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90140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4f62eeb2e0_0_15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4f62eeb2e0_0_15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65248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4f62eeb2e0_0_15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4f62eeb2e0_0_15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69814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c6f73a04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c6f73a04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09588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6" r:id="rId8"/>
    <p:sldLayoutId id="2147483657" r:id="rId9"/>
    <p:sldLayoutId id="2147483658" r:id="rId10"/>
  </p:sldLayoutIdLst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channel/UCmALtcbNcPUFyWbpF3XyM7Q" TargetMode="External"/><Relationship Id="rId3" Type="http://schemas.openxmlformats.org/officeDocument/2006/relationships/hyperlink" Target="https://www.udemy.com/user/blockhub/" TargetMode="External"/><Relationship Id="rId7" Type="http://schemas.openxmlformats.org/officeDocument/2006/relationships/hyperlink" Target="https://www.facebook.com/blockhubindia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github.com/abhi3700" TargetMode="External"/><Relationship Id="rId11" Type="http://schemas.openxmlformats.org/officeDocument/2006/relationships/image" Target="../media/image2.png"/><Relationship Id="rId5" Type="http://schemas.openxmlformats.org/officeDocument/2006/relationships/hyperlink" Target="https://twitter.com/blockhubindia" TargetMode="External"/><Relationship Id="rId10" Type="http://schemas.openxmlformats.org/officeDocument/2006/relationships/image" Target="../media/image4.jpeg"/><Relationship Id="rId4" Type="http://schemas.openxmlformats.org/officeDocument/2006/relationships/hyperlink" Target="https://medium.com/@abhi3700" TargetMode="External"/><Relationship Id="rId9" Type="http://schemas.openxmlformats.org/officeDocument/2006/relationships/hyperlink" Target="https://t.me/blockhubindia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FAD62-2172-4299-B7FB-3EAAA5AC4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9CDA0D-736C-4336-9735-ECC242EB67EF}"/>
              </a:ext>
            </a:extLst>
          </p:cNvPr>
          <p:cNvSpPr txBox="1"/>
          <p:nvPr/>
        </p:nvSpPr>
        <p:spPr>
          <a:xfrm>
            <a:off x="3586716" y="538716"/>
            <a:ext cx="17572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C000"/>
                </a:solidFill>
              </a:rPr>
              <a:t>Series 2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033F128-0151-4BFA-B3A9-9BE55199A12B}"/>
              </a:ext>
            </a:extLst>
          </p:cNvPr>
          <p:cNvCxnSpPr>
            <a:cxnSpLocks/>
          </p:cNvCxnSpPr>
          <p:nvPr/>
        </p:nvCxnSpPr>
        <p:spPr>
          <a:xfrm flipV="1">
            <a:off x="3693042" y="1123491"/>
            <a:ext cx="1552353" cy="1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CA7C3AB2-718A-4826-956E-ACCA3E50D8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5750"/>
            <a:ext cx="9144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8470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Software Tools</a:t>
            </a:r>
            <a:endParaRPr dirty="0"/>
          </a:p>
        </p:txBody>
      </p:sp>
      <p:sp>
        <p:nvSpPr>
          <p:cNvPr id="284" name="Google Shape;284;p14"/>
          <p:cNvSpPr txBox="1"/>
          <p:nvPr/>
        </p:nvSpPr>
        <p:spPr>
          <a:xfrm>
            <a:off x="6102600" y="4373400"/>
            <a:ext cx="3041400" cy="7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B7B7B7"/>
                </a:solidFill>
              </a:rPr>
              <a:t>Block.Hub </a:t>
            </a:r>
            <a:r>
              <a:rPr lang="en" sz="1800">
                <a:solidFill>
                  <a:srgbClr val="B7B7B7"/>
                </a:solidFill>
              </a:rPr>
              <a:t>Academy</a:t>
            </a:r>
            <a:endParaRPr sz="1800">
              <a:solidFill>
                <a:srgbClr val="B7B7B7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32DD7E-97ED-46B2-B67C-14EDCECE1B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0614" y="3937314"/>
            <a:ext cx="1206186" cy="1206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79299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Tools</a:t>
            </a:r>
            <a:endParaRPr dirty="0"/>
          </a:p>
        </p:txBody>
      </p:sp>
      <p:sp>
        <p:nvSpPr>
          <p:cNvPr id="290" name="Google Shape;290;p1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indent="0">
              <a:buNone/>
            </a:pPr>
            <a:endParaRPr lang="en-US" sz="1800" dirty="0">
              <a:solidFill>
                <a:srgbClr val="0070C0"/>
              </a:solidFill>
            </a:endParaRPr>
          </a:p>
          <a:p>
            <a:r>
              <a:rPr lang="en-US" sz="1800" dirty="0">
                <a:solidFill>
                  <a:srgbClr val="0070C0"/>
                </a:solidFill>
              </a:rPr>
              <a:t>Editor ---- Sublime Text 3 (with linting enabled)</a:t>
            </a:r>
          </a:p>
          <a:p>
            <a:pPr marL="146050" indent="0">
              <a:buNone/>
            </a:pPr>
            <a:endParaRPr lang="en-US" sz="1800" dirty="0">
              <a:solidFill>
                <a:srgbClr val="0070C0"/>
              </a:solidFill>
            </a:endParaRPr>
          </a:p>
          <a:p>
            <a:r>
              <a:rPr lang="en-US" sz="1800" dirty="0">
                <a:solidFill>
                  <a:srgbClr val="FFC000"/>
                </a:solidFill>
              </a:rPr>
              <a:t>Compiler ---- GCC (in bash terminal [ubuntu])</a:t>
            </a:r>
          </a:p>
        </p:txBody>
      </p:sp>
      <p:sp>
        <p:nvSpPr>
          <p:cNvPr id="4" name="Google Shape;284;p14">
            <a:extLst>
              <a:ext uri="{FF2B5EF4-FFF2-40B4-BE49-F238E27FC236}">
                <a16:creationId xmlns:a16="http://schemas.microsoft.com/office/drawing/2014/main" id="{552AC553-523B-4E58-B203-CD80C2A02A80}"/>
              </a:ext>
            </a:extLst>
          </p:cNvPr>
          <p:cNvSpPr txBox="1"/>
          <p:nvPr/>
        </p:nvSpPr>
        <p:spPr>
          <a:xfrm>
            <a:off x="1051051" y="4314504"/>
            <a:ext cx="3041400" cy="460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B7B7B7"/>
                </a:solidFill>
              </a:rPr>
              <a:t>Block.Hub </a:t>
            </a:r>
            <a:r>
              <a:rPr lang="en" sz="1800" dirty="0">
                <a:solidFill>
                  <a:srgbClr val="B7B7B7"/>
                </a:solidFill>
              </a:rPr>
              <a:t>Academy</a:t>
            </a:r>
            <a:endParaRPr sz="1800" dirty="0">
              <a:solidFill>
                <a:srgbClr val="B7B7B7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BB3D6A-C56C-4DB6-828A-3A7CDECFCE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14" y="3928557"/>
            <a:ext cx="1206186" cy="1206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2751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3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chemeClr val="accent3">
                    <a:lumMod val="50000"/>
                  </a:schemeClr>
                </a:solidFill>
              </a:rPr>
              <a:t>Happy Coding! </a:t>
            </a:r>
            <a:r>
              <a:rPr lang="en-US" sz="3000" dirty="0">
                <a:solidFill>
                  <a:schemeClr val="accent3">
                    <a:lumMod val="50000"/>
                  </a:schemeClr>
                </a:solidFill>
                <a:sym typeface="Wingdings" panose="05000000000000000000" pitchFamily="2" charset="2"/>
              </a:rPr>
              <a:t></a:t>
            </a:r>
            <a:endParaRPr sz="30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39" name="Google Shape;339;p23"/>
          <p:cNvSpPr txBox="1">
            <a:spLocks noGrp="1"/>
          </p:cNvSpPr>
          <p:nvPr>
            <p:ph type="body" idx="1"/>
          </p:nvPr>
        </p:nvSpPr>
        <p:spPr>
          <a:xfrm>
            <a:off x="583200" y="1706400"/>
            <a:ext cx="3708000" cy="31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+mn-lt"/>
                <a:cs typeface="Calibri" panose="020F0502020204030204" pitchFamily="34" charset="0"/>
              </a:rPr>
              <a:t>Follow </a:t>
            </a:r>
            <a:r>
              <a:rPr lang="en-US" sz="1800" b="1" u="sng" dirty="0">
                <a:solidFill>
                  <a:srgbClr val="7030A0"/>
                </a:solidFill>
                <a:latin typeface="+mn-lt"/>
                <a:cs typeface="Calibri" panose="020F0502020204030204" pitchFamily="34" charset="0"/>
              </a:rPr>
              <a:t>Block.Hub </a:t>
            </a:r>
            <a:r>
              <a:rPr lang="en" sz="1800" u="sng" dirty="0">
                <a:solidFill>
                  <a:srgbClr val="7030A0"/>
                </a:solidFill>
                <a:latin typeface="+mn-lt"/>
                <a:cs typeface="Calibri" panose="020F0502020204030204" pitchFamily="34" charset="0"/>
              </a:rPr>
              <a:t>Academy</a:t>
            </a:r>
            <a:r>
              <a:rPr lang="en" sz="1800" b="1" dirty="0">
                <a:solidFill>
                  <a:srgbClr val="7030A0"/>
                </a:solidFill>
                <a:latin typeface="+mn-lt"/>
                <a:cs typeface="Calibri" panose="020F0502020204030204" pitchFamily="34" charset="0"/>
              </a:rPr>
              <a:t> </a:t>
            </a:r>
            <a:r>
              <a:rPr lang="en" sz="1800" dirty="0">
                <a:latin typeface="+mn-lt"/>
                <a:cs typeface="Calibri" panose="020F0502020204030204" pitchFamily="34" charset="0"/>
              </a:rPr>
              <a:t>on:</a:t>
            </a:r>
            <a:endParaRPr sz="1800" dirty="0">
              <a:latin typeface="+mn-lt"/>
              <a:cs typeface="Calibri" panose="020F0502020204030204" pitchFamily="34" charset="0"/>
            </a:endParaRPr>
          </a:p>
          <a:p>
            <a:pPr marL="457200" lvl="0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 sz="1600" u="sng" dirty="0">
                <a:solidFill>
                  <a:srgbClr val="C00000"/>
                </a:solidFill>
                <a:latin typeface="+mn-lt"/>
                <a:cs typeface="Calibri" panose="020F050202020403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Udemy</a:t>
            </a:r>
            <a:endParaRPr lang="en" sz="1600" u="sng" dirty="0">
              <a:solidFill>
                <a:srgbClr val="C00000"/>
              </a:solidFill>
              <a:latin typeface="+mn-lt"/>
              <a:cs typeface="Calibri" panose="020F0502020204030204" pitchFamily="34" charset="0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457200" lvl="0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 sz="1600" u="sng" dirty="0">
                <a:solidFill>
                  <a:srgbClr val="00B050"/>
                </a:solidFill>
                <a:latin typeface="+mn-lt"/>
                <a:cs typeface="Calibri" panose="020F050202020403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Medium</a:t>
            </a:r>
            <a:r>
              <a:rPr lang="en" sz="1600" u="sng" dirty="0">
                <a:solidFill>
                  <a:schemeClr val="hlink"/>
                </a:solidFill>
                <a:latin typeface="+mn-lt"/>
                <a:cs typeface="Calibri" panose="020F050202020403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endParaRPr sz="1600" dirty="0">
              <a:latin typeface="+mn-lt"/>
              <a:cs typeface="Calibri" panose="020F0502020204030204" pitchFamily="34" charset="0"/>
            </a:endParaRPr>
          </a:p>
          <a:p>
            <a:pPr marL="457200" lvl="0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600" u="sng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cs typeface="Calibri" panose="020F050202020403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Twitter</a:t>
            </a:r>
            <a:r>
              <a:rPr lang="en" sz="1600" u="sng" dirty="0">
                <a:solidFill>
                  <a:schemeClr val="hlink"/>
                </a:solidFill>
                <a:latin typeface="+mn-lt"/>
                <a:cs typeface="Calibri" panose="020F050202020403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endParaRPr lang="en" sz="1600" u="sng" dirty="0">
              <a:solidFill>
                <a:schemeClr val="hlink"/>
              </a:solidFill>
              <a:latin typeface="+mn-lt"/>
              <a:cs typeface="Calibri" panose="020F0502020204030204" pitchFamily="34" charset="0"/>
            </a:endParaRPr>
          </a:p>
          <a:p>
            <a:pPr marL="457200" lvl="0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600" u="sng" dirty="0">
                <a:solidFill>
                  <a:srgbClr val="5F5F5F"/>
                </a:solidFill>
                <a:latin typeface="+mn-lt"/>
                <a:cs typeface="Calibri" panose="020F050202020403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</a:t>
            </a:r>
            <a:endParaRPr sz="1600" dirty="0">
              <a:solidFill>
                <a:srgbClr val="5F5F5F"/>
              </a:solidFill>
              <a:latin typeface="+mn-lt"/>
              <a:cs typeface="Calibri" panose="020F0502020204030204" pitchFamily="34" charset="0"/>
            </a:endParaRPr>
          </a:p>
          <a:p>
            <a:pPr marL="457200" lvl="0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600" u="sng" dirty="0">
                <a:solidFill>
                  <a:srgbClr val="3399FF"/>
                </a:solidFill>
                <a:latin typeface="+mn-lt"/>
                <a:cs typeface="Calibri" panose="020F0502020204030204" pitchFamily="34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Facebook</a:t>
            </a:r>
            <a:endParaRPr sz="1600" dirty="0">
              <a:solidFill>
                <a:srgbClr val="3399FF"/>
              </a:solidFill>
              <a:latin typeface="+mn-lt"/>
              <a:cs typeface="Calibri" panose="020F0502020204030204" pitchFamily="34" charset="0"/>
            </a:endParaRPr>
          </a:p>
          <a:p>
            <a:pPr marL="457200" lvl="0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600" u="sng" dirty="0">
                <a:solidFill>
                  <a:srgbClr val="FF0000"/>
                </a:solidFill>
                <a:latin typeface="+mn-lt"/>
                <a:cs typeface="Calibri" panose="020F0502020204030204" pitchFamily="34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YouTube</a:t>
            </a:r>
            <a:r>
              <a:rPr lang="en" sz="1600" u="sng" dirty="0">
                <a:solidFill>
                  <a:schemeClr val="hlink"/>
                </a:solidFill>
                <a:latin typeface="+mn-lt"/>
                <a:cs typeface="Calibri" panose="020F0502020204030204" pitchFamily="34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endParaRPr sz="1600" dirty="0">
              <a:latin typeface="+mn-lt"/>
              <a:cs typeface="Calibri" panose="020F0502020204030204" pitchFamily="34" charset="0"/>
            </a:endParaRPr>
          </a:p>
          <a:p>
            <a:pPr marL="457200" lvl="0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600" u="sng" dirty="0">
                <a:solidFill>
                  <a:srgbClr val="5099DC"/>
                </a:solidFill>
                <a:latin typeface="+mn-lt"/>
                <a:cs typeface="Calibri" panose="020F0502020204030204" pitchFamily="34" charset="0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Telegram</a:t>
            </a:r>
            <a:endParaRPr sz="1600" dirty="0">
              <a:solidFill>
                <a:srgbClr val="5099DC"/>
              </a:solidFill>
              <a:latin typeface="+mn-lt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 </a:t>
            </a:r>
            <a:endParaRPr sz="2400" dirty="0"/>
          </a:p>
        </p:txBody>
      </p:sp>
      <p:pic>
        <p:nvPicPr>
          <p:cNvPr id="1026" name="Picture 2" descr="https://cdn-images-1.medium.com/max/2600/0*TDuYHwIBvClPXrgk.">
            <a:extLst>
              <a:ext uri="{FF2B5EF4-FFF2-40B4-BE49-F238E27FC236}">
                <a16:creationId xmlns:a16="http://schemas.microsoft.com/office/drawing/2014/main" id="{027C9517-153A-4B2B-BCAA-A8707F2FBA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5546" y="1989900"/>
            <a:ext cx="4728453" cy="315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Google Shape;284;p14">
            <a:extLst>
              <a:ext uri="{FF2B5EF4-FFF2-40B4-BE49-F238E27FC236}">
                <a16:creationId xmlns:a16="http://schemas.microsoft.com/office/drawing/2014/main" id="{F5008AD4-19B1-4110-A891-32B15C9163B2}"/>
              </a:ext>
            </a:extLst>
          </p:cNvPr>
          <p:cNvSpPr txBox="1"/>
          <p:nvPr/>
        </p:nvSpPr>
        <p:spPr>
          <a:xfrm>
            <a:off x="6325800" y="334200"/>
            <a:ext cx="3041400" cy="7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B7B7B7"/>
                </a:solidFill>
              </a:rPr>
              <a:t>Block.Hub </a:t>
            </a:r>
            <a:r>
              <a:rPr lang="en" sz="1800" dirty="0">
                <a:solidFill>
                  <a:srgbClr val="B7B7B7"/>
                </a:solidFill>
              </a:rPr>
              <a:t>Academy</a:t>
            </a:r>
            <a:endParaRPr sz="1800" dirty="0">
              <a:solidFill>
                <a:srgbClr val="B7B7B7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CF577E1-CFED-4B22-BE61-4B8B4A5C5CE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633814" y="-101886"/>
            <a:ext cx="1206186" cy="120618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ctrTitle"/>
          </p:nvPr>
        </p:nvSpPr>
        <p:spPr>
          <a:xfrm>
            <a:off x="245662" y="535819"/>
            <a:ext cx="8652675" cy="155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Learn Professional C++ | Essentials</a:t>
            </a:r>
            <a:endParaRPr sz="3200" b="0" dirty="0"/>
          </a:p>
        </p:txBody>
      </p:sp>
      <p:sp>
        <p:nvSpPr>
          <p:cNvPr id="278" name="Google Shape;278;p13"/>
          <p:cNvSpPr txBox="1">
            <a:spLocks noGrp="1"/>
          </p:cNvSpPr>
          <p:nvPr>
            <p:ph type="subTitle" idx="1"/>
          </p:nvPr>
        </p:nvSpPr>
        <p:spPr>
          <a:xfrm>
            <a:off x="3536061" y="3253999"/>
            <a:ext cx="3116739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latin typeface="Arial"/>
                <a:ea typeface="Arial"/>
                <a:cs typeface="Arial"/>
                <a:sym typeface="Arial"/>
              </a:rPr>
              <a:t>Block.Hub</a:t>
            </a:r>
            <a:r>
              <a:rPr lang="en" sz="2400" dirty="0">
                <a:latin typeface="Arial"/>
                <a:ea typeface="Arial"/>
                <a:cs typeface="Arial"/>
                <a:sym typeface="Arial"/>
              </a:rPr>
              <a:t> Academy</a:t>
            </a:r>
            <a:endParaRPr sz="2400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3391A4-1D11-4411-84D0-E3FA736B6F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3414" y="2906488"/>
            <a:ext cx="1206186" cy="120618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About the Instructor</a:t>
            </a:r>
            <a:endParaRPr dirty="0"/>
          </a:p>
        </p:txBody>
      </p:sp>
      <p:sp>
        <p:nvSpPr>
          <p:cNvPr id="284" name="Google Shape;284;p14"/>
          <p:cNvSpPr txBox="1"/>
          <p:nvPr/>
        </p:nvSpPr>
        <p:spPr>
          <a:xfrm>
            <a:off x="6102600" y="4373400"/>
            <a:ext cx="3041400" cy="7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B7B7B7"/>
                </a:solidFill>
              </a:rPr>
              <a:t>Block.Hub </a:t>
            </a:r>
            <a:r>
              <a:rPr lang="en" sz="1800">
                <a:solidFill>
                  <a:srgbClr val="B7B7B7"/>
                </a:solidFill>
              </a:rPr>
              <a:t>Academy</a:t>
            </a:r>
            <a:endParaRPr sz="1800">
              <a:solidFill>
                <a:srgbClr val="B7B7B7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32DD7E-97ED-46B2-B67C-14EDCECE1B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0614" y="3937314"/>
            <a:ext cx="1206186" cy="120618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Experience</a:t>
            </a:r>
            <a:endParaRPr dirty="0"/>
          </a:p>
        </p:txBody>
      </p:sp>
      <p:sp>
        <p:nvSpPr>
          <p:cNvPr id="290" name="Google Shape;290;p1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Nunito"/>
              <a:buAutoNum type="arabicPeriod"/>
            </a:pPr>
            <a:r>
              <a:rPr lang="en-US" b="1" dirty="0">
                <a:solidFill>
                  <a:srgbClr val="00B050"/>
                </a:solidFill>
              </a:rPr>
              <a:t>Android</a:t>
            </a:r>
            <a:r>
              <a:rPr lang="en-US" dirty="0"/>
              <a:t> – Dec 2015 to Mar 2017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US" b="1" dirty="0">
                <a:solidFill>
                  <a:schemeClr val="accent5"/>
                </a:solidFill>
              </a:rPr>
              <a:t>Blockchain</a:t>
            </a:r>
            <a:r>
              <a:rPr lang="en-US" dirty="0"/>
              <a:t> – Apr 2017 to till date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Data Science </a:t>
            </a:r>
            <a:r>
              <a:rPr lang="en-US" dirty="0"/>
              <a:t>– Dec 2018 to till date</a:t>
            </a:r>
          </a:p>
          <a:p>
            <a:pPr>
              <a:buFont typeface="Nunito"/>
              <a:buAutoNum type="arabicPeriod"/>
            </a:pP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Chatbots</a:t>
            </a:r>
            <a:r>
              <a:rPr lang="en-US" dirty="0"/>
              <a:t> (Telegram mostly) – Aug 2019 to till date</a:t>
            </a:r>
          </a:p>
          <a:p>
            <a:pPr>
              <a:buFont typeface="Nunito"/>
              <a:buAutoNum type="arabicPeriod"/>
            </a:pPr>
            <a:r>
              <a:rPr lang="en-US" b="1" dirty="0">
                <a:solidFill>
                  <a:schemeClr val="tx1">
                    <a:lumMod val="75000"/>
                  </a:schemeClr>
                </a:solidFill>
              </a:rPr>
              <a:t>Language Proficiency</a:t>
            </a:r>
            <a:r>
              <a:rPr lang="en-US" dirty="0"/>
              <a:t> – Python, C++, Java, </a:t>
            </a:r>
            <a:r>
              <a:rPr lang="en-US" dirty="0" err="1"/>
              <a:t>etc</a:t>
            </a:r>
            <a:r>
              <a:rPr lang="en-US" dirty="0"/>
              <a:t>…</a:t>
            </a:r>
            <a:endParaRPr lang="en"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endParaRPr dirty="0"/>
          </a:p>
        </p:txBody>
      </p:sp>
      <p:sp>
        <p:nvSpPr>
          <p:cNvPr id="4" name="Google Shape;284;p14">
            <a:extLst>
              <a:ext uri="{FF2B5EF4-FFF2-40B4-BE49-F238E27FC236}">
                <a16:creationId xmlns:a16="http://schemas.microsoft.com/office/drawing/2014/main" id="{552AC553-523B-4E58-B203-CD80C2A02A80}"/>
              </a:ext>
            </a:extLst>
          </p:cNvPr>
          <p:cNvSpPr txBox="1"/>
          <p:nvPr/>
        </p:nvSpPr>
        <p:spPr>
          <a:xfrm>
            <a:off x="1051051" y="4314504"/>
            <a:ext cx="3041400" cy="460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B7B7B7"/>
                </a:solidFill>
              </a:rPr>
              <a:t>Block.Hub </a:t>
            </a:r>
            <a:r>
              <a:rPr lang="en" sz="1800" dirty="0">
                <a:solidFill>
                  <a:srgbClr val="B7B7B7"/>
                </a:solidFill>
              </a:rPr>
              <a:t>Academy</a:t>
            </a:r>
            <a:endParaRPr sz="1800" dirty="0">
              <a:solidFill>
                <a:srgbClr val="B7B7B7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BB3D6A-C56C-4DB6-828A-3A7CDECFCE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14" y="3928557"/>
            <a:ext cx="1206186" cy="120618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54224BD-776B-46B9-97BE-78CF87F193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2250" y="0"/>
            <a:ext cx="257175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Course Curriculum</a:t>
            </a:r>
            <a:endParaRPr dirty="0"/>
          </a:p>
        </p:txBody>
      </p:sp>
      <p:sp>
        <p:nvSpPr>
          <p:cNvPr id="284" name="Google Shape;284;p14"/>
          <p:cNvSpPr txBox="1"/>
          <p:nvPr/>
        </p:nvSpPr>
        <p:spPr>
          <a:xfrm>
            <a:off x="6102600" y="4373400"/>
            <a:ext cx="3041400" cy="7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B7B7B7"/>
                </a:solidFill>
              </a:rPr>
              <a:t>Block.Hub </a:t>
            </a:r>
            <a:r>
              <a:rPr lang="en" sz="1800">
                <a:solidFill>
                  <a:srgbClr val="B7B7B7"/>
                </a:solidFill>
              </a:rPr>
              <a:t>Academy</a:t>
            </a:r>
            <a:endParaRPr sz="1800">
              <a:solidFill>
                <a:srgbClr val="B7B7B7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32DD7E-97ED-46B2-B67C-14EDCECE1B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0614" y="3937314"/>
            <a:ext cx="1206186" cy="1206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891611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Course Outline</a:t>
            </a:r>
            <a:endParaRPr dirty="0"/>
          </a:p>
        </p:txBody>
      </p:sp>
      <p:sp>
        <p:nvSpPr>
          <p:cNvPr id="290" name="Google Shape;290;p1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lvl="0" indent="0" algn="l" rtl="0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Section 1 – Beginner level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US" sz="1400" b="1" dirty="0"/>
              <a:t>Introduction</a:t>
            </a:r>
            <a:r>
              <a:rPr lang="en-US" sz="1400" dirty="0"/>
              <a:t> [30 mins]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US" sz="1400" b="1" dirty="0"/>
              <a:t>Bits &amp; Bytes </a:t>
            </a:r>
            <a:r>
              <a:rPr lang="en-US" sz="1400" dirty="0"/>
              <a:t>[1 </a:t>
            </a:r>
            <a:r>
              <a:rPr lang="en-US" sz="1400" dirty="0" err="1"/>
              <a:t>hrs</a:t>
            </a:r>
            <a:r>
              <a:rPr lang="en-US" sz="1400" dirty="0"/>
              <a:t>]</a:t>
            </a:r>
          </a:p>
          <a:p>
            <a:pPr lvl="0">
              <a:buAutoNum type="arabicPeriod"/>
            </a:pPr>
            <a:r>
              <a:rPr lang="en-US" sz="1400" b="1" dirty="0"/>
              <a:t>Loops &amp; Decisions </a:t>
            </a:r>
            <a:r>
              <a:rPr lang="en-US" sz="1400" dirty="0"/>
              <a:t>[2 </a:t>
            </a:r>
            <a:r>
              <a:rPr lang="en-US" sz="1400" dirty="0" err="1"/>
              <a:t>hrs</a:t>
            </a:r>
            <a:r>
              <a:rPr lang="en-US" sz="1400" dirty="0"/>
              <a:t>]</a:t>
            </a:r>
          </a:p>
          <a:p>
            <a:pPr lvl="0">
              <a:buAutoNum type="arabicPeriod"/>
            </a:pPr>
            <a:r>
              <a:rPr lang="en-US" sz="1400" b="1" dirty="0"/>
              <a:t>Functions | Lambdas </a:t>
            </a:r>
            <a:r>
              <a:rPr lang="en-US" sz="1400" dirty="0"/>
              <a:t>[2 </a:t>
            </a:r>
            <a:r>
              <a:rPr lang="en-US" sz="1400" dirty="0" err="1"/>
              <a:t>hrs</a:t>
            </a:r>
            <a:r>
              <a:rPr lang="en-US" sz="1400" dirty="0"/>
              <a:t>]</a:t>
            </a:r>
          </a:p>
          <a:p>
            <a:pPr lvl="0">
              <a:buAutoNum type="arabicPeriod"/>
            </a:pPr>
            <a:r>
              <a:rPr lang="en-US" sz="1400" b="1" dirty="0"/>
              <a:t>Enums | define | const </a:t>
            </a:r>
            <a:r>
              <a:rPr lang="en-US" sz="1400" dirty="0"/>
              <a:t>[2 </a:t>
            </a:r>
            <a:r>
              <a:rPr lang="en-US" sz="1400" dirty="0" err="1"/>
              <a:t>hrs</a:t>
            </a:r>
            <a:r>
              <a:rPr lang="en-US" sz="1400" dirty="0"/>
              <a:t>]</a:t>
            </a:r>
          </a:p>
        </p:txBody>
      </p:sp>
      <p:sp>
        <p:nvSpPr>
          <p:cNvPr id="4" name="Google Shape;284;p14">
            <a:extLst>
              <a:ext uri="{FF2B5EF4-FFF2-40B4-BE49-F238E27FC236}">
                <a16:creationId xmlns:a16="http://schemas.microsoft.com/office/drawing/2014/main" id="{552AC553-523B-4E58-B203-CD80C2A02A80}"/>
              </a:ext>
            </a:extLst>
          </p:cNvPr>
          <p:cNvSpPr txBox="1"/>
          <p:nvPr/>
        </p:nvSpPr>
        <p:spPr>
          <a:xfrm>
            <a:off x="1051051" y="4314504"/>
            <a:ext cx="3041400" cy="460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B7B7B7"/>
                </a:solidFill>
              </a:rPr>
              <a:t>Block.Hub </a:t>
            </a:r>
            <a:r>
              <a:rPr lang="en" sz="1800" dirty="0">
                <a:solidFill>
                  <a:srgbClr val="B7B7B7"/>
                </a:solidFill>
              </a:rPr>
              <a:t>Academy</a:t>
            </a:r>
            <a:endParaRPr sz="1800" dirty="0">
              <a:solidFill>
                <a:srgbClr val="B7B7B7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BB3D6A-C56C-4DB6-828A-3A7CDECFCE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14" y="3928557"/>
            <a:ext cx="1206186" cy="1206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5889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Course Outline (</a:t>
            </a:r>
            <a:r>
              <a:rPr lang="en-US" dirty="0" err="1"/>
              <a:t>Cont</a:t>
            </a:r>
            <a:r>
              <a:rPr lang="en-US" dirty="0"/>
              <a:t>…)</a:t>
            </a:r>
            <a:endParaRPr dirty="0"/>
          </a:p>
        </p:txBody>
      </p:sp>
      <p:sp>
        <p:nvSpPr>
          <p:cNvPr id="290" name="Google Shape;290;p1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lvl="0" indent="0" algn="l" rtl="0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sz="1600" b="1" dirty="0">
                <a:solidFill>
                  <a:srgbClr val="00B050"/>
                </a:solidFill>
              </a:rPr>
              <a:t>Section 2 – Intermediate Level</a:t>
            </a:r>
          </a:p>
          <a:p>
            <a:pPr lvl="0">
              <a:buAutoNum type="arabicPeriod"/>
            </a:pPr>
            <a:r>
              <a:rPr lang="en-US" sz="1400" b="1" dirty="0"/>
              <a:t>Structures</a:t>
            </a:r>
            <a:r>
              <a:rPr lang="en-US" sz="1400" dirty="0"/>
              <a:t> [3 </a:t>
            </a:r>
            <a:r>
              <a:rPr lang="en-US" sz="1400" dirty="0" err="1"/>
              <a:t>hrs</a:t>
            </a:r>
            <a:r>
              <a:rPr lang="en-US" sz="1400" dirty="0"/>
              <a:t>]</a:t>
            </a:r>
          </a:p>
          <a:p>
            <a:pPr lvl="0">
              <a:buAutoNum type="arabicPeriod"/>
            </a:pPr>
            <a:r>
              <a:rPr lang="en-US" sz="1400" b="1" dirty="0"/>
              <a:t>Classes &amp; Objects </a:t>
            </a:r>
            <a:r>
              <a:rPr lang="en-US" sz="1400" dirty="0"/>
              <a:t>[5 </a:t>
            </a:r>
            <a:r>
              <a:rPr lang="en-US" sz="1400" dirty="0" err="1"/>
              <a:t>hrs</a:t>
            </a:r>
            <a:r>
              <a:rPr lang="en-US" sz="1400" dirty="0"/>
              <a:t>]</a:t>
            </a:r>
          </a:p>
          <a:p>
            <a:pPr lvl="0">
              <a:buAutoNum type="arabicPeriod"/>
            </a:pPr>
            <a:r>
              <a:rPr lang="en-US" sz="1400" b="1" dirty="0"/>
              <a:t>Arrays &amp; Strings </a:t>
            </a:r>
            <a:r>
              <a:rPr lang="en-US" sz="1400" dirty="0"/>
              <a:t>[2 </a:t>
            </a:r>
            <a:r>
              <a:rPr lang="en-US" sz="1400" dirty="0" err="1"/>
              <a:t>hrs</a:t>
            </a:r>
            <a:r>
              <a:rPr lang="en-US" sz="1400" dirty="0"/>
              <a:t>]</a:t>
            </a:r>
          </a:p>
          <a:p>
            <a:pPr lvl="0">
              <a:buAutoNum type="arabicPeriod"/>
            </a:pPr>
            <a:r>
              <a:rPr lang="en-US" sz="1400" b="1" dirty="0"/>
              <a:t>Operator Overloading</a:t>
            </a:r>
            <a:r>
              <a:rPr lang="en-US" sz="1400" dirty="0"/>
              <a:t> [3 </a:t>
            </a:r>
            <a:r>
              <a:rPr lang="en-US" sz="1400" dirty="0" err="1"/>
              <a:t>hrs</a:t>
            </a:r>
            <a:r>
              <a:rPr lang="en-US" sz="1400" dirty="0"/>
              <a:t>]</a:t>
            </a:r>
          </a:p>
        </p:txBody>
      </p:sp>
      <p:sp>
        <p:nvSpPr>
          <p:cNvPr id="4" name="Google Shape;284;p14">
            <a:extLst>
              <a:ext uri="{FF2B5EF4-FFF2-40B4-BE49-F238E27FC236}">
                <a16:creationId xmlns:a16="http://schemas.microsoft.com/office/drawing/2014/main" id="{552AC553-523B-4E58-B203-CD80C2A02A80}"/>
              </a:ext>
            </a:extLst>
          </p:cNvPr>
          <p:cNvSpPr txBox="1"/>
          <p:nvPr/>
        </p:nvSpPr>
        <p:spPr>
          <a:xfrm>
            <a:off x="1051051" y="4314504"/>
            <a:ext cx="3041400" cy="460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B7B7B7"/>
                </a:solidFill>
              </a:rPr>
              <a:t>Block.Hub </a:t>
            </a:r>
            <a:r>
              <a:rPr lang="en" sz="1800" dirty="0">
                <a:solidFill>
                  <a:srgbClr val="B7B7B7"/>
                </a:solidFill>
              </a:rPr>
              <a:t>Academy</a:t>
            </a:r>
            <a:endParaRPr sz="1800" dirty="0">
              <a:solidFill>
                <a:srgbClr val="B7B7B7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BB3D6A-C56C-4DB6-828A-3A7CDECFCE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14" y="3928557"/>
            <a:ext cx="1206186" cy="1206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2935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Course Outline (</a:t>
            </a:r>
            <a:r>
              <a:rPr lang="en-US" dirty="0" err="1"/>
              <a:t>Cont</a:t>
            </a:r>
            <a:r>
              <a:rPr lang="en-US" dirty="0"/>
              <a:t>…)</a:t>
            </a:r>
            <a:endParaRPr dirty="0"/>
          </a:p>
        </p:txBody>
      </p:sp>
      <p:sp>
        <p:nvSpPr>
          <p:cNvPr id="290" name="Google Shape;290;p1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lvl="0" indent="0" algn="l" rtl="0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sz="1600" b="1" dirty="0">
                <a:solidFill>
                  <a:srgbClr val="00B0F0"/>
                </a:solidFill>
              </a:rPr>
              <a:t>Section 3 – Advanced Level</a:t>
            </a:r>
          </a:p>
          <a:p>
            <a:pPr lvl="0">
              <a:buAutoNum type="arabicPeriod"/>
            </a:pPr>
            <a:r>
              <a:rPr lang="en-US" sz="1400" b="1" dirty="0"/>
              <a:t>Inheritance</a:t>
            </a:r>
            <a:r>
              <a:rPr lang="en-US" sz="1400" dirty="0"/>
              <a:t> [2 </a:t>
            </a:r>
            <a:r>
              <a:rPr lang="en-US" sz="1400" dirty="0" err="1"/>
              <a:t>hrs</a:t>
            </a:r>
            <a:r>
              <a:rPr lang="en-US" sz="1400" dirty="0"/>
              <a:t>]</a:t>
            </a:r>
          </a:p>
          <a:p>
            <a:pPr lvl="0">
              <a:buAutoNum type="arabicPeriod"/>
            </a:pPr>
            <a:r>
              <a:rPr lang="en-US" sz="1400" b="1" dirty="0"/>
              <a:t>Pointers </a:t>
            </a:r>
            <a:r>
              <a:rPr lang="en-US" sz="1400" dirty="0"/>
              <a:t>[2 </a:t>
            </a:r>
            <a:r>
              <a:rPr lang="en-US" sz="1400" dirty="0" err="1"/>
              <a:t>hrs</a:t>
            </a:r>
            <a:r>
              <a:rPr lang="en-US" sz="1400" dirty="0"/>
              <a:t>]</a:t>
            </a:r>
          </a:p>
          <a:p>
            <a:pPr lvl="0">
              <a:buAutoNum type="arabicPeriod"/>
            </a:pPr>
            <a:r>
              <a:rPr lang="en-US" sz="1400" b="1" dirty="0"/>
              <a:t>Virtual Functions </a:t>
            </a:r>
            <a:r>
              <a:rPr lang="en-US" sz="1400" dirty="0"/>
              <a:t>[3 </a:t>
            </a:r>
            <a:r>
              <a:rPr lang="en-US" sz="1400" dirty="0" err="1"/>
              <a:t>hrs</a:t>
            </a:r>
            <a:r>
              <a:rPr lang="en-US" sz="1400" dirty="0"/>
              <a:t>]</a:t>
            </a:r>
          </a:p>
          <a:p>
            <a:pPr lvl="0">
              <a:buAutoNum type="arabicPeriod"/>
            </a:pPr>
            <a:r>
              <a:rPr lang="en-US" sz="1400" b="1" dirty="0"/>
              <a:t>Streams &amp; Files </a:t>
            </a:r>
            <a:r>
              <a:rPr lang="en-US" sz="1400" dirty="0"/>
              <a:t>[2 </a:t>
            </a:r>
            <a:r>
              <a:rPr lang="en-US" sz="1400" dirty="0" err="1"/>
              <a:t>hrs</a:t>
            </a:r>
            <a:r>
              <a:rPr lang="en-US" sz="1400" dirty="0"/>
              <a:t>]</a:t>
            </a:r>
          </a:p>
        </p:txBody>
      </p:sp>
      <p:sp>
        <p:nvSpPr>
          <p:cNvPr id="4" name="Google Shape;284;p14">
            <a:extLst>
              <a:ext uri="{FF2B5EF4-FFF2-40B4-BE49-F238E27FC236}">
                <a16:creationId xmlns:a16="http://schemas.microsoft.com/office/drawing/2014/main" id="{552AC553-523B-4E58-B203-CD80C2A02A80}"/>
              </a:ext>
            </a:extLst>
          </p:cNvPr>
          <p:cNvSpPr txBox="1"/>
          <p:nvPr/>
        </p:nvSpPr>
        <p:spPr>
          <a:xfrm>
            <a:off x="1051051" y="4314504"/>
            <a:ext cx="3041400" cy="460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B7B7B7"/>
                </a:solidFill>
              </a:rPr>
              <a:t>Block.Hub </a:t>
            </a:r>
            <a:r>
              <a:rPr lang="en" sz="1800" dirty="0">
                <a:solidFill>
                  <a:srgbClr val="B7B7B7"/>
                </a:solidFill>
              </a:rPr>
              <a:t>Academy</a:t>
            </a:r>
            <a:endParaRPr sz="1800" dirty="0">
              <a:solidFill>
                <a:srgbClr val="B7B7B7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BB3D6A-C56C-4DB6-828A-3A7CDECFCE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14" y="3928557"/>
            <a:ext cx="1206186" cy="1206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4444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Course Outline (</a:t>
            </a:r>
            <a:r>
              <a:rPr lang="en-US" dirty="0" err="1"/>
              <a:t>Cont</a:t>
            </a:r>
            <a:r>
              <a:rPr lang="en-US" dirty="0"/>
              <a:t>…)</a:t>
            </a:r>
            <a:endParaRPr dirty="0"/>
          </a:p>
        </p:txBody>
      </p:sp>
      <p:sp>
        <p:nvSpPr>
          <p:cNvPr id="290" name="Google Shape;290;p1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lvl="0" indent="0" algn="l" rtl="0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sz="16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Section 4 – Pro Level</a:t>
            </a:r>
          </a:p>
          <a:p>
            <a:pPr lvl="0">
              <a:buAutoNum type="arabicPeriod"/>
            </a:pPr>
            <a:r>
              <a:rPr lang="en-US" sz="1400" b="1" dirty="0"/>
              <a:t>Multifile Programs </a:t>
            </a:r>
            <a:r>
              <a:rPr lang="en-US" sz="1400" dirty="0"/>
              <a:t>[2 </a:t>
            </a:r>
            <a:r>
              <a:rPr lang="en-US" sz="1400" dirty="0" err="1"/>
              <a:t>hrs</a:t>
            </a:r>
            <a:r>
              <a:rPr lang="en-US" sz="1400" dirty="0"/>
              <a:t>]</a:t>
            </a:r>
          </a:p>
          <a:p>
            <a:pPr lvl="0">
              <a:buAutoNum type="arabicPeriod"/>
            </a:pPr>
            <a:r>
              <a:rPr lang="en-US" sz="1400" b="1" dirty="0"/>
              <a:t>Templates &amp; Exceptions </a:t>
            </a:r>
            <a:r>
              <a:rPr lang="en-US" sz="1400" dirty="0"/>
              <a:t>[2 </a:t>
            </a:r>
            <a:r>
              <a:rPr lang="en-US" sz="1400" dirty="0" err="1"/>
              <a:t>hrs</a:t>
            </a:r>
            <a:r>
              <a:rPr lang="en-US" sz="1400" dirty="0"/>
              <a:t>]</a:t>
            </a:r>
          </a:p>
          <a:p>
            <a:pPr lvl="0">
              <a:buAutoNum type="arabicPeriod"/>
            </a:pPr>
            <a:r>
              <a:rPr lang="en-US" sz="1400" b="1" dirty="0"/>
              <a:t>STL </a:t>
            </a:r>
            <a:r>
              <a:rPr lang="en-US" sz="1400" dirty="0"/>
              <a:t>[4 </a:t>
            </a:r>
            <a:r>
              <a:rPr lang="en-US" sz="1400" dirty="0" err="1"/>
              <a:t>hrs</a:t>
            </a:r>
            <a:r>
              <a:rPr lang="en-US" sz="1400" dirty="0"/>
              <a:t>]</a:t>
            </a:r>
          </a:p>
        </p:txBody>
      </p:sp>
      <p:sp>
        <p:nvSpPr>
          <p:cNvPr id="4" name="Google Shape;284;p14">
            <a:extLst>
              <a:ext uri="{FF2B5EF4-FFF2-40B4-BE49-F238E27FC236}">
                <a16:creationId xmlns:a16="http://schemas.microsoft.com/office/drawing/2014/main" id="{552AC553-523B-4E58-B203-CD80C2A02A80}"/>
              </a:ext>
            </a:extLst>
          </p:cNvPr>
          <p:cNvSpPr txBox="1"/>
          <p:nvPr/>
        </p:nvSpPr>
        <p:spPr>
          <a:xfrm>
            <a:off x="1051051" y="4314504"/>
            <a:ext cx="3041400" cy="460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B7B7B7"/>
                </a:solidFill>
              </a:rPr>
              <a:t>Block.Hub </a:t>
            </a:r>
            <a:r>
              <a:rPr lang="en" sz="1800" dirty="0">
                <a:solidFill>
                  <a:srgbClr val="B7B7B7"/>
                </a:solidFill>
              </a:rPr>
              <a:t>Academy</a:t>
            </a:r>
            <a:endParaRPr sz="1800" dirty="0">
              <a:solidFill>
                <a:srgbClr val="B7B7B7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BB3D6A-C56C-4DB6-828A-3A7CDECFCE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14" y="3928557"/>
            <a:ext cx="1206186" cy="1206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318232"/>
      </p:ext>
    </p:extLst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Momentum">
    <a:dk1>
      <a:srgbClr val="C0791B"/>
    </a:dk1>
    <a:lt1>
      <a:srgbClr val="FFFFFF"/>
    </a:lt1>
    <a:dk2>
      <a:srgbClr val="424242"/>
    </a:dk2>
    <a:lt2>
      <a:srgbClr val="8DD8D3"/>
    </a:lt2>
    <a:accent1>
      <a:srgbClr val="0B6374"/>
    </a:accent1>
    <a:accent2>
      <a:srgbClr val="FD5B58"/>
    </a:accent2>
    <a:accent3>
      <a:srgbClr val="599191"/>
    </a:accent3>
    <a:accent4>
      <a:srgbClr val="D7E6A3"/>
    </a:accent4>
    <a:accent5>
      <a:srgbClr val="27278B"/>
    </a:accent5>
    <a:accent6>
      <a:srgbClr val="D558AB"/>
    </a:accent6>
    <a:hlink>
      <a:srgbClr val="27278B"/>
    </a:hlink>
    <a:folHlink>
      <a:srgbClr val="27278B"/>
    </a:folHlink>
  </a:clrScheme>
</a:themeOverride>
</file>

<file path=ppt/theme/themeOverride2.xml><?xml version="1.0" encoding="utf-8"?>
<a:themeOverride xmlns:a="http://schemas.openxmlformats.org/drawingml/2006/main">
  <a:clrScheme name="Momentum">
    <a:dk1>
      <a:srgbClr val="C0791B"/>
    </a:dk1>
    <a:lt1>
      <a:srgbClr val="FFFFFF"/>
    </a:lt1>
    <a:dk2>
      <a:srgbClr val="424242"/>
    </a:dk2>
    <a:lt2>
      <a:srgbClr val="8DD8D3"/>
    </a:lt2>
    <a:accent1>
      <a:srgbClr val="0B6374"/>
    </a:accent1>
    <a:accent2>
      <a:srgbClr val="FD5B58"/>
    </a:accent2>
    <a:accent3>
      <a:srgbClr val="599191"/>
    </a:accent3>
    <a:accent4>
      <a:srgbClr val="D7E6A3"/>
    </a:accent4>
    <a:accent5>
      <a:srgbClr val="27278B"/>
    </a:accent5>
    <a:accent6>
      <a:srgbClr val="D558AB"/>
    </a:accent6>
    <a:hlink>
      <a:srgbClr val="27278B"/>
    </a:hlink>
    <a:folHlink>
      <a:srgbClr val="27278B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220</TotalTime>
  <Words>282</Words>
  <Application>Microsoft Office PowerPoint</Application>
  <PresentationFormat>On-screen Show (16:9)</PresentationFormat>
  <Paragraphs>61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Nunito</vt:lpstr>
      <vt:lpstr>Maven Pro</vt:lpstr>
      <vt:lpstr>Arial</vt:lpstr>
      <vt:lpstr>Momentum</vt:lpstr>
      <vt:lpstr>PowerPoint Presentation</vt:lpstr>
      <vt:lpstr>Learn Professional C++ | Essentials</vt:lpstr>
      <vt:lpstr>About the Instructor</vt:lpstr>
      <vt:lpstr>Experience</vt:lpstr>
      <vt:lpstr>Course Curriculum</vt:lpstr>
      <vt:lpstr>Course Outline</vt:lpstr>
      <vt:lpstr>Course Outline (Cont…)</vt:lpstr>
      <vt:lpstr>Course Outline (Cont…)</vt:lpstr>
      <vt:lpstr>Course Outline (Cont…)</vt:lpstr>
      <vt:lpstr>Software Tools</vt:lpstr>
      <vt:lpstr>Tools</vt:lpstr>
      <vt:lpstr>Happy Coding! 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Automate Excel using Python - Xlwings | Series 1</dc:title>
  <dc:creator>abhijit</dc:creator>
  <cp:lastModifiedBy>abhijit roy</cp:lastModifiedBy>
  <cp:revision>61</cp:revision>
  <dcterms:modified xsi:type="dcterms:W3CDTF">2020-06-04T15:30:46Z</dcterms:modified>
</cp:coreProperties>
</file>