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2"/>
  </p:notesMasterIdLst>
  <p:sldIdLst>
    <p:sldId id="256" r:id="rId2"/>
    <p:sldId id="262" r:id="rId3"/>
    <p:sldId id="266" r:id="rId4"/>
    <p:sldId id="257" r:id="rId5"/>
    <p:sldId id="258" r:id="rId6"/>
    <p:sldId id="259" r:id="rId7"/>
    <p:sldId id="269" r:id="rId8"/>
    <p:sldId id="261" r:id="rId9"/>
    <p:sldId id="260" r:id="rId10"/>
    <p:sldId id="283" r:id="rId11"/>
    <p:sldId id="281" r:id="rId12"/>
    <p:sldId id="277" r:id="rId13"/>
    <p:sldId id="270" r:id="rId14"/>
    <p:sldId id="271" r:id="rId15"/>
    <p:sldId id="272" r:id="rId16"/>
    <p:sldId id="273" r:id="rId17"/>
    <p:sldId id="274" r:id="rId18"/>
    <p:sldId id="276" r:id="rId19"/>
    <p:sldId id="264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C71F"/>
    <a:srgbClr val="31B51B"/>
    <a:srgbClr val="FF9900"/>
    <a:srgbClr val="3BD921"/>
    <a:srgbClr val="44D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75866" autoAdjust="0"/>
  </p:normalViewPr>
  <p:slideViewPr>
    <p:cSldViewPr snapToGrid="0">
      <p:cViewPr varScale="1">
        <p:scale>
          <a:sx n="80" d="100"/>
          <a:sy n="80" d="100"/>
        </p:scale>
        <p:origin x="483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E8C3-1CC1-4554-B40B-19FED0D4E791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D01D0-2C3A-4F32-840C-F555B950D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n-ie/article/always-show-the-pointer-during-a-presentation-ac582334-2c8f-4000-a52e-1c6a055ba620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https://support.office.com/en-ie/article/always-show-the-pointer-during-a-presentation-ac582334-2c8f-4000-a52e-1c6a055ba620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D01D0-2C3A-4F32-840C-F555B950D9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68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5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6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670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95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75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1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95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7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3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63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14-Apr-19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75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14-Apr-19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1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14-Apr-19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2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14-Apr-19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2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14-Apr-19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1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14-Apr-19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6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8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ile:///\\vmfg\sections\Dr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4890" y="2404531"/>
            <a:ext cx="9325056" cy="1646302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31B51B"/>
                </a:solidFill>
              </a:rPr>
              <a:t>ViEW</a:t>
            </a:r>
            <a:r>
              <a:rPr lang="en-IN" b="1" dirty="0" smtClean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IN" b="1" dirty="0" smtClean="0">
                <a:solidFill>
                  <a:schemeClr val="tx2"/>
                </a:solidFill>
              </a:rPr>
              <a:t> </a:t>
            </a:r>
            <a:r>
              <a:rPr lang="en-IN" b="1" dirty="0" smtClean="0">
                <a:solidFill>
                  <a:schemeClr val="bg1">
                    <a:lumMod val="50000"/>
                  </a:schemeClr>
                </a:solidFill>
              </a:rPr>
              <a:t>VCS in Excel, Word</a:t>
            </a:r>
            <a:endParaRPr lang="en-IN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Abhijit Roy</a:t>
            </a:r>
          </a:p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VFD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3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Define Terms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34655" cy="4351338"/>
          </a:xfrm>
        </p:spPr>
        <p:txBody>
          <a:bodyPr>
            <a:normAutofit/>
          </a:bodyPr>
          <a:lstStyle/>
          <a:p>
            <a:r>
              <a:rPr lang="en-IN" b="1" dirty="0" smtClean="0"/>
              <a:t>Remotes/origin/master: </a:t>
            </a:r>
            <a:r>
              <a:rPr lang="en-IN" dirty="0" smtClean="0"/>
              <a:t>means “Main” branch </a:t>
            </a:r>
            <a:r>
              <a:rPr lang="en-US" dirty="0" smtClean="0"/>
              <a:t>in </a:t>
            </a:r>
            <a:r>
              <a:rPr lang="en-US" dirty="0"/>
              <a:t>a </a:t>
            </a:r>
            <a:r>
              <a:rPr lang="en-US" dirty="0" smtClean="0"/>
              <a:t>server directory (repository)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388517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Define Terms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34655" cy="4351338"/>
          </a:xfrm>
        </p:spPr>
        <p:txBody>
          <a:bodyPr>
            <a:normAutofit/>
          </a:bodyPr>
          <a:lstStyle/>
          <a:p>
            <a:r>
              <a:rPr lang="en-IN" b="1" dirty="0" smtClean="0"/>
              <a:t>Branches/master</a:t>
            </a:r>
            <a:r>
              <a:rPr lang="en-IN" b="1" smtClean="0"/>
              <a:t>: </a:t>
            </a:r>
            <a:r>
              <a:rPr lang="en-IN" smtClean="0"/>
              <a:t>like “Main</a:t>
            </a:r>
            <a:r>
              <a:rPr lang="en-IN" dirty="0" smtClean="0"/>
              <a:t>” branch </a:t>
            </a:r>
            <a:r>
              <a:rPr lang="en-US" dirty="0" smtClean="0"/>
              <a:t>in </a:t>
            </a:r>
            <a:r>
              <a:rPr lang="en-US" dirty="0"/>
              <a:t>a </a:t>
            </a:r>
            <a:r>
              <a:rPr lang="en-US" dirty="0" smtClean="0"/>
              <a:t>client directory (repository)</a:t>
            </a:r>
          </a:p>
          <a:p>
            <a:r>
              <a:rPr lang="en-IN" b="1" dirty="0" smtClean="0"/>
              <a:t>Branches/new-feature: </a:t>
            </a:r>
            <a:r>
              <a:rPr lang="en-IN" dirty="0"/>
              <a:t>means </a:t>
            </a:r>
            <a:r>
              <a:rPr lang="en-IN" dirty="0" smtClean="0"/>
              <a:t>“new-feature” </a:t>
            </a:r>
            <a:r>
              <a:rPr lang="en-IN" dirty="0"/>
              <a:t>branch </a:t>
            </a:r>
            <a:r>
              <a:rPr lang="en-US" dirty="0"/>
              <a:t>in a client directory (repository)</a:t>
            </a:r>
            <a:endParaRPr lang="en-IN" b="1" dirty="0"/>
          </a:p>
          <a:p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132374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Define Terms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967046" cy="688975"/>
          </a:xfrm>
        </p:spPr>
        <p:txBody>
          <a:bodyPr>
            <a:normAutofit/>
          </a:bodyPr>
          <a:lstStyle/>
          <a:p>
            <a:r>
              <a:rPr lang="en-IN" b="1" dirty="0" smtClean="0"/>
              <a:t>Init </a:t>
            </a:r>
            <a:r>
              <a:rPr lang="en-IN" dirty="0" smtClean="0"/>
              <a:t>– like initializing a folder with Git protocol. Basically, a </a:t>
            </a:r>
            <a:r>
              <a:rPr lang="en-IN" dirty="0" smtClean="0">
                <a:latin typeface="Adobe Caslon Pro" panose="0205050205050A020403" pitchFamily="18" charset="0"/>
              </a:rPr>
              <a:t>.git </a:t>
            </a:r>
            <a:r>
              <a:rPr lang="en-IN" dirty="0" smtClean="0"/>
              <a:t>folder created inside.</a:t>
            </a:r>
            <a:endParaRPr lang="en-IN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880" y="928809"/>
            <a:ext cx="3563490" cy="4762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220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Define Terms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958254" cy="706560"/>
          </a:xfrm>
        </p:spPr>
        <p:txBody>
          <a:bodyPr>
            <a:normAutofit/>
          </a:bodyPr>
          <a:lstStyle/>
          <a:p>
            <a:r>
              <a:rPr lang="en-IN" b="1" dirty="0" smtClean="0"/>
              <a:t>Clone</a:t>
            </a:r>
            <a:r>
              <a:rPr lang="en-IN" dirty="0" smtClean="0"/>
              <a:t> – like download a project directory (repository).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901" y="3235143"/>
            <a:ext cx="4095891" cy="27186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167" y="1141414"/>
            <a:ext cx="3391833" cy="4533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848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Define Terms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785" y="1737702"/>
            <a:ext cx="6634655" cy="4351338"/>
          </a:xfrm>
        </p:spPr>
        <p:txBody>
          <a:bodyPr>
            <a:normAutofit/>
          </a:bodyPr>
          <a:lstStyle/>
          <a:p>
            <a:r>
              <a:rPr lang="en-IN" b="1" dirty="0" smtClean="0"/>
              <a:t>Stage</a:t>
            </a:r>
            <a:r>
              <a:rPr lang="en-IN" dirty="0" smtClean="0"/>
              <a:t> – like add/register files for recording changes (in repository).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097" y="2308349"/>
            <a:ext cx="6534150" cy="3771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37" y="3091783"/>
            <a:ext cx="3910377" cy="1835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4198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Define Terms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34655" cy="1222375"/>
          </a:xfrm>
        </p:spPr>
        <p:txBody>
          <a:bodyPr>
            <a:normAutofit/>
          </a:bodyPr>
          <a:lstStyle/>
          <a:p>
            <a:r>
              <a:rPr lang="en-IN" b="1" dirty="0" smtClean="0"/>
              <a:t>Commit </a:t>
            </a:r>
            <a:r>
              <a:rPr lang="en-IN" dirty="0" smtClean="0"/>
              <a:t>– like save/record changes (in repository).</a:t>
            </a:r>
            <a:endParaRPr lang="en-IN" b="1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836866" y="2719705"/>
            <a:ext cx="6277604" cy="2124075"/>
            <a:chOff x="1195251" y="3146425"/>
            <a:chExt cx="6277604" cy="21240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3080" y="3146425"/>
              <a:ext cx="5819775" cy="21240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5251" y="3315380"/>
              <a:ext cx="1547949" cy="1547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927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Define Terms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34655" cy="4351338"/>
          </a:xfrm>
        </p:spPr>
        <p:txBody>
          <a:bodyPr>
            <a:normAutofit/>
          </a:bodyPr>
          <a:lstStyle/>
          <a:p>
            <a:r>
              <a:rPr lang="en-IN" b="1" dirty="0" smtClean="0"/>
              <a:t>Push</a:t>
            </a:r>
            <a:r>
              <a:rPr lang="en-IN" dirty="0" smtClean="0"/>
              <a:t> – like upload file changes (repository).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80" y="2588565"/>
            <a:ext cx="4401493" cy="31678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253" y="2595025"/>
            <a:ext cx="4491571" cy="31656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ight Arrow 5"/>
          <p:cNvSpPr/>
          <p:nvPr/>
        </p:nvSpPr>
        <p:spPr>
          <a:xfrm>
            <a:off x="5007429" y="3831771"/>
            <a:ext cx="437480" cy="296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1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Define Terms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13617" cy="4351338"/>
          </a:xfrm>
        </p:spPr>
        <p:txBody>
          <a:bodyPr>
            <a:normAutofit/>
          </a:bodyPr>
          <a:lstStyle/>
          <a:p>
            <a:r>
              <a:rPr lang="en-IN" b="1" dirty="0" smtClean="0"/>
              <a:t>Fetch</a:t>
            </a:r>
            <a:r>
              <a:rPr lang="en-IN" dirty="0" smtClean="0"/>
              <a:t> – like downloading changes from remote directory (repository).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	NOTE: The changes in local repo is not applied to the remote repo.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3" y="3146425"/>
            <a:ext cx="5956661" cy="280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2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Define Terms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908" y="1773374"/>
            <a:ext cx="6634655" cy="1161415"/>
          </a:xfrm>
        </p:spPr>
        <p:txBody>
          <a:bodyPr>
            <a:normAutofit/>
          </a:bodyPr>
          <a:lstStyle/>
          <a:p>
            <a:r>
              <a:rPr lang="en-IN" b="1" dirty="0" smtClean="0"/>
              <a:t>Pull</a:t>
            </a:r>
            <a:r>
              <a:rPr lang="en-IN" dirty="0" smtClean="0"/>
              <a:t> (= </a:t>
            </a:r>
            <a:r>
              <a:rPr lang="en-IN" dirty="0"/>
              <a:t>Fetch</a:t>
            </a:r>
            <a:r>
              <a:rPr lang="en-IN" dirty="0" smtClean="0"/>
              <a:t> + Merge) – like downloading changes </a:t>
            </a:r>
            <a:r>
              <a:rPr lang="en-IN" dirty="0">
                <a:latin typeface="Adobe Caslon Pro Bold" panose="0205070206050A020403" pitchFamily="18" charset="0"/>
              </a:rPr>
              <a:t>&amp;</a:t>
            </a:r>
            <a:r>
              <a:rPr lang="en-IN" dirty="0" smtClean="0"/>
              <a:t> merges (in repository).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>
                <a:solidFill>
                  <a:srgbClr val="37C71F"/>
                </a:solidFill>
              </a:rPr>
              <a:t>Sync remote repo with local repo.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2" y="3171642"/>
            <a:ext cx="2502437" cy="2253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257" y="3171642"/>
            <a:ext cx="3938942" cy="2906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23" y="307824"/>
            <a:ext cx="4090233" cy="2339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ight Arrow 6"/>
          <p:cNvSpPr/>
          <p:nvPr/>
        </p:nvSpPr>
        <p:spPr>
          <a:xfrm>
            <a:off x="2891246" y="4171406"/>
            <a:ext cx="557348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8122674" y="3485858"/>
            <a:ext cx="1515289" cy="1109843"/>
          </a:xfrm>
          <a:prstGeom prst="curvedConnector3">
            <a:avLst>
              <a:gd name="adj1" fmla="val 114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34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Demo-2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Repository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Master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Init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Clone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Stage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Commit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Push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Fetch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Pull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8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9011789" cy="4424849"/>
          </a:xfrm>
        </p:spPr>
        <p:txBody>
          <a:bodyPr>
            <a:normAutofit fontScale="92500" lnSpcReduction="20000"/>
          </a:bodyPr>
          <a:lstStyle/>
          <a:p>
            <a:r>
              <a:rPr lang="en-IN" sz="2600" dirty="0" smtClean="0"/>
              <a:t>Session-1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Why?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How?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Demo 1 (Short)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Installation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Define Terms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Data Storage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Demo 2 (repo, init, clone, push, fetch, pull)</a:t>
            </a:r>
          </a:p>
          <a:p>
            <a:pPr>
              <a:lnSpc>
                <a:spcPct val="170000"/>
              </a:lnSpc>
            </a:pPr>
            <a:r>
              <a:rPr lang="en-IN" sz="2600" dirty="0" smtClean="0">
                <a:solidFill>
                  <a:schemeClr val="bg1">
                    <a:lumMod val="65000"/>
                  </a:schemeClr>
                </a:solidFill>
              </a:rPr>
              <a:t>Session-2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Define Terms (Branch, Merge)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Demo 3 (Advanced -&gt; branch, merge,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…)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Case Study (implement in Dry Etch)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42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6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689" y="2919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 smtClean="0">
                <a:solidFill>
                  <a:schemeClr val="accent3">
                    <a:lumMod val="75000"/>
                  </a:schemeClr>
                </a:solidFill>
              </a:rPr>
              <a:t>SESSION-1</a:t>
            </a:r>
            <a:endParaRPr lang="en-IN" sz="54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03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</a:t>
            </a:r>
            <a:r>
              <a:rPr lang="en-IN" dirty="0" smtClean="0"/>
              <a:t>?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logs</a:t>
            </a:r>
          </a:p>
          <a:p>
            <a:r>
              <a:rPr lang="en-IN" dirty="0" smtClean="0"/>
              <a:t>Collaboration Tool</a:t>
            </a:r>
          </a:p>
          <a:p>
            <a:r>
              <a:rPr lang="en-IN" dirty="0" smtClean="0"/>
              <a:t>Authentication</a:t>
            </a:r>
          </a:p>
          <a:p>
            <a:r>
              <a:rPr lang="en-IN" dirty="0" smtClean="0"/>
              <a:t>Anonymous</a:t>
            </a:r>
          </a:p>
          <a:p>
            <a:r>
              <a:rPr lang="en-IN" dirty="0" smtClean="0"/>
              <a:t>Sync</a:t>
            </a:r>
          </a:p>
          <a:p>
            <a:r>
              <a:rPr lang="en-IN" dirty="0" smtClean="0"/>
              <a:t>Data Storage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261" y="1930400"/>
            <a:ext cx="6227615" cy="357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0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Production Logbook</a:t>
            </a:r>
          </a:p>
          <a:p>
            <a:r>
              <a:rPr lang="en-IN" dirty="0" smtClean="0"/>
              <a:t>QC Logbook</a:t>
            </a:r>
          </a:p>
          <a:p>
            <a:r>
              <a:rPr lang="en-IN" dirty="0" smtClean="0"/>
              <a:t>Spares Record</a:t>
            </a:r>
          </a:p>
          <a:p>
            <a:r>
              <a:rPr lang="en-IN" dirty="0" smtClean="0"/>
              <a:t>Indent</a:t>
            </a:r>
          </a:p>
          <a:p>
            <a:r>
              <a:rPr lang="en-IN" dirty="0" smtClean="0"/>
              <a:t>OP Documents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7004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Demo-1 (Short)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Show a file </a:t>
            </a:r>
            <a:r>
              <a:rPr lang="en-IN" dirty="0"/>
              <a:t>@</a:t>
            </a:r>
            <a:r>
              <a:rPr lang="en-IN" dirty="0" smtClean="0"/>
              <a:t> </a:t>
            </a:r>
            <a:r>
              <a:rPr lang="en-IN" dirty="0" err="1"/>
              <a:t>d</a:t>
            </a:r>
            <a:r>
              <a:rPr lang="en-IN" dirty="0" err="1" smtClean="0"/>
              <a:t>atetime</a:t>
            </a:r>
            <a:endParaRPr lang="en-IN" dirty="0" smtClean="0"/>
          </a:p>
          <a:p>
            <a:r>
              <a:rPr lang="en-IN" dirty="0" smtClean="0"/>
              <a:t>Compare b/w a file @ datetime-1 and latest</a:t>
            </a:r>
          </a:p>
          <a:p>
            <a:r>
              <a:rPr lang="en-IN" dirty="0" smtClean="0"/>
              <a:t>Compare b/w a file @ datetime-1 and datetime-2</a:t>
            </a:r>
          </a:p>
        </p:txBody>
      </p:sp>
    </p:spTree>
    <p:extLst>
      <p:ext uri="{BB962C8B-B14F-4D97-AF65-F5344CB8AC3E}">
        <p14:creationId xmlns:p14="http://schemas.microsoft.com/office/powerpoint/2010/main" val="305374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MS Office 2013 Professional Plus (</a:t>
            </a:r>
            <a:r>
              <a:rPr lang="en-IN" dirty="0" smtClean="0">
                <a:solidFill>
                  <a:srgbClr val="FF0000"/>
                </a:solidFill>
              </a:rPr>
              <a:t>PAID</a:t>
            </a:r>
            <a:r>
              <a:rPr lang="en-IN" dirty="0" smtClean="0"/>
              <a:t>)</a:t>
            </a:r>
          </a:p>
          <a:p>
            <a:r>
              <a:rPr lang="en-IN" dirty="0" smtClean="0"/>
              <a:t>Bonobo Git Sever (</a:t>
            </a:r>
            <a:r>
              <a:rPr lang="en-IN" dirty="0" smtClean="0">
                <a:solidFill>
                  <a:srgbClr val="00B050"/>
                </a:solidFill>
              </a:rPr>
              <a:t>FREE</a:t>
            </a:r>
            <a:r>
              <a:rPr lang="en-IN" dirty="0" smtClean="0"/>
              <a:t>) – For managing users and control project directory (Repo)</a:t>
            </a:r>
          </a:p>
          <a:p>
            <a:r>
              <a:rPr lang="en-IN" dirty="0" smtClean="0"/>
              <a:t>Fork Git Client (</a:t>
            </a:r>
            <a:r>
              <a:rPr lang="en-IN" dirty="0">
                <a:solidFill>
                  <a:srgbClr val="00B050"/>
                </a:solidFill>
              </a:rPr>
              <a:t>FREE</a:t>
            </a:r>
            <a:r>
              <a:rPr lang="en-IN" dirty="0" smtClean="0"/>
              <a:t>) – to visualize a Git Folder.</a:t>
            </a:r>
          </a:p>
          <a:p>
            <a:r>
              <a:rPr lang="en-IN" dirty="0" smtClean="0"/>
              <a:t>Git for Windows (</a:t>
            </a:r>
            <a:r>
              <a:rPr lang="en-IN" dirty="0">
                <a:solidFill>
                  <a:srgbClr val="00B050"/>
                </a:solidFill>
              </a:rPr>
              <a:t>FREE</a:t>
            </a:r>
            <a:r>
              <a:rPr lang="en-IN" dirty="0" smtClean="0"/>
              <a:t>) – support for execution in Terminal</a:t>
            </a:r>
          </a:p>
          <a:p>
            <a:r>
              <a:rPr lang="en-IN" dirty="0" smtClean="0"/>
              <a:t>Batch files (</a:t>
            </a:r>
            <a:r>
              <a:rPr lang="en-IN" dirty="0" err="1" smtClean="0"/>
              <a:t>showc</a:t>
            </a:r>
            <a:r>
              <a:rPr lang="en-IN" dirty="0" smtClean="0"/>
              <a:t>, diffc1, diffc2) - created for Excel, Word files. (</a:t>
            </a:r>
            <a:r>
              <a:rPr lang="en-IN" dirty="0" smtClean="0">
                <a:solidFill>
                  <a:srgbClr val="FF9900"/>
                </a:solidFill>
              </a:rPr>
              <a:t>Developed</a:t>
            </a:r>
            <a:r>
              <a:rPr lang="en-IN" dirty="0" smtClean="0"/>
              <a:t>)</a:t>
            </a:r>
          </a:p>
          <a:p>
            <a:r>
              <a:rPr lang="en-IN" dirty="0" smtClean="0"/>
              <a:t>Set Environment Paths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522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83014" cy="4351338"/>
          </a:xfrm>
        </p:spPr>
        <p:txBody>
          <a:bodyPr/>
          <a:lstStyle/>
          <a:p>
            <a:r>
              <a:rPr lang="en-IN" b="1" dirty="0" smtClean="0"/>
              <a:t>Server</a:t>
            </a:r>
            <a:r>
              <a:rPr lang="en-IN" dirty="0" smtClean="0"/>
              <a:t> – a folder in e.g. </a:t>
            </a:r>
            <a:r>
              <a:rPr lang="en-IN" dirty="0" smtClean="0">
                <a:solidFill>
                  <a:srgbClr val="0070C0"/>
                </a:solidFill>
                <a:hlinkClick r:id="rId2" action="ppaction://hlinkfile"/>
              </a:rPr>
              <a:t>\\</a:t>
            </a:r>
            <a:r>
              <a:rPr lang="en-IN" u="sng" dirty="0" smtClean="0">
                <a:solidFill>
                  <a:srgbClr val="0070C0"/>
                </a:solidFill>
                <a:hlinkClick r:id="rId2" action="ppaction://hlinkfile"/>
              </a:rPr>
              <a:t>vmfg\sections\Dry</a:t>
            </a:r>
            <a:r>
              <a:rPr lang="en-IN" u="sng" dirty="0" smtClean="0">
                <a:solidFill>
                  <a:srgbClr val="0070C0"/>
                </a:solidFill>
              </a:rPr>
              <a:t> Etch\Server </a:t>
            </a:r>
            <a:r>
              <a:rPr lang="en-IN" dirty="0" smtClean="0"/>
              <a:t>network</a:t>
            </a:r>
          </a:p>
          <a:p>
            <a:endParaRPr lang="en-IN" dirty="0" smtClean="0"/>
          </a:p>
          <a:p>
            <a:r>
              <a:rPr lang="en-IN" b="1" dirty="0" smtClean="0"/>
              <a:t>Client</a:t>
            </a:r>
            <a:r>
              <a:rPr lang="en-IN" dirty="0" smtClean="0"/>
              <a:t> – </a:t>
            </a:r>
            <a:r>
              <a:rPr lang="en-IN" dirty="0"/>
              <a:t>a folder in e.g. </a:t>
            </a:r>
            <a:r>
              <a:rPr lang="en-IN" dirty="0">
                <a:solidFill>
                  <a:srgbClr val="0070C0"/>
                </a:solidFill>
                <a:hlinkClick r:id="rId2" action="ppaction://hlinkfile"/>
              </a:rPr>
              <a:t>\\</a:t>
            </a:r>
            <a:r>
              <a:rPr lang="en-IN" u="sng">
                <a:solidFill>
                  <a:srgbClr val="0070C0"/>
                </a:solidFill>
                <a:hlinkClick r:id="rId2" action="ppaction://hlinkfile"/>
              </a:rPr>
              <a:t>vmfg\sections\Dry</a:t>
            </a:r>
            <a:r>
              <a:rPr lang="en-IN" u="sng">
                <a:solidFill>
                  <a:srgbClr val="0070C0"/>
                </a:solidFill>
              </a:rPr>
              <a:t> </a:t>
            </a:r>
            <a:r>
              <a:rPr lang="en-IN" u="sng" smtClean="0">
                <a:solidFill>
                  <a:srgbClr val="0070C0"/>
                </a:solidFill>
              </a:rPr>
              <a:t>Etch\Client </a:t>
            </a:r>
            <a:r>
              <a:rPr lang="en-IN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59338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Define Terms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34655" cy="4351338"/>
          </a:xfrm>
        </p:spPr>
        <p:txBody>
          <a:bodyPr>
            <a:normAutofit/>
          </a:bodyPr>
          <a:lstStyle/>
          <a:p>
            <a:r>
              <a:rPr lang="en-IN" b="1" dirty="0" smtClean="0"/>
              <a:t>Repository (or Repo):</a:t>
            </a:r>
            <a:r>
              <a:rPr lang="en-IN" dirty="0" smtClean="0"/>
              <a:t> means </a:t>
            </a:r>
            <a:r>
              <a:rPr lang="en-US" dirty="0" smtClean="0"/>
              <a:t>all </a:t>
            </a:r>
            <a:r>
              <a:rPr lang="en-US" dirty="0"/>
              <a:t>of the </a:t>
            </a:r>
            <a:r>
              <a:rPr lang="en-US" dirty="0" smtClean="0"/>
              <a:t>files, folders </a:t>
            </a:r>
            <a:r>
              <a:rPr lang="en-US" dirty="0"/>
              <a:t>in a project </a:t>
            </a:r>
            <a:r>
              <a:rPr lang="en-US" dirty="0" smtClean="0"/>
              <a:t>directory</a:t>
            </a:r>
            <a:endParaRPr lang="en-IN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008" y="2938954"/>
            <a:ext cx="2799693" cy="27996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4131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457</TotalTime>
  <Words>391</Words>
  <Application>Microsoft Office PowerPoint</Application>
  <PresentationFormat>Widescreen</PresentationFormat>
  <Paragraphs>82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Adobe Caslon Pro</vt:lpstr>
      <vt:lpstr>Adobe Caslon Pro Bold</vt:lpstr>
      <vt:lpstr>Arial</vt:lpstr>
      <vt:lpstr>Calibri</vt:lpstr>
      <vt:lpstr>Trebuchet MS</vt:lpstr>
      <vt:lpstr>Wingdings</vt:lpstr>
      <vt:lpstr>Wingdings 3</vt:lpstr>
      <vt:lpstr>Facet</vt:lpstr>
      <vt:lpstr>ViEW: VCS in Excel, Word</vt:lpstr>
      <vt:lpstr>Content</vt:lpstr>
      <vt:lpstr>SESSION-1</vt:lpstr>
      <vt:lpstr>Why?</vt:lpstr>
      <vt:lpstr>How?</vt:lpstr>
      <vt:lpstr>Demo-1 (Short)</vt:lpstr>
      <vt:lpstr>Installation</vt:lpstr>
      <vt:lpstr>Data Storage</vt:lpstr>
      <vt:lpstr>Define Terms</vt:lpstr>
      <vt:lpstr>Define Terms</vt:lpstr>
      <vt:lpstr>Define Terms</vt:lpstr>
      <vt:lpstr>Define Terms</vt:lpstr>
      <vt:lpstr>Define Terms</vt:lpstr>
      <vt:lpstr>Define Terms</vt:lpstr>
      <vt:lpstr>Define Terms</vt:lpstr>
      <vt:lpstr>Define Terms</vt:lpstr>
      <vt:lpstr>Define Terms</vt:lpstr>
      <vt:lpstr>Define Terms</vt:lpstr>
      <vt:lpstr>Demo-2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VCS for Excel, Word</dc:title>
  <dc:creator>abhijit roy</dc:creator>
  <cp:lastModifiedBy>abhijit roy</cp:lastModifiedBy>
  <cp:revision>193</cp:revision>
  <dcterms:created xsi:type="dcterms:W3CDTF">2019-04-02T15:34:56Z</dcterms:created>
  <dcterms:modified xsi:type="dcterms:W3CDTF">2019-04-14T06:14:42Z</dcterms:modified>
</cp:coreProperties>
</file>