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4"/>
  </p:notesMasterIdLst>
  <p:sldIdLst>
    <p:sldId id="256" r:id="rId2"/>
    <p:sldId id="257" r:id="rId3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23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603"/>
    <p:restoredTop sz="95707"/>
  </p:normalViewPr>
  <p:slideViewPr>
    <p:cSldViewPr snapToGrid="0">
      <p:cViewPr>
        <p:scale>
          <a:sx n="119" d="100"/>
          <a:sy n="119" d="100"/>
        </p:scale>
        <p:origin x="1600" y="-26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0BEAD1-672E-E841-95FA-08B9B35A46D7}" type="datetimeFigureOut">
              <a:rPr lang="en-US" smtClean="0"/>
              <a:t>6/10/23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8597C0-0EAD-2246-B07D-EA9B7519C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2115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8597C0-0EAD-2246-B07D-EA9B7519C80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7606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8597C0-0EAD-2246-B07D-EA9B7519C80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2352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7C049-F611-094D-8104-5764D8D04213}" type="datetimeFigureOut">
              <a:rPr lang="en-US" smtClean="0"/>
              <a:t>6/10/23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7109-E01E-264A-BA6F-ED4764AD0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226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7C049-F611-094D-8104-5764D8D04213}" type="datetimeFigureOut">
              <a:rPr lang="en-US" smtClean="0"/>
              <a:t>6/10/23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7109-E01E-264A-BA6F-ED4764AD0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296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7C049-F611-094D-8104-5764D8D04213}" type="datetimeFigureOut">
              <a:rPr lang="en-US" smtClean="0"/>
              <a:t>6/10/23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7109-E01E-264A-BA6F-ED4764AD0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309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7C049-F611-094D-8104-5764D8D04213}" type="datetimeFigureOut">
              <a:rPr lang="en-US" smtClean="0"/>
              <a:t>6/10/23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7109-E01E-264A-BA6F-ED4764AD0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611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7C049-F611-094D-8104-5764D8D04213}" type="datetimeFigureOut">
              <a:rPr lang="en-US" smtClean="0"/>
              <a:t>6/10/23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7109-E01E-264A-BA6F-ED4764AD0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429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7C049-F611-094D-8104-5764D8D04213}" type="datetimeFigureOut">
              <a:rPr lang="en-US" smtClean="0"/>
              <a:t>6/10/23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7109-E01E-264A-BA6F-ED4764AD0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861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7C049-F611-094D-8104-5764D8D04213}" type="datetimeFigureOut">
              <a:rPr lang="en-US" smtClean="0"/>
              <a:t>6/10/23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7109-E01E-264A-BA6F-ED4764AD0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804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7C049-F611-094D-8104-5764D8D04213}" type="datetimeFigureOut">
              <a:rPr lang="en-US" smtClean="0"/>
              <a:t>6/10/23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7109-E01E-264A-BA6F-ED4764AD0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689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7C049-F611-094D-8104-5764D8D04213}" type="datetimeFigureOut">
              <a:rPr lang="en-US" smtClean="0"/>
              <a:t>6/10/23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7109-E01E-264A-BA6F-ED4764AD0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187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7C049-F611-094D-8104-5764D8D04213}" type="datetimeFigureOut">
              <a:rPr lang="en-US" smtClean="0"/>
              <a:t>6/10/23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7109-E01E-264A-BA6F-ED4764AD0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404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7C049-F611-094D-8104-5764D8D04213}" type="datetimeFigureOut">
              <a:rPr lang="en-US" smtClean="0"/>
              <a:t>6/10/23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7109-E01E-264A-BA6F-ED4764AD0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961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17C049-F611-094D-8104-5764D8D04213}" type="datetimeFigureOut">
              <a:rPr lang="en-US" smtClean="0"/>
              <a:t>6/10/23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E57109-E01E-264A-BA6F-ED4764AD0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310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twitter.com/abhi3700" TargetMode="External"/><Relationship Id="rId13" Type="http://schemas.openxmlformats.org/officeDocument/2006/relationships/image" Target="../media/image5.svg"/><Relationship Id="rId18" Type="http://schemas.openxmlformats.org/officeDocument/2006/relationships/image" Target="../media/image10.png"/><Relationship Id="rId3" Type="http://schemas.openxmlformats.org/officeDocument/2006/relationships/image" Target="../media/image1.png"/><Relationship Id="rId21" Type="http://schemas.openxmlformats.org/officeDocument/2006/relationships/image" Target="../media/image13.svg"/><Relationship Id="rId7" Type="http://schemas.openxmlformats.org/officeDocument/2006/relationships/hyperlink" Target="https://t.me/abhi3700" TargetMode="External"/><Relationship Id="rId12" Type="http://schemas.openxmlformats.org/officeDocument/2006/relationships/image" Target="../media/image4.png"/><Relationship Id="rId17" Type="http://schemas.openxmlformats.org/officeDocument/2006/relationships/image" Target="../media/image9.sv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8.png"/><Relationship Id="rId20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abhi3700.medium.com/" TargetMode="External"/><Relationship Id="rId11" Type="http://schemas.openxmlformats.org/officeDocument/2006/relationships/image" Target="../media/image3.svg"/><Relationship Id="rId5" Type="http://schemas.openxmlformats.org/officeDocument/2006/relationships/hyperlink" Target="https://github.com/abhi3700" TargetMode="External"/><Relationship Id="rId15" Type="http://schemas.openxmlformats.org/officeDocument/2006/relationships/image" Target="../media/image7.svg"/><Relationship Id="rId23" Type="http://schemas.openxmlformats.org/officeDocument/2006/relationships/image" Target="../media/image15.svg"/><Relationship Id="rId10" Type="http://schemas.openxmlformats.org/officeDocument/2006/relationships/image" Target="../media/image2.png"/><Relationship Id="rId19" Type="http://schemas.openxmlformats.org/officeDocument/2006/relationships/image" Target="../media/image11.svg"/><Relationship Id="rId4" Type="http://schemas.microsoft.com/office/2007/relationships/hdphoto" Target="../media/hdphoto1.wdp"/><Relationship Id="rId9" Type="http://schemas.openxmlformats.org/officeDocument/2006/relationships/hyperlink" Target="https://www.linkedin.com/in/abhi3700/" TargetMode="External"/><Relationship Id="rId14" Type="http://schemas.openxmlformats.org/officeDocument/2006/relationships/image" Target="../media/image6.png"/><Relationship Id="rId22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13" Type="http://schemas.openxmlformats.org/officeDocument/2006/relationships/hyperlink" Target="http://farmhack.net/forum-topic-types/idea?page=1" TargetMode="External"/><Relationship Id="rId18" Type="http://schemas.openxmlformats.org/officeDocument/2006/relationships/hyperlink" Target="https://tresconglobal.com/conferences/blockchain/" TargetMode="External"/><Relationship Id="rId3" Type="http://schemas.openxmlformats.org/officeDocument/2006/relationships/image" Target="../media/image16.png"/><Relationship Id="rId21" Type="http://schemas.openxmlformats.org/officeDocument/2006/relationships/hyperlink" Target="https://steemit.com/@utopian-io" TargetMode="External"/><Relationship Id="rId7" Type="http://schemas.openxmlformats.org/officeDocument/2006/relationships/image" Target="../media/image20.png"/><Relationship Id="rId12" Type="http://schemas.openxmlformats.org/officeDocument/2006/relationships/image" Target="../media/image24.png"/><Relationship Id="rId17" Type="http://schemas.openxmlformats.org/officeDocument/2006/relationships/hyperlink" Target="https://www.drife.io/" TargetMode="External"/><Relationship Id="rId2" Type="http://schemas.openxmlformats.org/officeDocument/2006/relationships/notesSlide" Target="../notesSlides/notesSlide2.xml"/><Relationship Id="rId16" Type="http://schemas.openxmlformats.org/officeDocument/2006/relationships/hyperlink" Target="https://github.com/abhi3700/eosio_cevenparks_contracts/tree/main/cevenparksio" TargetMode="External"/><Relationship Id="rId20" Type="http://schemas.openxmlformats.org/officeDocument/2006/relationships/hyperlink" Target="https://www.udemy.com/user/blockhub/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svg"/><Relationship Id="rId11" Type="http://schemas.openxmlformats.org/officeDocument/2006/relationships/hyperlink" Target="https://www.goodfreephotos.com/vector-images/music-notes-vector-files.png.php" TargetMode="External"/><Relationship Id="rId24" Type="http://schemas.openxmlformats.org/officeDocument/2006/relationships/image" Target="../media/image28.svg"/><Relationship Id="rId5" Type="http://schemas.openxmlformats.org/officeDocument/2006/relationships/image" Target="../media/image18.png"/><Relationship Id="rId15" Type="http://schemas.openxmlformats.org/officeDocument/2006/relationships/image" Target="../media/image26.svg"/><Relationship Id="rId23" Type="http://schemas.openxmlformats.org/officeDocument/2006/relationships/image" Target="../media/image27.png"/><Relationship Id="rId10" Type="http://schemas.openxmlformats.org/officeDocument/2006/relationships/image" Target="../media/image23.png"/><Relationship Id="rId19" Type="http://schemas.openxmlformats.org/officeDocument/2006/relationships/hyperlink" Target="https://t.me/semiconductor_learning" TargetMode="External"/><Relationship Id="rId4" Type="http://schemas.openxmlformats.org/officeDocument/2006/relationships/image" Target="../media/image17.svg"/><Relationship Id="rId9" Type="http://schemas.openxmlformats.org/officeDocument/2006/relationships/image" Target="../media/image22.png"/><Relationship Id="rId14" Type="http://schemas.openxmlformats.org/officeDocument/2006/relationships/image" Target="../media/image25.png"/><Relationship Id="rId22" Type="http://schemas.openxmlformats.org/officeDocument/2006/relationships/hyperlink" Target="https://steemit.com/@abhi3700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51B682F-B20F-544F-5ECD-7934645ECBBB}"/>
              </a:ext>
            </a:extLst>
          </p:cNvPr>
          <p:cNvSpPr/>
          <p:nvPr/>
        </p:nvSpPr>
        <p:spPr>
          <a:xfrm>
            <a:off x="0" y="2"/>
            <a:ext cx="6858000" cy="43004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2" descr="The Value of Decentralized Knowledge | GetSmarter Blog">
            <a:extLst>
              <a:ext uri="{FF2B5EF4-FFF2-40B4-BE49-F238E27FC236}">
                <a16:creationId xmlns:a16="http://schemas.microsoft.com/office/drawing/2014/main" id="{97185282-1FED-17C4-AD11-D8669A3C921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7200"/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7207" b="47684"/>
          <a:stretch/>
        </p:blipFill>
        <p:spPr bwMode="auto">
          <a:xfrm>
            <a:off x="0" y="-6295"/>
            <a:ext cx="6858000" cy="436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9B61EECA-DFB3-6C2A-A5A5-BC164E66073D}"/>
              </a:ext>
            </a:extLst>
          </p:cNvPr>
          <p:cNvSpPr txBox="1"/>
          <p:nvPr/>
        </p:nvSpPr>
        <p:spPr>
          <a:xfrm>
            <a:off x="4056784" y="2128433"/>
            <a:ext cx="2758393" cy="331122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171450" indent="-171450">
              <a:lnSpc>
                <a:spcPts val="1440"/>
              </a:lnSpc>
              <a:buFont typeface="Arial" panose="020B0604020202020204" pitchFamily="34" charset="0"/>
              <a:buChar char="•"/>
            </a:pPr>
            <a:r>
              <a:rPr lang="en-US" sz="95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2016-2017</a:t>
            </a:r>
            <a:r>
              <a:rPr lang="en-US" sz="9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Full-stack Android developer at “BitInfoCoin” (Self project).</a:t>
            </a:r>
          </a:p>
          <a:p>
            <a:pPr marL="171450" indent="-171450">
              <a:lnSpc>
                <a:spcPts val="1440"/>
              </a:lnSpc>
              <a:buFont typeface="Arial" panose="020B0604020202020204" pitchFamily="34" charset="0"/>
              <a:buChar char="•"/>
            </a:pPr>
            <a:r>
              <a:rPr lang="en-US" sz="95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2018</a:t>
            </a:r>
            <a:r>
              <a:rPr lang="en-US" sz="9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Founding CTO at DRIFE.</a:t>
            </a:r>
          </a:p>
          <a:p>
            <a:pPr marL="171450" indent="-171450">
              <a:lnSpc>
                <a:spcPts val="1440"/>
              </a:lnSpc>
              <a:buFont typeface="Arial" panose="020B0604020202020204" pitchFamily="34" charset="0"/>
              <a:buChar char="•"/>
            </a:pPr>
            <a:r>
              <a:rPr lang="en-US" sz="95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2019-2020</a:t>
            </a:r>
            <a:r>
              <a:rPr lang="en-US" sz="9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Freelancing as Web3 Full-stack Engineer</a:t>
            </a:r>
          </a:p>
          <a:p>
            <a:pPr marL="171450" indent="-171450">
              <a:lnSpc>
                <a:spcPts val="1440"/>
              </a:lnSpc>
              <a:buFont typeface="Arial" panose="020B0604020202020204" pitchFamily="34" charset="0"/>
              <a:buChar char="•"/>
            </a:pPr>
            <a:r>
              <a:rPr lang="en-US" sz="95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2021</a:t>
            </a:r>
            <a:r>
              <a:rPr lang="en-US" sz="9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Lead Blockchain Developer at </a:t>
            </a:r>
            <a:r>
              <a:rPr lang="en-US" sz="9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DeFi</a:t>
            </a:r>
            <a:r>
              <a:rPr lang="en-US" sz="9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start-up - “Boot Finance”.</a:t>
            </a:r>
          </a:p>
          <a:p>
            <a:pPr marL="171450" indent="-171450">
              <a:lnSpc>
                <a:spcPts val="1440"/>
              </a:lnSpc>
              <a:buFont typeface="Arial" panose="020B0604020202020204" pitchFamily="34" charset="0"/>
              <a:buChar char="•"/>
            </a:pPr>
            <a:r>
              <a:rPr lang="en-US" sz="95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2021-2022</a:t>
            </a:r>
            <a:r>
              <a:rPr lang="en-US" sz="9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Senior Blockchain Engineer (Rust) at Master Ventures</a:t>
            </a:r>
          </a:p>
          <a:p>
            <a:pPr marL="171450" indent="-171450">
              <a:lnSpc>
                <a:spcPts val="1440"/>
              </a:lnSpc>
              <a:buFont typeface="Arial" panose="020B0604020202020204" pitchFamily="34" charset="0"/>
              <a:buChar char="•"/>
            </a:pPr>
            <a:r>
              <a:rPr lang="en-US" sz="95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2021-2022</a:t>
            </a:r>
            <a:r>
              <a:rPr lang="en-US" sz="9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Founding CTO at Theia Labs (</a:t>
            </a:r>
            <a:r>
              <a:rPr lang="en-US" sz="9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DeFi</a:t>
            </a:r>
            <a:r>
              <a:rPr lang="en-US" sz="9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 marL="171450" indent="-171450">
              <a:lnSpc>
                <a:spcPts val="1440"/>
              </a:lnSpc>
              <a:buFont typeface="Arial" panose="020B0604020202020204" pitchFamily="34" charset="0"/>
              <a:buChar char="•"/>
            </a:pPr>
            <a:r>
              <a:rPr lang="en-US" sz="95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2022</a:t>
            </a:r>
            <a:r>
              <a:rPr lang="en-US" sz="9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Founding Blockchain Engineer at </a:t>
            </a:r>
            <a:r>
              <a:rPr lang="en-US" sz="9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DeFi</a:t>
            </a:r>
            <a:r>
              <a:rPr lang="en-US" sz="9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startup Mojo, Polygon’s native </a:t>
            </a:r>
            <a:r>
              <a:rPr lang="en-US" sz="9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stablecoin</a:t>
            </a:r>
            <a:r>
              <a:rPr lang="en-US" sz="9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171450" indent="-171450">
              <a:lnSpc>
                <a:spcPts val="1440"/>
              </a:lnSpc>
              <a:buFont typeface="Arial" panose="020B0604020202020204" pitchFamily="34" charset="0"/>
              <a:buChar char="•"/>
            </a:pPr>
            <a:r>
              <a:rPr lang="en-US" sz="95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2022:</a:t>
            </a:r>
            <a:r>
              <a:rPr lang="en-US" sz="9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Senior Smart Contract Backend Engineer at Upside.</a:t>
            </a:r>
          </a:p>
          <a:p>
            <a:pPr marL="171450" indent="-171450">
              <a:lnSpc>
                <a:spcPts val="1440"/>
              </a:lnSpc>
              <a:buFont typeface="Arial" panose="020B0604020202020204" pitchFamily="34" charset="0"/>
              <a:buChar char="•"/>
            </a:pPr>
            <a:r>
              <a:rPr lang="en-US" sz="95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2022-23</a:t>
            </a:r>
            <a:r>
              <a:rPr lang="en-US" sz="9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Head of Blockchain Department at Rapid Innovation</a:t>
            </a:r>
          </a:p>
          <a:p>
            <a:pPr marL="171450" indent="-171450">
              <a:lnSpc>
                <a:spcPts val="1440"/>
              </a:lnSpc>
              <a:buFont typeface="Arial" panose="020B0604020202020204" pitchFamily="34" charset="0"/>
              <a:buChar char="•"/>
            </a:pPr>
            <a:r>
              <a:rPr lang="en-US" sz="95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At present</a:t>
            </a:r>
            <a:r>
              <a:rPr lang="en-US" sz="9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en-US" sz="950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Lang</a:t>
            </a:r>
            <a:r>
              <a:rPr lang="en-US" sz="9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Rust, Solidity, </a:t>
            </a:r>
            <a:r>
              <a:rPr lang="en-US" sz="950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Technology</a:t>
            </a:r>
            <a:r>
              <a:rPr lang="en-US" sz="9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en-US" sz="9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Madara</a:t>
            </a:r>
            <a:r>
              <a:rPr lang="en-US" sz="9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</a:t>
            </a:r>
            <a:r>
              <a:rPr lang="en-US" sz="9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Starknet</a:t>
            </a:r>
            <a:r>
              <a:rPr lang="en-US" sz="9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), Substrate, System Design.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CE544968-20DD-7282-C394-6CD0B94EADE8}"/>
              </a:ext>
            </a:extLst>
          </p:cNvPr>
          <p:cNvSpPr/>
          <p:nvPr/>
        </p:nvSpPr>
        <p:spPr>
          <a:xfrm>
            <a:off x="2656114" y="183962"/>
            <a:ext cx="1545772" cy="344128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  <a:bevelB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Abhijit Roy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7D76ABF-3EF5-AA43-AD43-049740CEFF94}"/>
              </a:ext>
            </a:extLst>
          </p:cNvPr>
          <p:cNvCxnSpPr>
            <a:cxnSpLocks/>
          </p:cNvCxnSpPr>
          <p:nvPr/>
        </p:nvCxnSpPr>
        <p:spPr>
          <a:xfrm>
            <a:off x="400309" y="889030"/>
            <a:ext cx="598727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F2850A5-91B6-1C51-DCE0-B1639E43D7F1}"/>
              </a:ext>
            </a:extLst>
          </p:cNvPr>
          <p:cNvSpPr txBox="1"/>
          <p:nvPr/>
        </p:nvSpPr>
        <p:spPr>
          <a:xfrm>
            <a:off x="400309" y="580624"/>
            <a:ext cx="8934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Kolkata, India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30C9704-FD85-6685-AFD0-E5D4EE58406E}"/>
              </a:ext>
            </a:extLst>
          </p:cNvPr>
          <p:cNvCxnSpPr>
            <a:cxnSpLocks/>
          </p:cNvCxnSpPr>
          <p:nvPr/>
        </p:nvCxnSpPr>
        <p:spPr>
          <a:xfrm>
            <a:off x="1267605" y="580624"/>
            <a:ext cx="0" cy="246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3E5620F-C0FF-7780-11BB-974C3805FE09}"/>
              </a:ext>
            </a:extLst>
          </p:cNvPr>
          <p:cNvSpPr txBox="1"/>
          <p:nvPr/>
        </p:nvSpPr>
        <p:spPr>
          <a:xfrm>
            <a:off x="1232483" y="582451"/>
            <a:ext cx="1109869" cy="246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+91-9474501583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3E56634-E32B-37F4-7135-73CFFF991826}"/>
              </a:ext>
            </a:extLst>
          </p:cNvPr>
          <p:cNvCxnSpPr>
            <a:cxnSpLocks/>
          </p:cNvCxnSpPr>
          <p:nvPr/>
        </p:nvCxnSpPr>
        <p:spPr>
          <a:xfrm>
            <a:off x="2288131" y="580624"/>
            <a:ext cx="0" cy="246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607BBA0-DDCC-23A8-5007-25FD37F9C5C0}"/>
              </a:ext>
            </a:extLst>
          </p:cNvPr>
          <p:cNvSpPr txBox="1"/>
          <p:nvPr/>
        </p:nvSpPr>
        <p:spPr>
          <a:xfrm>
            <a:off x="2258566" y="588012"/>
            <a:ext cx="14949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dalvath3700@gmail.com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7B93B79-EDEC-2A97-5974-FC495BA13795}"/>
              </a:ext>
            </a:extLst>
          </p:cNvPr>
          <p:cNvCxnSpPr>
            <a:cxnSpLocks/>
          </p:cNvCxnSpPr>
          <p:nvPr/>
        </p:nvCxnSpPr>
        <p:spPr>
          <a:xfrm>
            <a:off x="3705504" y="588011"/>
            <a:ext cx="0" cy="246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16A524D-3110-D3A3-4BF2-42F0DFC36F92}"/>
              </a:ext>
            </a:extLst>
          </p:cNvPr>
          <p:cNvCxnSpPr>
            <a:cxnSpLocks/>
          </p:cNvCxnSpPr>
          <p:nvPr/>
        </p:nvCxnSpPr>
        <p:spPr>
          <a:xfrm>
            <a:off x="4692922" y="580623"/>
            <a:ext cx="0" cy="246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143854A-73C5-B165-FC40-491AF43C46B0}"/>
              </a:ext>
            </a:extLst>
          </p:cNvPr>
          <p:cNvCxnSpPr>
            <a:cxnSpLocks/>
          </p:cNvCxnSpPr>
          <p:nvPr/>
        </p:nvCxnSpPr>
        <p:spPr>
          <a:xfrm>
            <a:off x="4145361" y="588011"/>
            <a:ext cx="0" cy="246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ABB63CF-F5B3-E859-72CE-1B6F7AED9295}"/>
              </a:ext>
            </a:extLst>
          </p:cNvPr>
          <p:cNvSpPr txBox="1"/>
          <p:nvPr/>
        </p:nvSpPr>
        <p:spPr>
          <a:xfrm>
            <a:off x="3640753" y="588134"/>
            <a:ext cx="5634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D662EE1-1577-41F0-DFF6-686D8615986F}"/>
              </a:ext>
            </a:extLst>
          </p:cNvPr>
          <p:cNvSpPr txBox="1"/>
          <p:nvPr/>
        </p:nvSpPr>
        <p:spPr>
          <a:xfrm>
            <a:off x="4630484" y="582912"/>
            <a:ext cx="6741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Medium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F4D05C6-81CA-6471-CEC1-D8E0B5E0DC91}"/>
              </a:ext>
            </a:extLst>
          </p:cNvPr>
          <p:cNvCxnSpPr>
            <a:cxnSpLocks/>
          </p:cNvCxnSpPr>
          <p:nvPr/>
        </p:nvCxnSpPr>
        <p:spPr>
          <a:xfrm>
            <a:off x="5813329" y="580623"/>
            <a:ext cx="0" cy="246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B19BF8F-6593-73FB-42E4-2758F53B58D0}"/>
              </a:ext>
            </a:extLst>
          </p:cNvPr>
          <p:cNvCxnSpPr>
            <a:cxnSpLocks/>
          </p:cNvCxnSpPr>
          <p:nvPr/>
        </p:nvCxnSpPr>
        <p:spPr>
          <a:xfrm>
            <a:off x="5238529" y="580623"/>
            <a:ext cx="0" cy="246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39A12E54-8A09-F8F3-5A58-6A68526E19DB}"/>
              </a:ext>
            </a:extLst>
          </p:cNvPr>
          <p:cNvSpPr txBox="1"/>
          <p:nvPr/>
        </p:nvSpPr>
        <p:spPr>
          <a:xfrm>
            <a:off x="5191572" y="588011"/>
            <a:ext cx="6741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Telegram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5EE7AF8-7002-5EA0-C222-029DE6EED377}"/>
              </a:ext>
            </a:extLst>
          </p:cNvPr>
          <p:cNvSpPr txBox="1"/>
          <p:nvPr/>
        </p:nvSpPr>
        <p:spPr>
          <a:xfrm>
            <a:off x="5713448" y="588011"/>
            <a:ext cx="6741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Twitter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844AFF2-DB3C-FB01-FC3B-8925A58BAB9F}"/>
              </a:ext>
            </a:extLst>
          </p:cNvPr>
          <p:cNvSpPr txBox="1"/>
          <p:nvPr/>
        </p:nvSpPr>
        <p:spPr>
          <a:xfrm>
            <a:off x="4080308" y="589975"/>
            <a:ext cx="6741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LinkedIn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5417637-84C1-E274-207A-1A1529C667AB}"/>
              </a:ext>
            </a:extLst>
          </p:cNvPr>
          <p:cNvCxnSpPr>
            <a:cxnSpLocks/>
          </p:cNvCxnSpPr>
          <p:nvPr/>
        </p:nvCxnSpPr>
        <p:spPr>
          <a:xfrm>
            <a:off x="3992765" y="889030"/>
            <a:ext cx="19047" cy="901697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oup 45">
            <a:extLst>
              <a:ext uri="{FF2B5EF4-FFF2-40B4-BE49-F238E27FC236}">
                <a16:creationId xmlns:a16="http://schemas.microsoft.com/office/drawing/2014/main" id="{45E2C250-88E0-5F7F-EC8C-4675F7B1378C}"/>
              </a:ext>
            </a:extLst>
          </p:cNvPr>
          <p:cNvGrpSpPr/>
          <p:nvPr/>
        </p:nvGrpSpPr>
        <p:grpSpPr>
          <a:xfrm>
            <a:off x="157051" y="922684"/>
            <a:ext cx="930917" cy="307777"/>
            <a:chOff x="388545" y="1629624"/>
            <a:chExt cx="930917" cy="307777"/>
          </a:xfrm>
        </p:grpSpPr>
        <p:pic>
          <p:nvPicPr>
            <p:cNvPr id="44" name="Graphic 43">
              <a:extLst>
                <a:ext uri="{FF2B5EF4-FFF2-40B4-BE49-F238E27FC236}">
                  <a16:creationId xmlns:a16="http://schemas.microsoft.com/office/drawing/2014/main" id="{F14F72AB-7242-8B55-9F67-E8DBD3770F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88545" y="1683326"/>
              <a:ext cx="183600" cy="183600"/>
            </a:xfrm>
            <a:prstGeom prst="rect">
              <a:avLst/>
            </a:prstGeom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73A1E77E-7CAC-F21F-3BF4-22E46D384970}"/>
                </a:ext>
              </a:extLst>
            </p:cNvPr>
            <p:cNvSpPr txBox="1"/>
            <p:nvPr/>
          </p:nvSpPr>
          <p:spPr>
            <a:xfrm>
              <a:off x="506831" y="1629624"/>
              <a:ext cx="8126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/>
                <a:t>Profile</a:t>
              </a:r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0AB0CF40-82BF-72A6-974C-C13ADB2A1E95}"/>
              </a:ext>
            </a:extLst>
          </p:cNvPr>
          <p:cNvSpPr txBox="1"/>
          <p:nvPr/>
        </p:nvSpPr>
        <p:spPr>
          <a:xfrm>
            <a:off x="94315" y="1180457"/>
            <a:ext cx="3904579" cy="1015663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r>
              <a:rPr lang="en-US" sz="10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Whitney"/>
              </a:rPr>
              <a:t>I am a Tech Entrepreneur with more than 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Whitney"/>
              </a:rPr>
              <a:t>7</a:t>
            </a:r>
            <a:r>
              <a:rPr lang="en-US" sz="10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Whitney"/>
              </a:rPr>
              <a:t> years of experience as CTO, Lead/Senior Blockchain Developer &amp; Open-source contributor in various Web3 startups, projects related to 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Whitney"/>
              </a:rPr>
              <a:t>Smart contract &amp; Back-end development in </a:t>
            </a:r>
            <a:r>
              <a:rPr lang="en-US" sz="10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Whitney"/>
              </a:rPr>
              <a:t>NFT, </a:t>
            </a:r>
            <a:r>
              <a:rPr lang="en-US" sz="100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Whitney"/>
              </a:rPr>
              <a:t>DeFi</a:t>
            </a:r>
            <a:r>
              <a:rPr lang="en-US" sz="10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Whitney"/>
              </a:rPr>
              <a:t>, Gaming, utility category. I hold multi-chain development experience with leading Blockchain protocols like EVM, EOSIO, Solana, Substrate.</a:t>
            </a:r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9C46C0B2-29CD-8DA9-4016-C43C82FE436F}"/>
              </a:ext>
            </a:extLst>
          </p:cNvPr>
          <p:cNvCxnSpPr>
            <a:cxnSpLocks/>
          </p:cNvCxnSpPr>
          <p:nvPr/>
        </p:nvCxnSpPr>
        <p:spPr>
          <a:xfrm>
            <a:off x="44572" y="2296834"/>
            <a:ext cx="394819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D2AA0B6-80B1-D2C4-B96F-0C5777A86939}"/>
              </a:ext>
            </a:extLst>
          </p:cNvPr>
          <p:cNvGrpSpPr/>
          <p:nvPr/>
        </p:nvGrpSpPr>
        <p:grpSpPr>
          <a:xfrm>
            <a:off x="157051" y="2365164"/>
            <a:ext cx="1234242" cy="307777"/>
            <a:chOff x="157051" y="2413292"/>
            <a:chExt cx="1234242" cy="307777"/>
          </a:xfrm>
        </p:grpSpPr>
        <p:pic>
          <p:nvPicPr>
            <p:cNvPr id="1024" name="Graphic 1023" descr="Blockchain with solid fill">
              <a:extLst>
                <a:ext uri="{FF2B5EF4-FFF2-40B4-BE49-F238E27FC236}">
                  <a16:creationId xmlns:a16="http://schemas.microsoft.com/office/drawing/2014/main" id="{64C79AA0-093D-08CF-996B-E386F4D7BF6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57051" y="2439143"/>
              <a:ext cx="238458" cy="238458"/>
            </a:xfrm>
            <a:prstGeom prst="rect">
              <a:avLst/>
            </a:prstGeom>
          </p:spPr>
        </p:pic>
        <p:sp>
          <p:nvSpPr>
            <p:cNvPr id="1025" name="TextBox 1024">
              <a:extLst>
                <a:ext uri="{FF2B5EF4-FFF2-40B4-BE49-F238E27FC236}">
                  <a16:creationId xmlns:a16="http://schemas.microsoft.com/office/drawing/2014/main" id="{DC44E591-177D-615F-3E0D-D19B69BD2B7F}"/>
                </a:ext>
              </a:extLst>
            </p:cNvPr>
            <p:cNvSpPr txBox="1"/>
            <p:nvPr/>
          </p:nvSpPr>
          <p:spPr>
            <a:xfrm>
              <a:off x="344651" y="2413292"/>
              <a:ext cx="104664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Blockchain</a:t>
              </a:r>
            </a:p>
          </p:txBody>
        </p:sp>
      </p:grpSp>
      <p:sp>
        <p:nvSpPr>
          <p:cNvPr id="1031" name="TextBox 1030">
            <a:extLst>
              <a:ext uri="{FF2B5EF4-FFF2-40B4-BE49-F238E27FC236}">
                <a16:creationId xmlns:a16="http://schemas.microsoft.com/office/drawing/2014/main" id="{6FF6799B-79B2-1025-4AE1-F01DE171697C}"/>
              </a:ext>
            </a:extLst>
          </p:cNvPr>
          <p:cNvSpPr txBox="1"/>
          <p:nvPr/>
        </p:nvSpPr>
        <p:spPr>
          <a:xfrm>
            <a:off x="93862" y="2626479"/>
            <a:ext cx="3927614" cy="6754478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marL="171450" indent="-171450">
              <a:lnSpc>
                <a:spcPts val="1238"/>
              </a:lnSpc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9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Contributed to Opensource projects: </a:t>
            </a:r>
            <a:r>
              <a:rPr lang="en-IN" sz="9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Uniswap</a:t>
            </a:r>
            <a:r>
              <a:rPr lang="en-IN" sz="9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v2, </a:t>
            </a:r>
            <a:r>
              <a:rPr lang="en-IN" sz="9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OpenZeppelin</a:t>
            </a:r>
            <a:r>
              <a:rPr lang="en-IN" sz="9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Telos Blockchain, Substrate ink lang, Rustlings.</a:t>
            </a:r>
          </a:p>
          <a:p>
            <a:pPr marL="171450" indent="-171450">
              <a:lnSpc>
                <a:spcPts val="1238"/>
              </a:lnSpc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9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Familiarity with Zero-Knowledge Proof SNARK, STARK, groth16 arithmetic circuits, </a:t>
            </a:r>
            <a:r>
              <a:rPr lang="en-IN" sz="9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ZoKrates</a:t>
            </a:r>
            <a:r>
              <a:rPr lang="en-IN" sz="9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Tornado Cash.</a:t>
            </a:r>
          </a:p>
          <a:p>
            <a:pPr marL="171450" indent="-171450">
              <a:lnSpc>
                <a:spcPts val="1238"/>
              </a:lnSpc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9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Contributed to </a:t>
            </a:r>
            <a:r>
              <a:rPr lang="en-IN" sz="9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DeFi</a:t>
            </a:r>
            <a:r>
              <a:rPr lang="en-IN" sz="9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based multi-asset vault management platform – STFX on top of Perpetual, GMX DEX using Foundry tool.</a:t>
            </a:r>
          </a:p>
          <a:p>
            <a:pPr marL="171450" indent="-171450">
              <a:lnSpc>
                <a:spcPts val="1238"/>
              </a:lnSpc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9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Have worked on </a:t>
            </a:r>
            <a:r>
              <a:rPr lang="en-IN" sz="9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DeFi</a:t>
            </a:r>
            <a:r>
              <a:rPr lang="en-IN" sz="9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auto-compounding vault based on </a:t>
            </a:r>
            <a:r>
              <a:rPr lang="en-IN" sz="9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Tetu</a:t>
            </a:r>
            <a:r>
              <a:rPr lang="en-IN" sz="9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protocol using Foundry with contracts &amp; scripts written using Solidity.</a:t>
            </a:r>
          </a:p>
          <a:p>
            <a:pPr marL="171450" indent="-171450">
              <a:lnSpc>
                <a:spcPts val="1238"/>
              </a:lnSpc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9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Wrote contracts for large scale projects like Polygon’s native </a:t>
            </a:r>
            <a:r>
              <a:rPr lang="en-IN" sz="9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stablecoin</a:t>
            </a:r>
            <a:r>
              <a:rPr lang="en-IN" sz="9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Free energy backed, </a:t>
            </a:r>
            <a:r>
              <a:rPr lang="en-IN" sz="9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CustomSwap</a:t>
            </a:r>
            <a:r>
              <a:rPr lang="en-IN" sz="9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AMM </a:t>
            </a:r>
            <a:r>
              <a:rPr lang="en-IN" sz="9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DEXes</a:t>
            </a:r>
            <a:r>
              <a:rPr lang="en-IN" sz="9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Bonding curve based crowdfunding platform with DAO.</a:t>
            </a:r>
          </a:p>
          <a:p>
            <a:pPr marL="171450" indent="-171450">
              <a:lnSpc>
                <a:spcPts val="1238"/>
              </a:lnSpc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9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Have worked on building </a:t>
            </a:r>
            <a:r>
              <a:rPr lang="en-IN" sz="9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DEXes</a:t>
            </a:r>
            <a:r>
              <a:rPr lang="en-IN" sz="9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inspired from popular </a:t>
            </a:r>
            <a:r>
              <a:rPr lang="en-IN" sz="9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DeFi</a:t>
            </a:r>
            <a:r>
              <a:rPr lang="en-IN" sz="9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protocols like </a:t>
            </a:r>
            <a:r>
              <a:rPr lang="en-IN" sz="9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Uniswap</a:t>
            </a:r>
            <a:r>
              <a:rPr lang="en-IN" sz="9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Curve, Saddle, </a:t>
            </a:r>
            <a:r>
              <a:rPr lang="en-IN" sz="9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MakerDAO</a:t>
            </a:r>
            <a:r>
              <a:rPr lang="en-IN" sz="9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IN" sz="9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Liquity</a:t>
            </a:r>
            <a:r>
              <a:rPr lang="en-IN" sz="9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Yeti, </a:t>
            </a:r>
            <a:r>
              <a:rPr lang="en-IN" sz="9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Aave</a:t>
            </a:r>
            <a:r>
              <a:rPr lang="en-IN" sz="9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171450" indent="-171450">
              <a:lnSpc>
                <a:spcPts val="1238"/>
              </a:lnSpc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9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Working on Substrate pallets, </a:t>
            </a:r>
            <a:r>
              <a:rPr lang="en-IN" sz="9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Parachain</a:t>
            </a:r>
            <a:r>
              <a:rPr lang="en-IN" sz="9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smart contracts.</a:t>
            </a:r>
          </a:p>
          <a:p>
            <a:pPr marL="171450" indent="-171450">
              <a:lnSpc>
                <a:spcPts val="1238"/>
              </a:lnSpc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US" sz="9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Worked on multiple EVM smart contract projects related to ERC20 Token’s variants, Vault , Staking, NFT Marketplace, Auction.</a:t>
            </a:r>
          </a:p>
          <a:p>
            <a:pPr marL="171450" indent="-171450">
              <a:lnSpc>
                <a:spcPts val="1238"/>
              </a:lnSpc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US" sz="9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Worked on projects related to on-chain, off-chain NFT projects with ERC721, ERC1155 standards, along with multiple generative, manual asset generation using NodeJS, Solidity, Hardhat.</a:t>
            </a:r>
          </a:p>
          <a:p>
            <a:pPr marL="171450" indent="-171450">
              <a:lnSpc>
                <a:spcPts val="1238"/>
              </a:lnSpc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US" sz="9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Have experience with ERC-2535 Diamond standard &amp; </a:t>
            </a:r>
            <a:r>
              <a:rPr lang="en-US" sz="9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Openzeppelin</a:t>
            </a:r>
            <a:r>
              <a:rPr lang="en-US" sz="9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transparent, UUPS patterns for EVM upgradeable contracts.</a:t>
            </a:r>
          </a:p>
          <a:p>
            <a:pPr marL="171450" indent="-171450">
              <a:lnSpc>
                <a:spcPts val="1238"/>
              </a:lnSpc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950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Upside</a:t>
            </a:r>
            <a:r>
              <a:rPr lang="en-IN" sz="9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Worked on smart contracts like Token, Vesting, Staking with auditors from </a:t>
            </a:r>
            <a:r>
              <a:rPr lang="en-IN" sz="9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Quantstamp</a:t>
            </a:r>
            <a:r>
              <a:rPr lang="en-IN" sz="9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IN" sz="9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Certik</a:t>
            </a:r>
            <a:r>
              <a:rPr lang="en-IN" sz="9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IN" sz="9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Omniscia</a:t>
            </a:r>
            <a:r>
              <a:rPr lang="en-IN" sz="9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for clients – </a:t>
            </a:r>
            <a:r>
              <a:rPr lang="en-IN" sz="9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Metacraft</a:t>
            </a:r>
            <a:r>
              <a:rPr lang="en-IN" sz="9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IN" sz="9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Delysium</a:t>
            </a:r>
            <a:r>
              <a:rPr lang="en-IN" sz="9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Mirror world, </a:t>
            </a:r>
            <a:r>
              <a:rPr lang="en-IN" sz="9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Opgames</a:t>
            </a:r>
            <a:r>
              <a:rPr lang="en-IN" sz="9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IN" sz="9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Zedrun</a:t>
            </a:r>
            <a:r>
              <a:rPr lang="en-IN" sz="9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etc. Also, designed &amp; developed an AMM DEX project “</a:t>
            </a:r>
            <a:r>
              <a:rPr lang="en-IN" sz="9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Bioform</a:t>
            </a:r>
            <a:r>
              <a:rPr lang="en-IN" sz="9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” with MIT. Also, co-authored &amp; led the in-house project - “Zippy” vesting tool.</a:t>
            </a:r>
          </a:p>
          <a:p>
            <a:pPr marL="171450" indent="-171450">
              <a:lnSpc>
                <a:spcPts val="1238"/>
              </a:lnSpc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9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Have experience in testing, deployment, flattening, verification, fuzzy-testing, gas optimization (using Yul, Solidity), get contract-size of smart contracts using Truffle, Hardhat, Foundry toolkits.</a:t>
            </a:r>
          </a:p>
          <a:p>
            <a:pPr marL="171450" indent="-171450">
              <a:lnSpc>
                <a:spcPts val="1238"/>
              </a:lnSpc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9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Worked on multiple EOSIO smart contract projects like Ride sharing </a:t>
            </a:r>
            <a:r>
              <a:rPr lang="en-IN" sz="9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DApp</a:t>
            </a:r>
            <a:r>
              <a:rPr lang="en-IN" sz="9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IN" sz="9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GPK.Battles</a:t>
            </a:r>
            <a:r>
              <a:rPr lang="en-IN" sz="9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(Betting game with RNG Oracle), Tipping, ICO (single/multi phases), Staking, Vault using C/C++, JS/TS.</a:t>
            </a:r>
          </a:p>
          <a:p>
            <a:pPr marL="171450" indent="-171450">
              <a:lnSpc>
                <a:spcPts val="1238"/>
              </a:lnSpc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9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Wrote scripts for automatic deployment of large set of Dynamic NFT assets into decentralized storage systems like IPFS, </a:t>
            </a:r>
            <a:r>
              <a:rPr lang="en-IN" sz="9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Arweave</a:t>
            </a:r>
            <a:r>
              <a:rPr lang="en-IN" sz="9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171450" indent="-171450">
              <a:lnSpc>
                <a:spcPts val="1238"/>
              </a:lnSpc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950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Master Ventures</a:t>
            </a:r>
            <a:r>
              <a:rPr lang="en-IN" sz="9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I rewrote EVM </a:t>
            </a:r>
            <a:r>
              <a:rPr lang="en-IN" sz="9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crowdsale</a:t>
            </a:r>
            <a:r>
              <a:rPr lang="en-IN" sz="9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smart contracts for Solana. Supported in launching their substrate </a:t>
            </a:r>
            <a:r>
              <a:rPr lang="en-IN" sz="9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parachain</a:t>
            </a:r>
            <a:r>
              <a:rPr lang="en-IN" sz="9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using Rust, CLI.</a:t>
            </a:r>
          </a:p>
          <a:p>
            <a:pPr marL="171450" indent="-171450">
              <a:lnSpc>
                <a:spcPts val="1238"/>
              </a:lnSpc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9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Built the architecture of </a:t>
            </a:r>
            <a:r>
              <a:rPr lang="en-IN" sz="9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GameFi</a:t>
            </a:r>
            <a:r>
              <a:rPr lang="en-IN" sz="9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project – “</a:t>
            </a:r>
            <a:r>
              <a:rPr lang="en-IN" sz="9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Bowled.io</a:t>
            </a:r>
            <a:r>
              <a:rPr lang="en-IN" sz="9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” with play-to-earn gamification model along with different types of cards as NFT.</a:t>
            </a:r>
          </a:p>
          <a:p>
            <a:pPr marL="171450" indent="-171450">
              <a:lnSpc>
                <a:spcPts val="1238"/>
              </a:lnSpc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9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Led NFT marketplace projects like </a:t>
            </a:r>
            <a:r>
              <a:rPr lang="en-IN" sz="9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Xstrela</a:t>
            </a:r>
            <a:r>
              <a:rPr lang="en-IN" sz="9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VTR Connect, TGE projects like </a:t>
            </a:r>
            <a:r>
              <a:rPr lang="en-IN" sz="9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Orasis</a:t>
            </a:r>
            <a:r>
              <a:rPr lang="en-IN" sz="9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as Engineering manager. Designed the architecture. Audited the Solidity &amp; Rust codebase </a:t>
            </a:r>
            <a:r>
              <a:rPr lang="en-IN" sz="9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alongwith</a:t>
            </a:r>
            <a:r>
              <a:rPr lang="en-IN" sz="9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Jira board following Agile methodology.</a:t>
            </a:r>
          </a:p>
        </p:txBody>
      </p:sp>
      <p:pic>
        <p:nvPicPr>
          <p:cNvPr id="6" name="Graphic 5" descr="Graduation cap with solid fill">
            <a:extLst>
              <a:ext uri="{FF2B5EF4-FFF2-40B4-BE49-F238E27FC236}">
                <a16:creationId xmlns:a16="http://schemas.microsoft.com/office/drawing/2014/main" id="{C488CD68-901B-27C4-FDB1-BA6179528F4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125968" y="1385581"/>
            <a:ext cx="229392" cy="22939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2F6E378-B571-A7D4-C037-51CABF536F7C}"/>
              </a:ext>
            </a:extLst>
          </p:cNvPr>
          <p:cNvSpPr txBox="1"/>
          <p:nvPr/>
        </p:nvSpPr>
        <p:spPr>
          <a:xfrm>
            <a:off x="4268085" y="1352095"/>
            <a:ext cx="92556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/>
              <a:t>Education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3F2B599-B2AD-2CE3-8D39-1FBECB249497}"/>
              </a:ext>
            </a:extLst>
          </p:cNvPr>
          <p:cNvSpPr txBox="1"/>
          <p:nvPr/>
        </p:nvSpPr>
        <p:spPr>
          <a:xfrm>
            <a:off x="4084426" y="1564634"/>
            <a:ext cx="2105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2014</a:t>
            </a:r>
            <a:r>
              <a:rPr lang="en-US" sz="900" dirty="0"/>
              <a:t> – B.Tech in Avionics, </a:t>
            </a:r>
            <a:r>
              <a:rPr lang="en-US" sz="900" b="1" dirty="0"/>
              <a:t>IIST</a:t>
            </a:r>
            <a:r>
              <a:rPr lang="en-US" sz="900" dirty="0"/>
              <a:t>, Trivandrum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ED87A5A-B42E-CF6C-F315-4DC7DD5C79A6}"/>
              </a:ext>
            </a:extLst>
          </p:cNvPr>
          <p:cNvGrpSpPr/>
          <p:nvPr/>
        </p:nvGrpSpPr>
        <p:grpSpPr>
          <a:xfrm>
            <a:off x="4100132" y="6145806"/>
            <a:ext cx="746451" cy="307777"/>
            <a:chOff x="4078910" y="4249257"/>
            <a:chExt cx="746451" cy="307777"/>
          </a:xfrm>
        </p:grpSpPr>
        <p:pic>
          <p:nvPicPr>
            <p:cNvPr id="22" name="Graphic 21">
              <a:extLst>
                <a:ext uri="{FF2B5EF4-FFF2-40B4-BE49-F238E27FC236}">
                  <a16:creationId xmlns:a16="http://schemas.microsoft.com/office/drawing/2014/main" id="{3D14B6E7-89FF-DE30-0AA3-CCA4D6F9C5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print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4078910" y="4314946"/>
              <a:ext cx="176400" cy="176400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F06E9FD-8011-2867-7E67-7780B600F001}"/>
                </a:ext>
              </a:extLst>
            </p:cNvPr>
            <p:cNvSpPr txBox="1"/>
            <p:nvPr/>
          </p:nvSpPr>
          <p:spPr>
            <a:xfrm>
              <a:off x="4219893" y="4249257"/>
              <a:ext cx="6054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/>
                <a:t>Skills</a:t>
              </a:r>
            </a:p>
          </p:txBody>
        </p:sp>
      </p:grpSp>
      <p:grpSp>
        <p:nvGrpSpPr>
          <p:cNvPr id="1040" name="Group 1039">
            <a:extLst>
              <a:ext uri="{FF2B5EF4-FFF2-40B4-BE49-F238E27FC236}">
                <a16:creationId xmlns:a16="http://schemas.microsoft.com/office/drawing/2014/main" id="{4DE05A80-775C-FECE-897E-763B9EABB41C}"/>
              </a:ext>
            </a:extLst>
          </p:cNvPr>
          <p:cNvGrpSpPr/>
          <p:nvPr/>
        </p:nvGrpSpPr>
        <p:grpSpPr>
          <a:xfrm>
            <a:off x="4141297" y="1913897"/>
            <a:ext cx="1534284" cy="292388"/>
            <a:chOff x="4141297" y="2815491"/>
            <a:chExt cx="1534284" cy="292388"/>
          </a:xfrm>
        </p:grpSpPr>
        <p:pic>
          <p:nvPicPr>
            <p:cNvPr id="27" name="Graphic 26">
              <a:extLst>
                <a:ext uri="{FF2B5EF4-FFF2-40B4-BE49-F238E27FC236}">
                  <a16:creationId xmlns:a16="http://schemas.microsoft.com/office/drawing/2014/main" id="{F2018DD1-25A7-BBCE-1D9B-17816187FB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18" cstate="print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4141297" y="2874735"/>
              <a:ext cx="151949" cy="151949"/>
            </a:xfrm>
            <a:prstGeom prst="rect">
              <a:avLst/>
            </a:prstGeom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D83A332-75E2-9512-6A4C-79F84AFEA051}"/>
                </a:ext>
              </a:extLst>
            </p:cNvPr>
            <p:cNvSpPr txBox="1"/>
            <p:nvPr/>
          </p:nvSpPr>
          <p:spPr>
            <a:xfrm>
              <a:off x="4247030" y="2815491"/>
              <a:ext cx="1428551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b="1" dirty="0"/>
                <a:t>Career Timeline</a:t>
              </a:r>
            </a:p>
          </p:txBody>
        </p: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1BD3FB82-B3C0-ADF5-B778-5C5F4AF92E9A}"/>
              </a:ext>
            </a:extLst>
          </p:cNvPr>
          <p:cNvSpPr/>
          <p:nvPr/>
        </p:nvSpPr>
        <p:spPr>
          <a:xfrm>
            <a:off x="4286561" y="6855763"/>
            <a:ext cx="2384618" cy="1143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9A3B00F-E574-0373-64C7-769C3605A180}"/>
              </a:ext>
            </a:extLst>
          </p:cNvPr>
          <p:cNvSpPr/>
          <p:nvPr/>
        </p:nvSpPr>
        <p:spPr>
          <a:xfrm>
            <a:off x="4286561" y="6855763"/>
            <a:ext cx="2366580" cy="114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55D2E36-6698-777C-6599-1C8F3FD6332C}"/>
              </a:ext>
            </a:extLst>
          </p:cNvPr>
          <p:cNvSpPr txBox="1"/>
          <p:nvPr/>
        </p:nvSpPr>
        <p:spPr>
          <a:xfrm>
            <a:off x="4198197" y="6658309"/>
            <a:ext cx="88197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Git &amp; GitHub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150BD52-9DE8-9067-EA06-964F882929D2}"/>
              </a:ext>
            </a:extLst>
          </p:cNvPr>
          <p:cNvSpPr txBox="1"/>
          <p:nvPr/>
        </p:nvSpPr>
        <p:spPr>
          <a:xfrm>
            <a:off x="4063949" y="6432335"/>
            <a:ext cx="14837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latin typeface="Monaco" pitchFamily="2" charset="77"/>
              </a:rPr>
              <a:t>- Developer Skills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0846179-9470-AE26-474C-0FCCA0034279}"/>
              </a:ext>
            </a:extLst>
          </p:cNvPr>
          <p:cNvSpPr/>
          <p:nvPr/>
        </p:nvSpPr>
        <p:spPr>
          <a:xfrm>
            <a:off x="4286561" y="7202563"/>
            <a:ext cx="2384618" cy="1143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AA5F8F1-003D-5369-9CB2-2D65C3B82517}"/>
              </a:ext>
            </a:extLst>
          </p:cNvPr>
          <p:cNvSpPr/>
          <p:nvPr/>
        </p:nvSpPr>
        <p:spPr>
          <a:xfrm>
            <a:off x="4286561" y="7202563"/>
            <a:ext cx="2384618" cy="114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B989D83-148B-AB1F-54CC-4426AA55F4C3}"/>
              </a:ext>
            </a:extLst>
          </p:cNvPr>
          <p:cNvSpPr txBox="1"/>
          <p:nvPr/>
        </p:nvSpPr>
        <p:spPr>
          <a:xfrm>
            <a:off x="4198197" y="7005109"/>
            <a:ext cx="15151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Technical Documentation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721DAB83-FFFC-8D16-C03C-4DFCE2161D8B}"/>
              </a:ext>
            </a:extLst>
          </p:cNvPr>
          <p:cNvSpPr/>
          <p:nvPr/>
        </p:nvSpPr>
        <p:spPr>
          <a:xfrm>
            <a:off x="4286562" y="7548369"/>
            <a:ext cx="2384618" cy="1143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CF7CE8F4-51AC-7762-ADBB-D15BBEE620F8}"/>
              </a:ext>
            </a:extLst>
          </p:cNvPr>
          <p:cNvSpPr/>
          <p:nvPr/>
        </p:nvSpPr>
        <p:spPr>
          <a:xfrm>
            <a:off x="4286561" y="7549691"/>
            <a:ext cx="2271827" cy="11297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19A75A4-135B-41D3-F08D-A8D75C38239B}"/>
              </a:ext>
            </a:extLst>
          </p:cNvPr>
          <p:cNvSpPr txBox="1"/>
          <p:nvPr/>
        </p:nvSpPr>
        <p:spPr>
          <a:xfrm>
            <a:off x="4198198" y="7350915"/>
            <a:ext cx="14462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Miro, Freeform, </a:t>
            </a:r>
            <a:r>
              <a:rPr 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Draw.io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82B0A641-0E05-D7BA-B27F-62DF5D53102C}"/>
              </a:ext>
            </a:extLst>
          </p:cNvPr>
          <p:cNvSpPr/>
          <p:nvPr/>
        </p:nvSpPr>
        <p:spPr>
          <a:xfrm>
            <a:off x="4286561" y="7885329"/>
            <a:ext cx="2384618" cy="1143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491084DD-AC24-B7D8-180E-00C5AD5178AF}"/>
              </a:ext>
            </a:extLst>
          </p:cNvPr>
          <p:cNvSpPr/>
          <p:nvPr/>
        </p:nvSpPr>
        <p:spPr>
          <a:xfrm>
            <a:off x="4286560" y="7885329"/>
            <a:ext cx="2238611" cy="114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6" name="TextBox 1025">
            <a:extLst>
              <a:ext uri="{FF2B5EF4-FFF2-40B4-BE49-F238E27FC236}">
                <a16:creationId xmlns:a16="http://schemas.microsoft.com/office/drawing/2014/main" id="{887F40BB-C69F-D7C3-207E-90C824D94F82}"/>
              </a:ext>
            </a:extLst>
          </p:cNvPr>
          <p:cNvSpPr txBox="1"/>
          <p:nvPr/>
        </p:nvSpPr>
        <p:spPr>
          <a:xfrm>
            <a:off x="4198197" y="7687875"/>
            <a:ext cx="11769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Jira, Linear, </a:t>
            </a:r>
            <a:r>
              <a:rPr 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Clickup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28" name="Rectangle 1027">
            <a:extLst>
              <a:ext uri="{FF2B5EF4-FFF2-40B4-BE49-F238E27FC236}">
                <a16:creationId xmlns:a16="http://schemas.microsoft.com/office/drawing/2014/main" id="{91ACE1AB-AB96-83E3-FD3A-D575580DA928}"/>
              </a:ext>
            </a:extLst>
          </p:cNvPr>
          <p:cNvSpPr/>
          <p:nvPr/>
        </p:nvSpPr>
        <p:spPr>
          <a:xfrm>
            <a:off x="4286561" y="8220296"/>
            <a:ext cx="2384618" cy="1143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0" name="Rectangle 1029">
            <a:extLst>
              <a:ext uri="{FF2B5EF4-FFF2-40B4-BE49-F238E27FC236}">
                <a16:creationId xmlns:a16="http://schemas.microsoft.com/office/drawing/2014/main" id="{7DC4EAB6-05EC-85FD-EFF4-02FE9E13D895}"/>
              </a:ext>
            </a:extLst>
          </p:cNvPr>
          <p:cNvSpPr/>
          <p:nvPr/>
        </p:nvSpPr>
        <p:spPr>
          <a:xfrm>
            <a:off x="4286561" y="8220296"/>
            <a:ext cx="2305962" cy="114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2" name="TextBox 1031">
            <a:extLst>
              <a:ext uri="{FF2B5EF4-FFF2-40B4-BE49-F238E27FC236}">
                <a16:creationId xmlns:a16="http://schemas.microsoft.com/office/drawing/2014/main" id="{D4F0284D-54DC-2284-42EB-24F4D849074E}"/>
              </a:ext>
            </a:extLst>
          </p:cNvPr>
          <p:cNvSpPr txBox="1"/>
          <p:nvPr/>
        </p:nvSpPr>
        <p:spPr>
          <a:xfrm>
            <a:off x="4198197" y="8022842"/>
            <a:ext cx="8386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EVM Solidity</a:t>
            </a:r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EC0FF503-8AE0-1466-B88C-176B60ED7F09}"/>
              </a:ext>
            </a:extLst>
          </p:cNvPr>
          <p:cNvSpPr/>
          <p:nvPr/>
        </p:nvSpPr>
        <p:spPr>
          <a:xfrm>
            <a:off x="4286561" y="8555363"/>
            <a:ext cx="2384618" cy="1143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4" name="Rectangle 1033">
            <a:extLst>
              <a:ext uri="{FF2B5EF4-FFF2-40B4-BE49-F238E27FC236}">
                <a16:creationId xmlns:a16="http://schemas.microsoft.com/office/drawing/2014/main" id="{443E2306-8974-BA4B-BCB6-AA552BA1D802}"/>
              </a:ext>
            </a:extLst>
          </p:cNvPr>
          <p:cNvSpPr/>
          <p:nvPr/>
        </p:nvSpPr>
        <p:spPr>
          <a:xfrm>
            <a:off x="4286560" y="8555363"/>
            <a:ext cx="2238611" cy="114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5" name="TextBox 1034">
            <a:extLst>
              <a:ext uri="{FF2B5EF4-FFF2-40B4-BE49-F238E27FC236}">
                <a16:creationId xmlns:a16="http://schemas.microsoft.com/office/drawing/2014/main" id="{1763BFA5-6F4E-9D9B-55CE-D12B6CE402BD}"/>
              </a:ext>
            </a:extLst>
          </p:cNvPr>
          <p:cNvSpPr txBox="1"/>
          <p:nvPr/>
        </p:nvSpPr>
        <p:spPr>
          <a:xfrm>
            <a:off x="4198197" y="8357909"/>
            <a:ext cx="14670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Backend (NodeJS + Rust)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36" name="Rectangle 1035">
            <a:extLst>
              <a:ext uri="{FF2B5EF4-FFF2-40B4-BE49-F238E27FC236}">
                <a16:creationId xmlns:a16="http://schemas.microsoft.com/office/drawing/2014/main" id="{4C37458B-43C2-2A36-7123-BD478AC48266}"/>
              </a:ext>
            </a:extLst>
          </p:cNvPr>
          <p:cNvSpPr/>
          <p:nvPr/>
        </p:nvSpPr>
        <p:spPr>
          <a:xfrm>
            <a:off x="4286562" y="8868071"/>
            <a:ext cx="2384618" cy="1143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590C8B0E-A913-0784-0DB4-B880C78AFA02}"/>
              </a:ext>
            </a:extLst>
          </p:cNvPr>
          <p:cNvSpPr/>
          <p:nvPr/>
        </p:nvSpPr>
        <p:spPr>
          <a:xfrm>
            <a:off x="4286561" y="8868071"/>
            <a:ext cx="2271827" cy="114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8" name="TextBox 1037">
            <a:extLst>
              <a:ext uri="{FF2B5EF4-FFF2-40B4-BE49-F238E27FC236}">
                <a16:creationId xmlns:a16="http://schemas.microsoft.com/office/drawing/2014/main" id="{2406667F-680E-9BA2-AFDD-77A8DCA178D2}"/>
              </a:ext>
            </a:extLst>
          </p:cNvPr>
          <p:cNvSpPr txBox="1"/>
          <p:nvPr/>
        </p:nvSpPr>
        <p:spPr>
          <a:xfrm>
            <a:off x="4198198" y="8670617"/>
            <a:ext cx="8531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EOSIO C/C++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" name="Graphic 4" descr="Ui Ux with solid fill">
            <a:extLst>
              <a:ext uri="{FF2B5EF4-FFF2-40B4-BE49-F238E27FC236}">
                <a16:creationId xmlns:a16="http://schemas.microsoft.com/office/drawing/2014/main" id="{E437736C-46A1-E470-9CC3-CEA5A7AB5AA8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4130098" y="923104"/>
            <a:ext cx="203342" cy="20334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53D567B-E384-5DA7-5725-E4407708DC2E}"/>
              </a:ext>
            </a:extLst>
          </p:cNvPr>
          <p:cNvSpPr txBox="1"/>
          <p:nvPr/>
        </p:nvSpPr>
        <p:spPr>
          <a:xfrm>
            <a:off x="4276532" y="879589"/>
            <a:ext cx="10574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Experience</a:t>
            </a:r>
            <a:endParaRPr lang="en-US" sz="14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F3C2EA2-D8B8-FE37-2FFC-602AB1F4DCDB}"/>
              </a:ext>
            </a:extLst>
          </p:cNvPr>
          <p:cNvSpPr txBox="1"/>
          <p:nvPr/>
        </p:nvSpPr>
        <p:spPr>
          <a:xfrm>
            <a:off x="4080308" y="1112232"/>
            <a:ext cx="210565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7+ </a:t>
            </a:r>
            <a:r>
              <a:rPr lang="en-US" sz="900" dirty="0"/>
              <a:t>years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248F727-CD5C-338A-BF85-FCF3C80C2D40}"/>
              </a:ext>
            </a:extLst>
          </p:cNvPr>
          <p:cNvCxnSpPr>
            <a:cxnSpLocks/>
          </p:cNvCxnSpPr>
          <p:nvPr/>
        </p:nvCxnSpPr>
        <p:spPr>
          <a:xfrm>
            <a:off x="3985242" y="1351440"/>
            <a:ext cx="2872758" cy="744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FF20DB7-2D19-0665-E2B0-61A4F12C0B65}"/>
              </a:ext>
            </a:extLst>
          </p:cNvPr>
          <p:cNvCxnSpPr>
            <a:cxnSpLocks/>
          </p:cNvCxnSpPr>
          <p:nvPr/>
        </p:nvCxnSpPr>
        <p:spPr>
          <a:xfrm>
            <a:off x="3997002" y="1936769"/>
            <a:ext cx="2872758" cy="744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92006EA5-F790-AB01-B75F-056DB346AAA4}"/>
              </a:ext>
            </a:extLst>
          </p:cNvPr>
          <p:cNvSpPr/>
          <p:nvPr/>
        </p:nvSpPr>
        <p:spPr>
          <a:xfrm>
            <a:off x="4286561" y="9220150"/>
            <a:ext cx="2384618" cy="1143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C557DE8-0AF8-284C-BFF0-8AFEECBBAA91}"/>
              </a:ext>
            </a:extLst>
          </p:cNvPr>
          <p:cNvSpPr/>
          <p:nvPr/>
        </p:nvSpPr>
        <p:spPr>
          <a:xfrm>
            <a:off x="4286561" y="9220150"/>
            <a:ext cx="2333818" cy="114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9" name="TextBox 1028">
            <a:extLst>
              <a:ext uri="{FF2B5EF4-FFF2-40B4-BE49-F238E27FC236}">
                <a16:creationId xmlns:a16="http://schemas.microsoft.com/office/drawing/2014/main" id="{E33D859E-BB46-5371-AC16-2D3862B5AFEC}"/>
              </a:ext>
            </a:extLst>
          </p:cNvPr>
          <p:cNvSpPr txBox="1"/>
          <p:nvPr/>
        </p:nvSpPr>
        <p:spPr>
          <a:xfrm>
            <a:off x="4198197" y="9022696"/>
            <a:ext cx="18838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Coding with AI: Copilot, ChatGPT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5E1B318-CA60-4F36-BC3E-901EAF4C2AE4}"/>
              </a:ext>
            </a:extLst>
          </p:cNvPr>
          <p:cNvCxnSpPr>
            <a:cxnSpLocks/>
          </p:cNvCxnSpPr>
          <p:nvPr/>
        </p:nvCxnSpPr>
        <p:spPr>
          <a:xfrm>
            <a:off x="3991279" y="6143683"/>
            <a:ext cx="2872758" cy="744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2" name="Rectangle 1041">
            <a:extLst>
              <a:ext uri="{FF2B5EF4-FFF2-40B4-BE49-F238E27FC236}">
                <a16:creationId xmlns:a16="http://schemas.microsoft.com/office/drawing/2014/main" id="{03ED55FE-B343-A31A-FF27-8ACDCCBE40A7}"/>
              </a:ext>
            </a:extLst>
          </p:cNvPr>
          <p:cNvSpPr/>
          <p:nvPr/>
        </p:nvSpPr>
        <p:spPr>
          <a:xfrm>
            <a:off x="4286173" y="9562169"/>
            <a:ext cx="2384618" cy="1143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3" name="Rectangle 1042">
            <a:extLst>
              <a:ext uri="{FF2B5EF4-FFF2-40B4-BE49-F238E27FC236}">
                <a16:creationId xmlns:a16="http://schemas.microsoft.com/office/drawing/2014/main" id="{12C6E4EF-4722-CDC4-45C4-6D658F376DB1}"/>
              </a:ext>
            </a:extLst>
          </p:cNvPr>
          <p:cNvSpPr/>
          <p:nvPr/>
        </p:nvSpPr>
        <p:spPr>
          <a:xfrm>
            <a:off x="4286173" y="9562169"/>
            <a:ext cx="2333818" cy="114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4" name="TextBox 1043">
            <a:extLst>
              <a:ext uri="{FF2B5EF4-FFF2-40B4-BE49-F238E27FC236}">
                <a16:creationId xmlns:a16="http://schemas.microsoft.com/office/drawing/2014/main" id="{7EC2C85D-0915-ABD1-D2AA-4A9C28579C99}"/>
              </a:ext>
            </a:extLst>
          </p:cNvPr>
          <p:cNvSpPr txBox="1"/>
          <p:nvPr/>
        </p:nvSpPr>
        <p:spPr>
          <a:xfrm>
            <a:off x="4197809" y="9364715"/>
            <a:ext cx="13019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Architecture Diagram</a:t>
            </a:r>
          </a:p>
        </p:txBody>
      </p:sp>
      <p:grpSp>
        <p:nvGrpSpPr>
          <p:cNvPr id="1045" name="Group 1044">
            <a:extLst>
              <a:ext uri="{FF2B5EF4-FFF2-40B4-BE49-F238E27FC236}">
                <a16:creationId xmlns:a16="http://schemas.microsoft.com/office/drawing/2014/main" id="{C0EEAAE8-888A-306B-3D44-2A77C52BBE1D}"/>
              </a:ext>
            </a:extLst>
          </p:cNvPr>
          <p:cNvGrpSpPr/>
          <p:nvPr/>
        </p:nvGrpSpPr>
        <p:grpSpPr>
          <a:xfrm>
            <a:off x="4108709" y="5462184"/>
            <a:ext cx="1661554" cy="292388"/>
            <a:chOff x="4108709" y="3771225"/>
            <a:chExt cx="1661554" cy="292388"/>
          </a:xfrm>
        </p:grpSpPr>
        <p:pic>
          <p:nvPicPr>
            <p:cNvPr id="1046" name="Graphic 1045" descr="Programmer male with solid fill">
              <a:extLst>
                <a:ext uri="{FF2B5EF4-FFF2-40B4-BE49-F238E27FC236}">
                  <a16:creationId xmlns:a16="http://schemas.microsoft.com/office/drawing/2014/main" id="{24680D2B-3E1D-9E5B-437F-33D57B447CFF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4108709" y="3811439"/>
              <a:ext cx="211960" cy="211960"/>
            </a:xfrm>
            <a:prstGeom prst="rect">
              <a:avLst/>
            </a:prstGeom>
          </p:spPr>
        </p:pic>
        <p:sp>
          <p:nvSpPr>
            <p:cNvPr id="1047" name="TextBox 1046">
              <a:extLst>
                <a:ext uri="{FF2B5EF4-FFF2-40B4-BE49-F238E27FC236}">
                  <a16:creationId xmlns:a16="http://schemas.microsoft.com/office/drawing/2014/main" id="{EFBCA34C-B582-E740-13FE-3AD279CF173A}"/>
                </a:ext>
              </a:extLst>
            </p:cNvPr>
            <p:cNvSpPr txBox="1"/>
            <p:nvPr/>
          </p:nvSpPr>
          <p:spPr>
            <a:xfrm>
              <a:off x="4226499" y="3771225"/>
              <a:ext cx="1543764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b="1" dirty="0"/>
                <a:t>Coding Languages</a:t>
              </a:r>
            </a:p>
          </p:txBody>
        </p:sp>
      </p:grpSp>
      <p:sp>
        <p:nvSpPr>
          <p:cNvPr id="1048" name="TextBox 1047">
            <a:extLst>
              <a:ext uri="{FF2B5EF4-FFF2-40B4-BE49-F238E27FC236}">
                <a16:creationId xmlns:a16="http://schemas.microsoft.com/office/drawing/2014/main" id="{E7251B70-1D6D-F687-4A06-E3FAD29DDF14}"/>
              </a:ext>
            </a:extLst>
          </p:cNvPr>
          <p:cNvSpPr txBox="1"/>
          <p:nvPr/>
        </p:nvSpPr>
        <p:spPr>
          <a:xfrm>
            <a:off x="4033286" y="5725251"/>
            <a:ext cx="24153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Rust, Solidity, C++, JavaScript, TypeScript, Python, Java, XML, Markdown</a:t>
            </a:r>
          </a:p>
        </p:txBody>
      </p:sp>
      <p:cxnSp>
        <p:nvCxnSpPr>
          <p:cNvPr id="1049" name="Straight Connector 1048">
            <a:extLst>
              <a:ext uri="{FF2B5EF4-FFF2-40B4-BE49-F238E27FC236}">
                <a16:creationId xmlns:a16="http://schemas.microsoft.com/office/drawing/2014/main" id="{CB0EB54F-C604-CAD9-90B2-9B41B90984CE}"/>
              </a:ext>
            </a:extLst>
          </p:cNvPr>
          <p:cNvCxnSpPr>
            <a:cxnSpLocks/>
          </p:cNvCxnSpPr>
          <p:nvPr/>
        </p:nvCxnSpPr>
        <p:spPr>
          <a:xfrm>
            <a:off x="3998894" y="5442463"/>
            <a:ext cx="288779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0764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5417637-84C1-E274-207A-1A1529C667AB}"/>
              </a:ext>
            </a:extLst>
          </p:cNvPr>
          <p:cNvCxnSpPr>
            <a:cxnSpLocks/>
          </p:cNvCxnSpPr>
          <p:nvPr/>
        </p:nvCxnSpPr>
        <p:spPr>
          <a:xfrm>
            <a:off x="3998894" y="0"/>
            <a:ext cx="18780" cy="990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8" name="Group 1037">
            <a:extLst>
              <a:ext uri="{FF2B5EF4-FFF2-40B4-BE49-F238E27FC236}">
                <a16:creationId xmlns:a16="http://schemas.microsoft.com/office/drawing/2014/main" id="{CEAC789C-C199-4395-8094-2E5DF91FEE57}"/>
              </a:ext>
            </a:extLst>
          </p:cNvPr>
          <p:cNvGrpSpPr/>
          <p:nvPr/>
        </p:nvGrpSpPr>
        <p:grpSpPr>
          <a:xfrm>
            <a:off x="111637" y="3332079"/>
            <a:ext cx="1146852" cy="307777"/>
            <a:chOff x="150817" y="7149802"/>
            <a:chExt cx="1146852" cy="307777"/>
          </a:xfrm>
        </p:grpSpPr>
        <p:pic>
          <p:nvPicPr>
            <p:cNvPr id="1036" name="Graphic 1035" descr="Selfie with solid fill">
              <a:extLst>
                <a:ext uri="{FF2B5EF4-FFF2-40B4-BE49-F238E27FC236}">
                  <a16:creationId xmlns:a16="http://schemas.microsoft.com/office/drawing/2014/main" id="{51A8B230-F76F-A470-4224-D6FCF0122C0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50817" y="7149802"/>
              <a:ext cx="305208" cy="305208"/>
            </a:xfrm>
            <a:prstGeom prst="rect">
              <a:avLst/>
            </a:prstGeom>
          </p:spPr>
        </p:pic>
        <p:sp>
          <p:nvSpPr>
            <p:cNvPr id="1037" name="TextBox 1036">
              <a:extLst>
                <a:ext uri="{FF2B5EF4-FFF2-40B4-BE49-F238E27FC236}">
                  <a16:creationId xmlns:a16="http://schemas.microsoft.com/office/drawing/2014/main" id="{553877A0-B649-8E7E-24D9-E3CCC85A544E}"/>
                </a:ext>
              </a:extLst>
            </p:cNvPr>
            <p:cNvSpPr txBox="1"/>
            <p:nvPr/>
          </p:nvSpPr>
          <p:spPr>
            <a:xfrm>
              <a:off x="251027" y="7149802"/>
              <a:ext cx="104664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/>
                <a:t>Product</a:t>
              </a:r>
            </a:p>
          </p:txBody>
        </p:sp>
      </p:grpSp>
      <p:grpSp>
        <p:nvGrpSpPr>
          <p:cNvPr id="1042" name="Group 1041">
            <a:extLst>
              <a:ext uri="{FF2B5EF4-FFF2-40B4-BE49-F238E27FC236}">
                <a16:creationId xmlns:a16="http://schemas.microsoft.com/office/drawing/2014/main" id="{E66F0019-11C8-C965-AAD3-361E412A93CE}"/>
              </a:ext>
            </a:extLst>
          </p:cNvPr>
          <p:cNvGrpSpPr/>
          <p:nvPr/>
        </p:nvGrpSpPr>
        <p:grpSpPr>
          <a:xfrm>
            <a:off x="111637" y="1962742"/>
            <a:ext cx="1394905" cy="309060"/>
            <a:chOff x="150817" y="6026398"/>
            <a:chExt cx="1394905" cy="309060"/>
          </a:xfrm>
        </p:grpSpPr>
        <p:pic>
          <p:nvPicPr>
            <p:cNvPr id="1040" name="Graphic 1039" descr="Presentation with bar chart with solid fill">
              <a:extLst>
                <a:ext uri="{FF2B5EF4-FFF2-40B4-BE49-F238E27FC236}">
                  <a16:creationId xmlns:a16="http://schemas.microsoft.com/office/drawing/2014/main" id="{594321D3-3762-759A-8109-FF1FCE3D458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50817" y="6030247"/>
              <a:ext cx="305211" cy="305211"/>
            </a:xfrm>
            <a:prstGeom prst="rect">
              <a:avLst/>
            </a:prstGeom>
          </p:spPr>
        </p:pic>
        <p:sp>
          <p:nvSpPr>
            <p:cNvPr id="1041" name="TextBox 1040">
              <a:extLst>
                <a:ext uri="{FF2B5EF4-FFF2-40B4-BE49-F238E27FC236}">
                  <a16:creationId xmlns:a16="http://schemas.microsoft.com/office/drawing/2014/main" id="{A29957B7-867B-E69F-FF5C-98FBDDDA8F16}"/>
                </a:ext>
              </a:extLst>
            </p:cNvPr>
            <p:cNvSpPr txBox="1"/>
            <p:nvPr/>
          </p:nvSpPr>
          <p:spPr>
            <a:xfrm>
              <a:off x="401738" y="6026398"/>
              <a:ext cx="11439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/>
                <a:t>Data Science</a:t>
              </a:r>
            </a:p>
          </p:txBody>
        </p:sp>
      </p:grpSp>
      <p:cxnSp>
        <p:nvCxnSpPr>
          <p:cNvPr id="1043" name="Straight Connector 1042">
            <a:extLst>
              <a:ext uri="{FF2B5EF4-FFF2-40B4-BE49-F238E27FC236}">
                <a16:creationId xmlns:a16="http://schemas.microsoft.com/office/drawing/2014/main" id="{F1ABC7B7-A51F-08C3-C51C-5E9664D8F5CA}"/>
              </a:ext>
            </a:extLst>
          </p:cNvPr>
          <p:cNvCxnSpPr>
            <a:cxnSpLocks/>
          </p:cNvCxnSpPr>
          <p:nvPr/>
        </p:nvCxnSpPr>
        <p:spPr>
          <a:xfrm>
            <a:off x="0" y="1860754"/>
            <a:ext cx="401767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6DEFE5F-8E05-0B7C-DBAE-05EAAFBD1C9D}"/>
              </a:ext>
            </a:extLst>
          </p:cNvPr>
          <p:cNvSpPr txBox="1"/>
          <p:nvPr/>
        </p:nvSpPr>
        <p:spPr>
          <a:xfrm>
            <a:off x="111637" y="2270519"/>
            <a:ext cx="3841844" cy="868251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marL="171450" indent="-171450">
              <a:lnSpc>
                <a:spcPts val="1238"/>
              </a:lnSpc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9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Created a CLI based Data visualization Software - "</a:t>
            </a:r>
            <a:r>
              <a:rPr lang="en-IN" sz="9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Autoplot</a:t>
            </a:r>
            <a:r>
              <a:rPr lang="en-IN" sz="9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" used in </a:t>
            </a:r>
            <a:r>
              <a:rPr lang="en-IN" sz="95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Indian Space programme</a:t>
            </a:r>
            <a:r>
              <a:rPr lang="en-IN" sz="9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’s requirement, that gives comprehensive analytics as output based on excel data parsed as input.</a:t>
            </a:r>
          </a:p>
          <a:p>
            <a:pPr marL="171450" indent="-171450">
              <a:lnSpc>
                <a:spcPts val="1238"/>
              </a:lnSpc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9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Worked on countless data wrangling projects with different data models in relation to Semiconductor industry using Python, Rust.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3CDD25-FEFF-CFC4-1799-E0F648B8F9F2}"/>
              </a:ext>
            </a:extLst>
          </p:cNvPr>
          <p:cNvSpPr txBox="1"/>
          <p:nvPr/>
        </p:nvSpPr>
        <p:spPr>
          <a:xfrm>
            <a:off x="111637" y="3637287"/>
            <a:ext cx="3841844" cy="1522276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marL="171450" indent="-171450">
              <a:lnSpc>
                <a:spcPts val="1238"/>
              </a:lnSpc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9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As a full-stack developer, I created an Android App - "BitInfoCoin" for web3 space to provide crypto related services like show nearby crypto ATMs, exchanges, crypto price, news feed.</a:t>
            </a:r>
          </a:p>
          <a:p>
            <a:pPr marL="171450" indent="-171450">
              <a:lnSpc>
                <a:spcPts val="1238"/>
              </a:lnSpc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9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Created 3 Telegram Bots with EOSIO smart contract &amp; Redis database integrated - Tipping, KYC, Quiz.</a:t>
            </a:r>
          </a:p>
          <a:p>
            <a:pPr marL="171450" indent="-171450">
              <a:lnSpc>
                <a:spcPts val="1238"/>
              </a:lnSpc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9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As CTO of Theia, I built the first 2 versions of the web App with smart contracts &amp; cloud database integrated.</a:t>
            </a:r>
          </a:p>
          <a:p>
            <a:pPr marL="171450" indent="-171450">
              <a:lnSpc>
                <a:spcPts val="1238"/>
              </a:lnSpc>
              <a:spcAft>
                <a:spcPts val="125"/>
              </a:spcAft>
              <a:buFont typeface="Arial" panose="020B0604020202020204" pitchFamily="34" charset="0"/>
              <a:buChar char="•"/>
            </a:pPr>
            <a:endParaRPr lang="en-IN" sz="9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indent="-171450">
              <a:lnSpc>
                <a:spcPts val="1238"/>
              </a:lnSpc>
              <a:spcAft>
                <a:spcPts val="125"/>
              </a:spcAft>
              <a:buFont typeface="Arial" panose="020B0604020202020204" pitchFamily="34" charset="0"/>
              <a:buChar char="•"/>
            </a:pPr>
            <a:endParaRPr lang="en-US" sz="9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178CB4E-95E0-8651-EF57-B977BC1F9FC8}"/>
              </a:ext>
            </a:extLst>
          </p:cNvPr>
          <p:cNvSpPr/>
          <p:nvPr/>
        </p:nvSpPr>
        <p:spPr>
          <a:xfrm>
            <a:off x="4172053" y="3230813"/>
            <a:ext cx="2586026" cy="6228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73D91A3-05CC-A8D1-3FCB-D4DF76CA8509}"/>
              </a:ext>
            </a:extLst>
          </p:cNvPr>
          <p:cNvSpPr/>
          <p:nvPr/>
        </p:nvSpPr>
        <p:spPr>
          <a:xfrm>
            <a:off x="4232639" y="1223988"/>
            <a:ext cx="2384618" cy="1143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FC8DF16-D1F5-9B6A-DF3D-8C91A32042D6}"/>
              </a:ext>
            </a:extLst>
          </p:cNvPr>
          <p:cNvSpPr/>
          <p:nvPr/>
        </p:nvSpPr>
        <p:spPr>
          <a:xfrm>
            <a:off x="4232639" y="1223988"/>
            <a:ext cx="2347058" cy="114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68D762-BEDB-D97F-100E-37B37EBED21C}"/>
              </a:ext>
            </a:extLst>
          </p:cNvPr>
          <p:cNvSpPr txBox="1"/>
          <p:nvPr/>
        </p:nvSpPr>
        <p:spPr>
          <a:xfrm>
            <a:off x="4144275" y="999102"/>
            <a:ext cx="17636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Ability to work under pressure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EF5F920-A835-0D2B-4314-639C68AFEC6D}"/>
              </a:ext>
            </a:extLst>
          </p:cNvPr>
          <p:cNvSpPr txBox="1"/>
          <p:nvPr/>
        </p:nvSpPr>
        <p:spPr>
          <a:xfrm>
            <a:off x="3984696" y="407169"/>
            <a:ext cx="17949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latin typeface="Monaco" pitchFamily="2" charset="77"/>
              </a:rPr>
              <a:t>- Inter-personal Skills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E82DDB4-17FD-84A0-50E9-B6D5CDE1192D}"/>
              </a:ext>
            </a:extLst>
          </p:cNvPr>
          <p:cNvSpPr/>
          <p:nvPr/>
        </p:nvSpPr>
        <p:spPr>
          <a:xfrm>
            <a:off x="4232639" y="1588881"/>
            <a:ext cx="2384618" cy="1143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FEA8FF3-610D-2883-6593-716F78AE0D34}"/>
              </a:ext>
            </a:extLst>
          </p:cNvPr>
          <p:cNvSpPr/>
          <p:nvPr/>
        </p:nvSpPr>
        <p:spPr>
          <a:xfrm>
            <a:off x="4232639" y="1588881"/>
            <a:ext cx="2365838" cy="114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A91F765-BF20-D326-F5CD-5BF549996E01}"/>
              </a:ext>
            </a:extLst>
          </p:cNvPr>
          <p:cNvSpPr txBox="1"/>
          <p:nvPr/>
        </p:nvSpPr>
        <p:spPr>
          <a:xfrm>
            <a:off x="4144275" y="1373139"/>
            <a:ext cx="97174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Analytical Skills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0482B72-0D68-B28F-8F8B-1F8364522793}"/>
              </a:ext>
            </a:extLst>
          </p:cNvPr>
          <p:cNvSpPr/>
          <p:nvPr/>
        </p:nvSpPr>
        <p:spPr>
          <a:xfrm>
            <a:off x="4232639" y="1946548"/>
            <a:ext cx="2384618" cy="1143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251975-994C-C8C9-EAB2-426AF36F2A44}"/>
              </a:ext>
            </a:extLst>
          </p:cNvPr>
          <p:cNvSpPr/>
          <p:nvPr/>
        </p:nvSpPr>
        <p:spPr>
          <a:xfrm>
            <a:off x="4232638" y="1945436"/>
            <a:ext cx="2305963" cy="11541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3BC7DD9-DD58-3275-D8B6-69BAFFB9CD33}"/>
              </a:ext>
            </a:extLst>
          </p:cNvPr>
          <p:cNvSpPr txBox="1"/>
          <p:nvPr/>
        </p:nvSpPr>
        <p:spPr>
          <a:xfrm>
            <a:off x="4144275" y="1730806"/>
            <a:ext cx="9749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Detail-oriented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77B829C-D8A4-3C43-83EF-A13FE099D9DA}"/>
              </a:ext>
            </a:extLst>
          </p:cNvPr>
          <p:cNvSpPr/>
          <p:nvPr/>
        </p:nvSpPr>
        <p:spPr>
          <a:xfrm>
            <a:off x="4232639" y="2311441"/>
            <a:ext cx="2384618" cy="1143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D117ED2-DD39-F6BC-D810-8278C77D4164}"/>
              </a:ext>
            </a:extLst>
          </p:cNvPr>
          <p:cNvSpPr/>
          <p:nvPr/>
        </p:nvSpPr>
        <p:spPr>
          <a:xfrm>
            <a:off x="4232638" y="2311441"/>
            <a:ext cx="2330087" cy="114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3808D43-4ED1-209A-59D2-1FBFCE7F44E1}"/>
              </a:ext>
            </a:extLst>
          </p:cNvPr>
          <p:cNvSpPr txBox="1"/>
          <p:nvPr/>
        </p:nvSpPr>
        <p:spPr>
          <a:xfrm>
            <a:off x="4144275" y="2104843"/>
            <a:ext cx="8306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Multitasking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627CA36-DA5E-13AA-F884-D310765381BC}"/>
              </a:ext>
            </a:extLst>
          </p:cNvPr>
          <p:cNvSpPr/>
          <p:nvPr/>
        </p:nvSpPr>
        <p:spPr>
          <a:xfrm>
            <a:off x="4232639" y="2679745"/>
            <a:ext cx="2384618" cy="1143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6C84E40-2130-C012-78AB-425D56D05081}"/>
              </a:ext>
            </a:extLst>
          </p:cNvPr>
          <p:cNvSpPr/>
          <p:nvPr/>
        </p:nvSpPr>
        <p:spPr>
          <a:xfrm>
            <a:off x="4232639" y="2679745"/>
            <a:ext cx="2366580" cy="114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729AD51-6105-FA06-CF87-40A8DA2C143C}"/>
              </a:ext>
            </a:extLst>
          </p:cNvPr>
          <p:cNvSpPr txBox="1"/>
          <p:nvPr/>
        </p:nvSpPr>
        <p:spPr>
          <a:xfrm>
            <a:off x="4144275" y="2464003"/>
            <a:ext cx="10246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Problem-solving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E5D831F-5483-B646-5924-8CC3E9B39494}"/>
              </a:ext>
            </a:extLst>
          </p:cNvPr>
          <p:cNvSpPr/>
          <p:nvPr/>
        </p:nvSpPr>
        <p:spPr>
          <a:xfrm>
            <a:off x="4232639" y="3037412"/>
            <a:ext cx="2384618" cy="1143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BD01931-A83A-96BB-DB4C-E8EA042DE9CC}"/>
              </a:ext>
            </a:extLst>
          </p:cNvPr>
          <p:cNvSpPr/>
          <p:nvPr/>
        </p:nvSpPr>
        <p:spPr>
          <a:xfrm>
            <a:off x="4232638" y="3037412"/>
            <a:ext cx="2305963" cy="114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B35DFCB-C925-0736-40D2-40120EA6FC89}"/>
              </a:ext>
            </a:extLst>
          </p:cNvPr>
          <p:cNvSpPr txBox="1"/>
          <p:nvPr/>
        </p:nvSpPr>
        <p:spPr>
          <a:xfrm>
            <a:off x="4144275" y="2821670"/>
            <a:ext cx="11721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Time Management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7077D60-704F-0288-2B10-446556615B01}"/>
              </a:ext>
            </a:extLst>
          </p:cNvPr>
          <p:cNvSpPr/>
          <p:nvPr/>
        </p:nvSpPr>
        <p:spPr>
          <a:xfrm>
            <a:off x="4232639" y="3411449"/>
            <a:ext cx="2384618" cy="1143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EF755F0-8A60-8DA1-1A46-B1D10D396C61}"/>
              </a:ext>
            </a:extLst>
          </p:cNvPr>
          <p:cNvSpPr/>
          <p:nvPr/>
        </p:nvSpPr>
        <p:spPr>
          <a:xfrm>
            <a:off x="4232638" y="3411449"/>
            <a:ext cx="2330087" cy="114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58BFA41-B33B-E7D9-FEE0-79D367166D21}"/>
              </a:ext>
            </a:extLst>
          </p:cNvPr>
          <p:cNvSpPr txBox="1"/>
          <p:nvPr/>
        </p:nvSpPr>
        <p:spPr>
          <a:xfrm>
            <a:off x="4144275" y="3195707"/>
            <a:ext cx="7360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Teamwork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59329C5-6F10-0D57-616B-D83CD2B3119A}"/>
              </a:ext>
            </a:extLst>
          </p:cNvPr>
          <p:cNvSpPr txBox="1"/>
          <p:nvPr/>
        </p:nvSpPr>
        <p:spPr>
          <a:xfrm>
            <a:off x="4179370" y="3700143"/>
            <a:ext cx="8593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Hobbies</a:t>
            </a:r>
          </a:p>
        </p:txBody>
      </p:sp>
      <p:pic>
        <p:nvPicPr>
          <p:cNvPr id="33" name="Graphic 32">
            <a:extLst>
              <a:ext uri="{FF2B5EF4-FFF2-40B4-BE49-F238E27FC236}">
                <a16:creationId xmlns:a16="http://schemas.microsoft.com/office/drawing/2014/main" id="{60F09AB9-FAFA-F659-4C15-0D3F5B25E8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344860" y="4079729"/>
            <a:ext cx="264177" cy="195261"/>
          </a:xfrm>
          <a:prstGeom prst="rect">
            <a:avLst/>
          </a:prstGeom>
        </p:spPr>
      </p:pic>
      <p:pic>
        <p:nvPicPr>
          <p:cNvPr id="34" name="Picture 2" descr="Motorcycle Of Big Size Black Silhouette free vector icons designed by  Freepik | Kids canvas art, Bike art, Black silhouette">
            <a:extLst>
              <a:ext uri="{FF2B5EF4-FFF2-40B4-BE49-F238E27FC236}">
                <a16:creationId xmlns:a16="http://schemas.microsoft.com/office/drawing/2014/main" id="{01D5690C-3CC1-3934-A02C-2A2413F179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7160" y="4036767"/>
            <a:ext cx="288997" cy="288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858DC18B-E02F-5F7B-75DA-51EB2CE843E1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4993847" y="4065672"/>
            <a:ext cx="223374" cy="223374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2772CF71-DC1F-7FDF-483F-A55821FCCF3C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4688616" y="4065672"/>
            <a:ext cx="223374" cy="223374"/>
          </a:xfrm>
          <a:prstGeom prst="rect">
            <a:avLst/>
          </a:prstGeom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78B0BB0B-7EA4-14E2-91B8-72760906E296}"/>
              </a:ext>
            </a:extLst>
          </p:cNvPr>
          <p:cNvGrpSpPr/>
          <p:nvPr/>
        </p:nvGrpSpPr>
        <p:grpSpPr>
          <a:xfrm>
            <a:off x="111637" y="4999200"/>
            <a:ext cx="2641081" cy="314253"/>
            <a:chOff x="111637" y="4969380"/>
            <a:chExt cx="2641081" cy="314253"/>
          </a:xfrm>
        </p:grpSpPr>
        <p:pic>
          <p:nvPicPr>
            <p:cNvPr id="38" name="Graphic 37" descr="Ribbon with solid fill">
              <a:extLst>
                <a:ext uri="{FF2B5EF4-FFF2-40B4-BE49-F238E27FC236}">
                  <a16:creationId xmlns:a16="http://schemas.microsoft.com/office/drawing/2014/main" id="{CFFF7FA1-BD8C-6B7A-D979-5C6A2FEA806A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111637" y="4969380"/>
              <a:ext cx="305208" cy="305208"/>
            </a:xfrm>
            <a:prstGeom prst="rect">
              <a:avLst/>
            </a:prstGeom>
          </p:spPr>
        </p:pic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532C9F2-1048-9CDE-B193-7A9EF4B869EF}"/>
                </a:ext>
              </a:extLst>
            </p:cNvPr>
            <p:cNvSpPr txBox="1"/>
            <p:nvPr/>
          </p:nvSpPr>
          <p:spPr>
            <a:xfrm>
              <a:off x="356420" y="4975856"/>
              <a:ext cx="23962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Leadership &amp; Achievements</a:t>
              </a: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B41BEDEE-E9B6-FE8A-65A4-50001BEBC3CA}"/>
              </a:ext>
            </a:extLst>
          </p:cNvPr>
          <p:cNvSpPr txBox="1"/>
          <p:nvPr/>
        </p:nvSpPr>
        <p:spPr>
          <a:xfrm>
            <a:off x="134573" y="5338351"/>
            <a:ext cx="3801742" cy="30868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marR="0" lvl="0" indent="-171450">
              <a:lnSpc>
                <a:spcPts val="1238"/>
              </a:lnSpc>
              <a:spcBef>
                <a:spcPts val="0"/>
              </a:spcBef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9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Bagged the 2nd rank in SNI Hack 2021 competition as a EOSIO Blockchain Developer (Presenter) for a project “</a:t>
            </a:r>
            <a:r>
              <a:rPr lang="en-IN" sz="950" dirty="0">
                <a:solidFill>
                  <a:schemeClr val="tx1">
                    <a:lumMod val="75000"/>
                    <a:lumOff val="25000"/>
                  </a:schemeClr>
                </a:solidFill>
                <a:hlinkClick r:id="rId1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Ceven.Parks</a:t>
            </a:r>
            <a:r>
              <a:rPr lang="en-IN" sz="9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”</a:t>
            </a:r>
          </a:p>
          <a:p>
            <a:pPr marL="171450" marR="0" lvl="0" indent="-171450">
              <a:lnSpc>
                <a:spcPts val="1238"/>
              </a:lnSpc>
              <a:spcBef>
                <a:spcPts val="0"/>
              </a:spcBef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9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Represented </a:t>
            </a:r>
            <a:r>
              <a:rPr lang="en-IN" sz="950" dirty="0">
                <a:solidFill>
                  <a:schemeClr val="tx1">
                    <a:lumMod val="75000"/>
                    <a:lumOff val="25000"/>
                  </a:schemeClr>
                </a:solidFill>
                <a:hlinkClick r:id="rId1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DRIFE</a:t>
            </a:r>
            <a:r>
              <a:rPr lang="en-IN" sz="9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as CTO in </a:t>
            </a:r>
            <a:r>
              <a:rPr lang="en-IN" sz="950" dirty="0">
                <a:solidFill>
                  <a:schemeClr val="tx1">
                    <a:lumMod val="75000"/>
                    <a:lumOff val="25000"/>
                  </a:schemeClr>
                </a:solidFill>
                <a:hlinkClick r:id="rId1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World Blockchain Summit</a:t>
            </a:r>
            <a:r>
              <a:rPr lang="en-IN" sz="9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(WBS) held at Dubai in October 2018, where it was ranked as the best start-up in utility tokens category. Recently, the project was appreciated with award from UNESCO for its innovation.</a:t>
            </a:r>
            <a:endParaRPr lang="en-US" sz="9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marR="0" lvl="0" indent="-171450">
              <a:lnSpc>
                <a:spcPts val="1238"/>
              </a:lnSpc>
              <a:spcBef>
                <a:spcPts val="0"/>
              </a:spcBef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9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 also managed the largest Semiconductor community on Telegram via a </a:t>
            </a:r>
            <a:r>
              <a:rPr lang="en-IN" sz="950" dirty="0">
                <a:solidFill>
                  <a:schemeClr val="tx1">
                    <a:lumMod val="75000"/>
                    <a:lumOff val="25000"/>
                  </a:schemeClr>
                </a:solidFill>
                <a:hlinkClick r:id="rId1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channel</a:t>
            </a:r>
            <a:r>
              <a:rPr lang="en-IN" sz="9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In future, a blockchain-based Chatbot – ‘SEMION’ with customized user experience, is promised to be released on Telegram and a subscription fee will be charged for which feedbacks is taken via polls conducted within the community.</a:t>
            </a:r>
            <a:endParaRPr lang="en-US" sz="9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marR="0" lvl="0" indent="-171450">
              <a:lnSpc>
                <a:spcPts val="1238"/>
              </a:lnSpc>
              <a:spcBef>
                <a:spcPts val="0"/>
              </a:spcBef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9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 provide online education services through my Udemy account – </a:t>
            </a:r>
            <a:r>
              <a:rPr lang="en-IN" sz="950" dirty="0">
                <a:solidFill>
                  <a:schemeClr val="tx1">
                    <a:lumMod val="75000"/>
                    <a:lumOff val="25000"/>
                  </a:schemeClr>
                </a:solidFill>
                <a:hlinkClick r:id="rId2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Block.Hub Academy</a:t>
            </a:r>
            <a:r>
              <a:rPr lang="en-IN" sz="9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which has a total of 300 (approx.) students enrolled for 4 courses to date.</a:t>
            </a:r>
            <a:endParaRPr lang="en-US" sz="9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marR="0" lvl="0" indent="-171450">
              <a:lnSpc>
                <a:spcPts val="1238"/>
              </a:lnSpc>
              <a:spcBef>
                <a:spcPts val="0"/>
              </a:spcBef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9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 also do mentorship, university talks, workshops via 1:1 sessions.</a:t>
            </a:r>
            <a:endParaRPr lang="en-US" sz="9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marR="0" lvl="0" indent="-171450">
              <a:lnSpc>
                <a:spcPts val="1238"/>
              </a:lnSpc>
              <a:spcBef>
                <a:spcPts val="0"/>
              </a:spcBef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9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 have published many thoughtful articles related to Blockchain, Data Science on Medium, LinkedIn.</a:t>
            </a:r>
            <a:endParaRPr lang="en-US" sz="9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marR="0" lvl="0" indent="-171450">
              <a:lnSpc>
                <a:spcPts val="1238"/>
              </a:lnSpc>
              <a:spcBef>
                <a:spcPts val="0"/>
              </a:spcBef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9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 was an acclaimed technical content creator for a developer community called </a:t>
            </a:r>
            <a:r>
              <a:rPr lang="en-IN" sz="950" dirty="0">
                <a:solidFill>
                  <a:schemeClr val="tx1">
                    <a:lumMod val="75000"/>
                    <a:lumOff val="25000"/>
                  </a:schemeClr>
                </a:solidFill>
                <a:hlinkClick r:id="rId2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Utopian</a:t>
            </a:r>
            <a:r>
              <a:rPr lang="en-IN" sz="9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on </a:t>
            </a:r>
            <a:r>
              <a:rPr lang="en-IN" sz="950" dirty="0">
                <a:solidFill>
                  <a:schemeClr val="tx1">
                    <a:lumMod val="75000"/>
                    <a:lumOff val="25000"/>
                  </a:schemeClr>
                </a:solidFill>
                <a:hlinkClick r:id="rId2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Steemit</a:t>
            </a:r>
            <a:r>
              <a:rPr lang="en-IN" sz="9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</a:t>
            </a:r>
            <a:r>
              <a:rPr lang="en-IN" sz="9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Steem</a:t>
            </a:r>
            <a:r>
              <a:rPr lang="en-IN" sz="9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Blockchain).</a:t>
            </a:r>
            <a:endParaRPr lang="en-US" sz="9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BDE99B9-9E34-A1EE-4D87-78A828BFA2E2}"/>
              </a:ext>
            </a:extLst>
          </p:cNvPr>
          <p:cNvCxnSpPr>
            <a:cxnSpLocks/>
          </p:cNvCxnSpPr>
          <p:nvPr/>
        </p:nvCxnSpPr>
        <p:spPr>
          <a:xfrm>
            <a:off x="-18780" y="3224734"/>
            <a:ext cx="401767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85D2D2C6-86F7-CAEE-BFF6-41A5547BE5FC}"/>
              </a:ext>
            </a:extLst>
          </p:cNvPr>
          <p:cNvCxnSpPr>
            <a:cxnSpLocks/>
          </p:cNvCxnSpPr>
          <p:nvPr/>
        </p:nvCxnSpPr>
        <p:spPr>
          <a:xfrm>
            <a:off x="3998894" y="3700143"/>
            <a:ext cx="288779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995A5D08-AC26-341C-ED09-7AA8ACE187CD}"/>
              </a:ext>
            </a:extLst>
          </p:cNvPr>
          <p:cNvSpPr/>
          <p:nvPr/>
        </p:nvSpPr>
        <p:spPr>
          <a:xfrm>
            <a:off x="4235519" y="841601"/>
            <a:ext cx="2384618" cy="1143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C9ADA394-98ED-8EBC-65D0-3164FC73B663}"/>
              </a:ext>
            </a:extLst>
          </p:cNvPr>
          <p:cNvSpPr/>
          <p:nvPr/>
        </p:nvSpPr>
        <p:spPr>
          <a:xfrm>
            <a:off x="4235518" y="841601"/>
            <a:ext cx="2330087" cy="114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1A997E9-08C2-D370-4B56-17B9302C48C1}"/>
              </a:ext>
            </a:extLst>
          </p:cNvPr>
          <p:cNvSpPr txBox="1"/>
          <p:nvPr/>
        </p:nvSpPr>
        <p:spPr>
          <a:xfrm>
            <a:off x="4147155" y="625859"/>
            <a:ext cx="7537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Leadership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379EAE8-9268-119D-ECC6-37EFF0F47562}"/>
              </a:ext>
            </a:extLst>
          </p:cNvPr>
          <p:cNvCxnSpPr>
            <a:cxnSpLocks/>
          </p:cNvCxnSpPr>
          <p:nvPr/>
        </p:nvCxnSpPr>
        <p:spPr>
          <a:xfrm>
            <a:off x="0" y="4882549"/>
            <a:ext cx="401767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3805547-41F0-7DCF-A20A-7430A815B4B4}"/>
              </a:ext>
            </a:extLst>
          </p:cNvPr>
          <p:cNvSpPr txBox="1"/>
          <p:nvPr/>
        </p:nvSpPr>
        <p:spPr>
          <a:xfrm>
            <a:off x="95741" y="324361"/>
            <a:ext cx="3921934" cy="1496628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171450" indent="-171450">
              <a:lnSpc>
                <a:spcPts val="1238"/>
              </a:lnSpc>
              <a:buFont typeface="Arial" panose="020B0604020202020204" pitchFamily="34" charset="0"/>
              <a:buChar char="•"/>
            </a:pPr>
            <a:r>
              <a:rPr lang="en-IN" sz="9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Developed REST, </a:t>
            </a:r>
            <a:r>
              <a:rPr lang="en-IN" sz="9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GraphQL</a:t>
            </a:r>
            <a:r>
              <a:rPr lang="en-IN" sz="9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API backend using </a:t>
            </a:r>
            <a:r>
              <a:rPr lang="en-IN" sz="9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NextJS</a:t>
            </a:r>
            <a:r>
              <a:rPr lang="en-IN" sz="9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API routing for a web3 based automated token, vesting tool. Done</a:t>
            </a:r>
          </a:p>
          <a:p>
            <a:pPr marL="171450" indent="-171450">
              <a:lnSpc>
                <a:spcPts val="1238"/>
              </a:lnSpc>
              <a:buFont typeface="Arial" panose="020B0604020202020204" pitchFamily="34" charset="0"/>
              <a:buChar char="•"/>
            </a:pPr>
            <a:r>
              <a:rPr lang="en-IN" sz="9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Fair experience with React, Redux tools.</a:t>
            </a:r>
          </a:p>
          <a:p>
            <a:pPr marL="171450" indent="-171450">
              <a:lnSpc>
                <a:spcPts val="1238"/>
              </a:lnSpc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US" sz="9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Having experience with Databases like Firebase’s </a:t>
            </a:r>
            <a:r>
              <a:rPr lang="en-US" sz="9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Firestore</a:t>
            </a:r>
            <a:r>
              <a:rPr lang="en-US" sz="9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Redis, PostgreSQL, MongoDB for data storage on Google Cloud, Heroku.</a:t>
            </a:r>
          </a:p>
          <a:p>
            <a:pPr marL="171450" indent="-171450">
              <a:lnSpc>
                <a:spcPts val="1238"/>
              </a:lnSpc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US" sz="9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Setup CI/CD in </a:t>
            </a:r>
            <a:r>
              <a:rPr lang="en-US" sz="9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Github</a:t>
            </a:r>
            <a:r>
              <a:rPr lang="en-US" sz="9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Action, Docker for automated testing, packaging of a repo.</a:t>
            </a:r>
          </a:p>
          <a:p>
            <a:pPr marL="171450" indent="-171450">
              <a:lnSpc>
                <a:spcPts val="1238"/>
              </a:lnSpc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US" sz="9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Have experienced with scalable thread-safe APIs for </a:t>
            </a:r>
            <a:r>
              <a:rPr lang="en-US" sz="9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Xstrela</a:t>
            </a:r>
            <a:r>
              <a:rPr lang="en-US" sz="9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App using </a:t>
            </a:r>
            <a:r>
              <a:rPr lang="en-US" sz="9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Actix</a:t>
            </a:r>
            <a:r>
              <a:rPr lang="en-US" sz="9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-web in Rust.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4B4BF6D-76E2-F7F0-D97F-94B42304D4A5}"/>
              </a:ext>
            </a:extLst>
          </p:cNvPr>
          <p:cNvGrpSpPr/>
          <p:nvPr/>
        </p:nvGrpSpPr>
        <p:grpSpPr>
          <a:xfrm>
            <a:off x="128713" y="79936"/>
            <a:ext cx="1610635" cy="320656"/>
            <a:chOff x="106735" y="2999656"/>
            <a:chExt cx="1610635" cy="320656"/>
          </a:xfrm>
        </p:grpSpPr>
        <p:pic>
          <p:nvPicPr>
            <p:cNvPr id="30" name="Graphic 29" descr="Cloud with solid fill">
              <a:extLst>
                <a:ext uri="{FF2B5EF4-FFF2-40B4-BE49-F238E27FC236}">
                  <a16:creationId xmlns:a16="http://schemas.microsoft.com/office/drawing/2014/main" id="{7AD1BA16-922E-1A4C-3777-A1F70D123A67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106735" y="2999656"/>
              <a:ext cx="307778" cy="307778"/>
            </a:xfrm>
            <a:prstGeom prst="rect">
              <a:avLst/>
            </a:prstGeom>
          </p:spPr>
        </p:pic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F0EC074-54D0-8B7C-1AAA-F77A1377A0AD}"/>
                </a:ext>
              </a:extLst>
            </p:cNvPr>
            <p:cNvSpPr txBox="1"/>
            <p:nvPr/>
          </p:nvSpPr>
          <p:spPr>
            <a:xfrm>
              <a:off x="349602" y="3012535"/>
              <a:ext cx="13677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Backend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414456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1284</TotalTime>
  <Words>1176</Words>
  <Application>Microsoft Macintosh PowerPoint</Application>
  <PresentationFormat>A4 Paper (210x297 mm)</PresentationFormat>
  <Paragraphs>90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Calibri</vt:lpstr>
      <vt:lpstr>Calibri Light</vt:lpstr>
      <vt:lpstr>Monaco</vt:lpstr>
      <vt:lpstr>Segoe UI</vt:lpstr>
      <vt:lpstr>Whitney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abhijit roy</dc:creator>
  <cp:lastModifiedBy>Abhijit Roy</cp:lastModifiedBy>
  <cp:revision>342</cp:revision>
  <dcterms:created xsi:type="dcterms:W3CDTF">2022-10-06T16:05:05Z</dcterms:created>
  <dcterms:modified xsi:type="dcterms:W3CDTF">2023-06-10T07:49:19Z</dcterms:modified>
</cp:coreProperties>
</file>