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216" d="100"/>
          <a:sy n="216" d="100"/>
        </p:scale>
        <p:origin x="144" y="-3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tresconglobal.com/conferences/blockchain/" TargetMode="External"/><Relationship Id="rId18" Type="http://schemas.openxmlformats.org/officeDocument/2006/relationships/hyperlink" Target="https://github.com/abhi3700" TargetMode="External"/><Relationship Id="rId26" Type="http://schemas.openxmlformats.org/officeDocument/2006/relationships/image" Target="../media/image5.svg"/><Relationship Id="rId3" Type="http://schemas.openxmlformats.org/officeDocument/2006/relationships/hyperlink" Target="https://github.com/facebook/winterfell/pull/210" TargetMode="External"/><Relationship Id="rId21" Type="http://schemas.openxmlformats.org/officeDocument/2006/relationships/hyperlink" Target="https://twitter.com/abhi3700" TargetMode="External"/><Relationship Id="rId34" Type="http://schemas.openxmlformats.org/officeDocument/2006/relationships/image" Target="../media/image13.svg"/><Relationship Id="rId7" Type="http://schemas.openxmlformats.org/officeDocument/2006/relationships/hyperlink" Target="ttps://github.com/paritytech/substrate/pull/14348" TargetMode="External"/><Relationship Id="rId12" Type="http://schemas.openxmlformats.org/officeDocument/2006/relationships/hyperlink" Target="https://www.drife.io/" TargetMode="External"/><Relationship Id="rId17" Type="http://schemas.microsoft.com/office/2007/relationships/hdphoto" Target="../media/hdphoto1.wdp"/><Relationship Id="rId25" Type="http://schemas.openxmlformats.org/officeDocument/2006/relationships/image" Target="../media/image4.png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.png"/><Relationship Id="rId20" Type="http://schemas.openxmlformats.org/officeDocument/2006/relationships/hyperlink" Target="https://t.me/abhi3700" TargetMode="Externa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telos.net/validator-nodes/setting-up-telos-validator-nodes#what-is-the-role-of-a-telos-validator" TargetMode="External"/><Relationship Id="rId11" Type="http://schemas.openxmlformats.org/officeDocument/2006/relationships/hyperlink" Target="https://github.com/abhi3700/eosio_cevenparks_contracts/tree/main/cevenparksio" TargetMode="External"/><Relationship Id="rId24" Type="http://schemas.openxmlformats.org/officeDocument/2006/relationships/image" Target="../media/image3.svg"/><Relationship Id="rId32" Type="http://schemas.openxmlformats.org/officeDocument/2006/relationships/image" Target="../media/image11.svg"/><Relationship Id="rId5" Type="http://schemas.openxmlformats.org/officeDocument/2006/relationships/hyperlink" Target="https://github.com/OpenZeppelin/openzeppelin-contracts/pull/3515" TargetMode="External"/><Relationship Id="rId15" Type="http://schemas.openxmlformats.org/officeDocument/2006/relationships/hyperlink" Target="https://www.udemy.com/user/blockhub/" TargetMode="External"/><Relationship Id="rId23" Type="http://schemas.openxmlformats.org/officeDocument/2006/relationships/image" Target="../media/image2.png"/><Relationship Id="rId28" Type="http://schemas.openxmlformats.org/officeDocument/2006/relationships/image" Target="../media/image7.svg"/><Relationship Id="rId10" Type="http://schemas.openxmlformats.org/officeDocument/2006/relationships/hyperlink" Target="https://github.com/MystenLabs/sui/pull/13053" TargetMode="External"/><Relationship Id="rId19" Type="http://schemas.openxmlformats.org/officeDocument/2006/relationships/hyperlink" Target="http://abhi3700.medium.com/" TargetMode="External"/><Relationship Id="rId31" Type="http://schemas.openxmlformats.org/officeDocument/2006/relationships/image" Target="../media/image10.png"/><Relationship Id="rId4" Type="http://schemas.openxmlformats.org/officeDocument/2006/relationships/hyperlink" Target="https://github.com/Uniswap/v2-core/pull/163" TargetMode="External"/><Relationship Id="rId9" Type="http://schemas.openxmlformats.org/officeDocument/2006/relationships/hyperlink" Target="https://github.com/rust-lang/rustlings/pull/1472" TargetMode="External"/><Relationship Id="rId14" Type="http://schemas.openxmlformats.org/officeDocument/2006/relationships/hyperlink" Target="https://t.me/semiconductor_learning" TargetMode="External"/><Relationship Id="rId22" Type="http://schemas.openxmlformats.org/officeDocument/2006/relationships/hyperlink" Target="https://www.linkedin.com/in/abhi3700/" TargetMode="External"/><Relationship Id="rId27" Type="http://schemas.openxmlformats.org/officeDocument/2006/relationships/image" Target="../media/image6.png"/><Relationship Id="rId30" Type="http://schemas.openxmlformats.org/officeDocument/2006/relationships/image" Target="../media/image9.svg"/><Relationship Id="rId8" Type="http://schemas.openxmlformats.org/officeDocument/2006/relationships/hyperlink" Target="https://github.com/paritytech/ink/pull/1583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hyperlink" Target="http://farmhack.net/forum-topic-types/idea?page=1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svg"/><Relationship Id="rId9" Type="http://schemas.openxmlformats.org/officeDocument/2006/relationships/hyperlink" Target="https://www.goodfreephotos.com/vector-images/music-notes-vector-files.png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Box 1062">
            <a:extLst>
              <a:ext uri="{FF2B5EF4-FFF2-40B4-BE49-F238E27FC236}">
                <a16:creationId xmlns:a16="http://schemas.microsoft.com/office/drawing/2014/main" id="{985A1980-4857-1BC7-C799-0558CD575D81}"/>
              </a:ext>
            </a:extLst>
          </p:cNvPr>
          <p:cNvSpPr txBox="1"/>
          <p:nvPr/>
        </p:nvSpPr>
        <p:spPr>
          <a:xfrm>
            <a:off x="88190" y="2479332"/>
            <a:ext cx="6666468" cy="1854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STARK Winterfell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Uniswap v2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OpenZeppelin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Telos Blockchain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STFX (Perpetual),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Substrate Runtime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 ink lang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Rustlings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Sui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Polygon's native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using a multi-collateral CDP approach, incentivizing staking to prevent liquidation, informed by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Yeti Finance.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IN" sz="900" u="sng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SNI Hack 2021 competition as a EOSIO Blockchain Developer (Presenter) for a project “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game-fi intent using different types of cards as NFT categories.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Recently, the project got appreciated with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UNESCO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award for its innovation.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on Telegram via a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driven by AI generated content via Chatbot.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provided online education services through my Udemy account –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300 (approx. &amp; counting) students enrolled for 4 courses to date; mentorship (individual/group), delivered talks, sessions at Universities.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he Value of Decentralized Knowledge | GetSmarter Blog">
            <a:extLst>
              <a:ext uri="{FF2B5EF4-FFF2-40B4-BE49-F238E27FC236}">
                <a16:creationId xmlns:a16="http://schemas.microsoft.com/office/drawing/2014/main" id="{97185282-1FED-17C4-AD11-D8669A3C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07" b="47684"/>
          <a:stretch/>
        </p:blipFill>
        <p:spPr bwMode="auto">
          <a:xfrm>
            <a:off x="0" y="-6295"/>
            <a:ext cx="6858000" cy="4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721173" y="232785"/>
            <a:ext cx="1424188" cy="29530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16694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58166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59993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65554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65676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60454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67517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4810478" y="864091"/>
            <a:ext cx="13647" cy="1413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25869" y="822349"/>
            <a:ext cx="925662" cy="276999"/>
            <a:chOff x="433905" y="1621603"/>
            <a:chExt cx="925662" cy="27699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33905" y="1683326"/>
              <a:ext cx="138240" cy="13824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46936" y="1621603"/>
              <a:ext cx="81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61902" y="1045932"/>
            <a:ext cx="4768222" cy="1198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am a versatile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Developer specialized in Blockchain technology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more than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years of experience as CTO,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HoD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Lead/Senior Blockchain Developer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 various Web3 startups, projects mostly related to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contract &amp; Back-end development in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NFT,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Gaming, utility category. I hold multi-chain development experience with leading Blockchain protocols like EVM, EOSIO, Substrate, Solana; also contributed in many open-source projects lately.</a:t>
            </a:r>
          </a:p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8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consistently delivered high-quality work across various projects. Despite facing challenges such as changes in funding or management style, my focus on producing stellar results has remained unwavering.</a:t>
            </a:r>
            <a:endParaRPr lang="en-US" sz="8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0" y="2271895"/>
            <a:ext cx="39927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FA6FBB63-E378-C966-7F5B-1314F98FA2EF}"/>
              </a:ext>
            </a:extLst>
          </p:cNvPr>
          <p:cNvGrpSpPr/>
          <p:nvPr/>
        </p:nvGrpSpPr>
        <p:grpSpPr>
          <a:xfrm>
            <a:off x="4884900" y="1134652"/>
            <a:ext cx="1091741" cy="276999"/>
            <a:chOff x="5205740" y="1134652"/>
            <a:chExt cx="1091741" cy="276999"/>
          </a:xfrm>
        </p:grpSpPr>
        <p:pic>
          <p:nvPicPr>
            <p:cNvPr id="6" name="Graphic 5" descr="Graduation cap with solid fill">
              <a:extLst>
                <a:ext uri="{FF2B5EF4-FFF2-40B4-BE49-F238E27FC236}">
                  <a16:creationId xmlns:a16="http://schemas.microsoft.com/office/drawing/2014/main" id="{C488CD68-901B-27C4-FDB1-BA61795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205740" y="1160117"/>
              <a:ext cx="229392" cy="2293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F6E378-B571-A7D4-C037-51CABF536F7C}"/>
                </a:ext>
              </a:extLst>
            </p:cNvPr>
            <p:cNvSpPr txBox="1"/>
            <p:nvPr/>
          </p:nvSpPr>
          <p:spPr>
            <a:xfrm>
              <a:off x="5371920" y="1134652"/>
              <a:ext cx="92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Education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834347" y="1372577"/>
            <a:ext cx="16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06C69AA-0D57-7D42-D24C-DEC36F246D73}"/>
              </a:ext>
            </a:extLst>
          </p:cNvPr>
          <p:cNvGrpSpPr/>
          <p:nvPr/>
        </p:nvGrpSpPr>
        <p:grpSpPr>
          <a:xfrm>
            <a:off x="4897051" y="854650"/>
            <a:ext cx="1219906" cy="276999"/>
            <a:chOff x="5209870" y="854650"/>
            <a:chExt cx="1219906" cy="276999"/>
          </a:xfrm>
        </p:grpSpPr>
        <p:pic>
          <p:nvPicPr>
            <p:cNvPr id="5" name="Graphic 4" descr="Ui Ux with solid fill">
              <a:extLst>
                <a:ext uri="{FF2B5EF4-FFF2-40B4-BE49-F238E27FC236}">
                  <a16:creationId xmlns:a16="http://schemas.microsoft.com/office/drawing/2014/main" id="{E437736C-46A1-E470-9CC3-CEA5A7AB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209870" y="898165"/>
              <a:ext cx="203342" cy="2033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D567B-E384-5DA7-5725-E4407708DC2E}"/>
                </a:ext>
              </a:extLst>
            </p:cNvPr>
            <p:cNvSpPr txBox="1"/>
            <p:nvPr/>
          </p:nvSpPr>
          <p:spPr>
            <a:xfrm>
              <a:off x="5372346" y="854650"/>
              <a:ext cx="1057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Experience</a:t>
              </a:r>
              <a:endParaRPr lang="en-US" sz="1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6230171" y="879072"/>
            <a:ext cx="603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7+ </a:t>
            </a:r>
            <a:r>
              <a:rPr lang="en-US" sz="9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 flipV="1">
            <a:off x="4810478" y="1149463"/>
            <a:ext cx="2047522" cy="10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F20DB7-2D19-0665-E2B0-61A4F12C0B65}"/>
              </a:ext>
            </a:extLst>
          </p:cNvPr>
          <p:cNvCxnSpPr>
            <a:cxnSpLocks/>
          </p:cNvCxnSpPr>
          <p:nvPr/>
        </p:nvCxnSpPr>
        <p:spPr>
          <a:xfrm>
            <a:off x="3996684" y="2273091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853C7AD-5BBD-528E-3F83-BB8D785A809B}"/>
              </a:ext>
            </a:extLst>
          </p:cNvPr>
          <p:cNvGrpSpPr/>
          <p:nvPr/>
        </p:nvGrpSpPr>
        <p:grpSpPr>
          <a:xfrm>
            <a:off x="134191" y="4301053"/>
            <a:ext cx="1502200" cy="292388"/>
            <a:chOff x="4141297" y="2679564"/>
            <a:chExt cx="1502200" cy="292388"/>
          </a:xfrm>
        </p:grpSpPr>
        <p:pic>
          <p:nvPicPr>
            <p:cNvPr id="1039" name="Graphic 1038">
              <a:extLst>
                <a:ext uri="{FF2B5EF4-FFF2-40B4-BE49-F238E27FC236}">
                  <a16:creationId xmlns:a16="http://schemas.microsoft.com/office/drawing/2014/main" id="{A5078535-166A-A2B0-1746-0A235F2F2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4141297" y="2749768"/>
              <a:ext cx="151949" cy="151949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47282EB-86BB-1006-6293-B8A30D4A6E0D}"/>
                </a:ext>
              </a:extLst>
            </p:cNvPr>
            <p:cNvSpPr txBox="1"/>
            <p:nvPr/>
          </p:nvSpPr>
          <p:spPr>
            <a:xfrm>
              <a:off x="4214946" y="2679564"/>
              <a:ext cx="14285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Career Timeline</a:t>
              </a:r>
            </a:p>
          </p:txBody>
        </p:sp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091E4578-111C-F361-5825-5459434B1EE6}"/>
              </a:ext>
            </a:extLst>
          </p:cNvPr>
          <p:cNvSpPr txBox="1"/>
          <p:nvPr/>
        </p:nvSpPr>
        <p:spPr>
          <a:xfrm>
            <a:off x="88190" y="8392993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May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CTO at Theia Finance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Architected a modular, upgradeable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DeFi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platform and smart contract system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ERC-2535 Diamond Standard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. Also crafted a DAO-governed crowdfunding platform based on bonding curves; also featured an option of collective formation by top investors.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Drove product iterations and custom token faucet trials, boosting Discord community from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300 to 30k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while managing database scalability for concurrent usage.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Engaged in product design deliberations, whitepaper composition, and provided extensive hands-on guidance for full-stack and blockchain development to the team.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Researched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cross-chain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capabilities via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Layerzero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projects, including engaging in technical discourse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Axelar's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features.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Collaboratively wrote and audited solidity smart contracts, enhancing security, optimizing gas use, and minimizing contract size.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EDA677FE-BCBD-363A-A66F-B5236C3C09E3}"/>
              </a:ext>
            </a:extLst>
          </p:cNvPr>
          <p:cNvSpPr txBox="1"/>
          <p:nvPr/>
        </p:nvSpPr>
        <p:spPr>
          <a:xfrm>
            <a:off x="88190" y="6824126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2022 – Oct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at Upside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with auditors from </a:t>
            </a:r>
            <a:r>
              <a:rPr lang="en-IN" sz="900" b="0" i="0" u="sng" dirty="0" err="1">
                <a:solidFill>
                  <a:srgbClr val="374151"/>
                </a:solidFill>
                <a:effectLst/>
              </a:rPr>
              <a:t>Quantstamp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Certik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Omniscia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on Token, Vesting, Staking Solidity smart contracts for clients including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Metacraft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Delysium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Zedrun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etc.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 AMM &amp; Developed smart contracts for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DEX -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Bioform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MIT using their free-energy based parametrized model. 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writing smart contracts, I ensured testing, deployment scripts, flattening, verification, fuzzy-testing, gas optimization (using Yul, Solidity), contract-size optimization of smart contracts using Truffle, Hardhat,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before deploying 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Co-developed and led 'Zippy' TGE tool project, crafting architecture with whitepaper, built REST APIs with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NextJS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conducting API tests via data mocking and integrated Swagger UI; also managed Firebase's NoSQL &amp; SQL databases.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Proficient in React and Redux.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Implemented CI/CD via GitHub Actions and Docker for automated testing and repository packaging, respectively.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5C25085D-99FF-EF22-40A5-79C0AB40BA06}"/>
              </a:ext>
            </a:extLst>
          </p:cNvPr>
          <p:cNvSpPr txBox="1"/>
          <p:nvPr/>
        </p:nvSpPr>
        <p:spPr>
          <a:xfrm>
            <a:off x="88190" y="5155903"/>
            <a:ext cx="6657120" cy="164884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2022 – June 2023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Head of Blockchain Department at Rapid Innovation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ZKP algorithms, Project lead for building ZKP module with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zkSNARK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Fuel Blockchain using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Circom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Rust, Cairo (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Cross-chain messaging protocols like Substrate XCMP,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Axelar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GMP to enable a web3 project support multi-chain.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auto-compounding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vault based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Architect for NFT marketplace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extensive research on custom wallet development.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Audited the Projects’ Solidity &amp; Rust codebase for security vulnerabilities, code optimization, testing, documentation.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Collaborated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Xstrela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project, building scalable, thread-safe APIs using the </a:t>
            </a:r>
            <a:r>
              <a:rPr lang="en-IN" sz="900" b="0" i="0" u="sng" dirty="0" err="1">
                <a:solidFill>
                  <a:srgbClr val="374151"/>
                </a:solidFill>
                <a:effectLst/>
                <a:latin typeface="Söhne"/>
              </a:rPr>
              <a:t>Actix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-web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framework in Rust.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 the foundation stone for the blockchain department considering latest evolution in terms of SC security &amp; Gas optimization techniques, Use of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 tool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Fuzz testing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Periodic leadership on the project estimation on RFP received from several major clients.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36B448D-FC2E-09CE-3F28-8ED995FFD772}"/>
              </a:ext>
            </a:extLst>
          </p:cNvPr>
          <p:cNvSpPr txBox="1"/>
          <p:nvPr/>
        </p:nvSpPr>
        <p:spPr>
          <a:xfrm>
            <a:off x="88190" y="4565772"/>
            <a:ext cx="6657120" cy="57163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 2023 –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Looking for Job opportunity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Bank pallet for substrate chain featuring traditional staking opportunities like fixed deposit, recurring deposit.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Target proximity game &amp; food delivery proximity app using Rust.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851142D0-0690-0115-8D40-10A319BDEB00}"/>
              </a:ext>
            </a:extLst>
          </p:cNvPr>
          <p:cNvGrpSpPr/>
          <p:nvPr/>
        </p:nvGrpSpPr>
        <p:grpSpPr>
          <a:xfrm>
            <a:off x="103342" y="2260586"/>
            <a:ext cx="2552737" cy="292388"/>
            <a:chOff x="183939" y="4975856"/>
            <a:chExt cx="2552737" cy="292388"/>
          </a:xfrm>
        </p:grpSpPr>
        <p:pic>
          <p:nvPicPr>
            <p:cNvPr id="1061" name="Graphic 1060" descr="Ribbon with solid fill">
              <a:extLst>
                <a:ext uri="{FF2B5EF4-FFF2-40B4-BE49-F238E27FC236}">
                  <a16:creationId xmlns:a16="http://schemas.microsoft.com/office/drawing/2014/main" id="{2FAC8F9C-3116-115B-D206-678E9C5B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83939" y="5017505"/>
              <a:ext cx="213655" cy="213655"/>
            </a:xfrm>
            <a:prstGeom prst="rect">
              <a:avLst/>
            </a:prstGeom>
          </p:spPr>
        </p:pic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A89D5A0A-90FA-65A0-8961-DDA37F4F2508}"/>
                </a:ext>
              </a:extLst>
            </p:cNvPr>
            <p:cNvSpPr txBox="1"/>
            <p:nvPr/>
          </p:nvSpPr>
          <p:spPr>
            <a:xfrm>
              <a:off x="340378" y="4975856"/>
              <a:ext cx="23962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Achievements</a:t>
              </a:r>
            </a:p>
          </p:txBody>
        </p:sp>
      </p:grp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5D904CE3-3A75-31DA-5DDF-BBE05D91CDA2}"/>
              </a:ext>
            </a:extLst>
          </p:cNvPr>
          <p:cNvCxnSpPr>
            <a:cxnSpLocks/>
          </p:cNvCxnSpPr>
          <p:nvPr/>
        </p:nvCxnSpPr>
        <p:spPr>
          <a:xfrm>
            <a:off x="0" y="4292050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D638C51-EFB7-BFE6-08FB-939D349338F7}"/>
              </a:ext>
            </a:extLst>
          </p:cNvPr>
          <p:cNvCxnSpPr>
            <a:cxnSpLocks/>
          </p:cNvCxnSpPr>
          <p:nvPr/>
        </p:nvCxnSpPr>
        <p:spPr>
          <a:xfrm flipV="1">
            <a:off x="4817301" y="1711281"/>
            <a:ext cx="2052141" cy="6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Graphic 1069" descr="Programmer male with solid fill">
            <a:extLst>
              <a:ext uri="{FF2B5EF4-FFF2-40B4-BE49-F238E27FC236}">
                <a16:creationId xmlns:a16="http://schemas.microsoft.com/office/drawing/2014/main" id="{B54478DF-3F9A-0287-F8D6-5B4A106AEB3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936623" y="1746837"/>
            <a:ext cx="172388" cy="172388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2C3D98A7-4765-3A78-F886-D81AC4A1467D}"/>
              </a:ext>
            </a:extLst>
          </p:cNvPr>
          <p:cNvSpPr txBox="1"/>
          <p:nvPr/>
        </p:nvSpPr>
        <p:spPr>
          <a:xfrm>
            <a:off x="5041447" y="1708206"/>
            <a:ext cx="15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Coding Languages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EBE36BA-081A-D044-5C1A-FDBC1A2D80B8}"/>
              </a:ext>
            </a:extLst>
          </p:cNvPr>
          <p:cNvSpPr txBox="1"/>
          <p:nvPr/>
        </p:nvSpPr>
        <p:spPr>
          <a:xfrm>
            <a:off x="4800256" y="1923257"/>
            <a:ext cx="2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Rust, C++, Python, JavaScript, TypeScript, Java, XML, Markdown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46053C-9F44-CDCC-94FD-14EDA9F20151}"/>
              </a:ext>
            </a:extLst>
          </p:cNvPr>
          <p:cNvCxnSpPr>
            <a:cxnSpLocks/>
          </p:cNvCxnSpPr>
          <p:nvPr/>
        </p:nvCxnSpPr>
        <p:spPr>
          <a:xfrm>
            <a:off x="94435" y="1963857"/>
            <a:ext cx="0" cy="22144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239126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C106C-4F23-0674-382C-D397FC48A694}"/>
              </a:ext>
            </a:extLst>
          </p:cNvPr>
          <p:cNvSpPr txBox="1"/>
          <p:nvPr/>
        </p:nvSpPr>
        <p:spPr>
          <a:xfrm>
            <a:off x="99921" y="4780095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 2016 – Jan 2018 |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Researched and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analyzed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the EVM technology stack and early Solidity codebase to write simple contracts.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blockchain’s Tokenomics model &amp; deep dived into EOS blockchain codebase. Wrote several contracts using C++; also written test scripts; deployment using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Recognized as a leading technical content creator for the Utopian developer community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Steem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Blockchain; also researched their consensus algorithm – ‘Proof of Brain’.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unique content related to Blockchain, Data Science on Medium, LinkedIn.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24169-1928-6CE6-CD90-8C122AB43119}"/>
              </a:ext>
            </a:extLst>
          </p:cNvPr>
          <p:cNvSpPr txBox="1"/>
          <p:nvPr/>
        </p:nvSpPr>
        <p:spPr>
          <a:xfrm>
            <a:off x="99921" y="3747787"/>
            <a:ext cx="6657120" cy="1007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 2018 – Dec 2018 | Founding CTO at DRIFE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ride-sharing smart contracts for EOSIO blockchains using C++.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Established an interdisciplinary team for engineering, sales, marketing, and content creation.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Designed &amp; Formulated </a:t>
            </a:r>
            <a:r>
              <a:rPr lang="en-IN" sz="900" dirty="0" err="1">
                <a:solidFill>
                  <a:srgbClr val="374151"/>
                </a:solidFill>
              </a:rPr>
              <a:t>tokenomics</a:t>
            </a:r>
            <a:r>
              <a:rPr lang="en-IN" sz="900" dirty="0">
                <a:solidFill>
                  <a:srgbClr val="374151"/>
                </a:solidFill>
              </a:rPr>
              <a:t> and revenue model for a zero-fee ride platform.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Authored technical whitepaper outlining governance, economics, and technology pillars &amp; platform architecture and product workflow.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Presented at the WBS event and successfully pitched to ~ 35 investors, resulting in recognition as one of the most innovative projects.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2AF3D6-3043-6DC0-C211-7962F9332716}"/>
              </a:ext>
            </a:extLst>
          </p:cNvPr>
          <p:cNvSpPr txBox="1"/>
          <p:nvPr/>
        </p:nvSpPr>
        <p:spPr>
          <a:xfrm>
            <a:off x="99921" y="2043626"/>
            <a:ext cx="6657120" cy="167449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 2019 – Jun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on-chain and off-chain NFT projects using ERC721, ERC1155 standards, and NodeJS, Solidity, Hardhat. Automated deployment of Dynamic NFTs to IPFS,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Arweave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EVM smart contract projects related to ERC20 Token’s variants, Vault, Staking, NFT Marketplace, Auction for clients.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EOSIO smart contract projects -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(Betting game with RNG Oracle), Tipping, ICO (single/multi phases), Staking, Vault using C/C++, JavaScript/TypeScript.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three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Telegram Bots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(Tipping, KYC, Quiz) using EOSIO smart contracts and integrating Heroku Redis databases.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'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Autoplot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,' a CLI-based data visualization software leveraged in the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Indian Space Programme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for comprehensive analytics based on parsed Excel data; using python language.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Worked on numerous data wrangling projects in the semiconductor industry using Python and Rust; developed custom scripts.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CF250-29E0-2DC4-858D-616F56CFA53B}"/>
              </a:ext>
            </a:extLst>
          </p:cNvPr>
          <p:cNvSpPr txBox="1"/>
          <p:nvPr/>
        </p:nvSpPr>
        <p:spPr>
          <a:xfrm>
            <a:off x="99921" y="982242"/>
            <a:ext cx="6657120" cy="10332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 2021 – Sep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Lead Blockchain Developer at </a:t>
            </a:r>
            <a:r>
              <a:rPr 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– ‘Boot Finance’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Conducted extensive research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Uniswap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Curve, and Saddle to write smart contracts for a DEX, utilizing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CustomSwap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AMM and liaised with a Quant researcher. 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robust test cases with Hardhat Typescript for the smart contracts – DEX, Vesting, Token.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Leveraged data wrangling techniques to categorize and modify user token allocations within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GSheets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; wrote API scripts for file upload.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74151"/>
                </a:solidFill>
              </a:rPr>
              <a:t>Explored the </a:t>
            </a:r>
            <a:r>
              <a:rPr lang="en-US" sz="900" dirty="0" err="1">
                <a:solidFill>
                  <a:srgbClr val="374151"/>
                </a:solidFill>
              </a:rPr>
              <a:t>Aave</a:t>
            </a:r>
            <a:r>
              <a:rPr lang="en-US" sz="900" dirty="0">
                <a:solidFill>
                  <a:srgbClr val="374151"/>
                </a:solidFill>
              </a:rPr>
              <a:t> protocol in order to add lending/borrowing feature on top of the platform.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9BA6A-C548-CE2C-70D6-EEBD51FF5104}"/>
              </a:ext>
            </a:extLst>
          </p:cNvPr>
          <p:cNvSpPr txBox="1"/>
          <p:nvPr/>
        </p:nvSpPr>
        <p:spPr>
          <a:xfrm>
            <a:off x="99921" y="80626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2021 – Mar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Blockchain Engineer at Master Ventures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on translating an EVM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crowdsale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smart contract from Solidity to Solana using Rust language; also documented.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Played a key role in the launch of the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Polkadot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parachain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'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Paidchain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,'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Substrate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Cumulus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repositories, and CLI tools for network launch.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Evaluated </a:t>
            </a:r>
            <a:r>
              <a:rPr lang="en-IN" sz="900" dirty="0" err="1">
                <a:solidFill>
                  <a:srgbClr val="374151"/>
                </a:solidFill>
              </a:rPr>
              <a:t>Paidchain</a:t>
            </a:r>
            <a:r>
              <a:rPr lang="en-IN" sz="900" dirty="0">
                <a:solidFill>
                  <a:srgbClr val="374151"/>
                </a:solidFill>
              </a:rPr>
              <a:t> deployment by executing a sample EVM smart contract development lifecycle via Hardhat; also documented.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C3416-C905-CC63-6E16-F3609EB72905}"/>
              </a:ext>
            </a:extLst>
          </p:cNvPr>
          <p:cNvGrpSpPr/>
          <p:nvPr/>
        </p:nvGrpSpPr>
        <p:grpSpPr>
          <a:xfrm>
            <a:off x="43383" y="6581788"/>
            <a:ext cx="746451" cy="307777"/>
            <a:chOff x="4078910" y="4249257"/>
            <a:chExt cx="746451" cy="30777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D8C42FA-1589-C45D-2004-A530D4303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78910" y="4314946"/>
              <a:ext cx="176400" cy="176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941432E-391F-CF6D-560E-244C9F070965}"/>
                </a:ext>
              </a:extLst>
            </p:cNvPr>
            <p:cNvSpPr txBox="1"/>
            <p:nvPr/>
          </p:nvSpPr>
          <p:spPr>
            <a:xfrm>
              <a:off x="4219893" y="4249257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09D84E8-8290-013F-54CD-1D074BA5FD02}"/>
              </a:ext>
            </a:extLst>
          </p:cNvPr>
          <p:cNvSpPr/>
          <p:nvPr/>
        </p:nvSpPr>
        <p:spPr>
          <a:xfrm>
            <a:off x="222612" y="7238972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9E846E-B609-E3C1-D05D-09FB2AA29FF3}"/>
              </a:ext>
            </a:extLst>
          </p:cNvPr>
          <p:cNvSpPr/>
          <p:nvPr/>
        </p:nvSpPr>
        <p:spPr>
          <a:xfrm>
            <a:off x="222612" y="7238972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A24B5-A10F-5459-08E6-394BFC6D92A8}"/>
              </a:ext>
            </a:extLst>
          </p:cNvPr>
          <p:cNvSpPr txBox="1"/>
          <p:nvPr/>
        </p:nvSpPr>
        <p:spPr>
          <a:xfrm>
            <a:off x="134248" y="7041518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695530-BD41-10CD-CB68-0727C623C3C5}"/>
              </a:ext>
            </a:extLst>
          </p:cNvPr>
          <p:cNvSpPr txBox="1"/>
          <p:nvPr/>
        </p:nvSpPr>
        <p:spPr>
          <a:xfrm>
            <a:off x="7200" y="6868317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Developer Skills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83F75-B1F5-E108-1D1E-14FEF415D552}"/>
              </a:ext>
            </a:extLst>
          </p:cNvPr>
          <p:cNvSpPr/>
          <p:nvPr/>
        </p:nvSpPr>
        <p:spPr>
          <a:xfrm>
            <a:off x="222612" y="7533817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1E72EB-07A4-C5F7-4807-BB32CE2B58B5}"/>
              </a:ext>
            </a:extLst>
          </p:cNvPr>
          <p:cNvSpPr/>
          <p:nvPr/>
        </p:nvSpPr>
        <p:spPr>
          <a:xfrm>
            <a:off x="222612" y="7533817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779D7F-9666-42F3-1E09-E43F11448787}"/>
              </a:ext>
            </a:extLst>
          </p:cNvPr>
          <p:cNvSpPr txBox="1"/>
          <p:nvPr/>
        </p:nvSpPr>
        <p:spPr>
          <a:xfrm>
            <a:off x="134248" y="7336363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4A1B4286-ABEF-E9E7-1683-A9779C467C99}"/>
              </a:ext>
            </a:extLst>
          </p:cNvPr>
          <p:cNvSpPr/>
          <p:nvPr/>
        </p:nvSpPr>
        <p:spPr>
          <a:xfrm>
            <a:off x="222613" y="7827668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03EC5021-DE7A-C28D-8B5A-B9347BC186A7}"/>
              </a:ext>
            </a:extLst>
          </p:cNvPr>
          <p:cNvSpPr/>
          <p:nvPr/>
        </p:nvSpPr>
        <p:spPr>
          <a:xfrm>
            <a:off x="222612" y="7828172"/>
            <a:ext cx="1773957" cy="114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695952E4-3577-62D7-A7E4-EF8769C5A2CB}"/>
              </a:ext>
            </a:extLst>
          </p:cNvPr>
          <p:cNvSpPr txBox="1"/>
          <p:nvPr/>
        </p:nvSpPr>
        <p:spPr>
          <a:xfrm>
            <a:off x="134249" y="7630214"/>
            <a:ext cx="1322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Draw.io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2A77E04-82FB-8868-9C5E-4D2EC14DFCD2}"/>
              </a:ext>
            </a:extLst>
          </p:cNvPr>
          <p:cNvSpPr/>
          <p:nvPr/>
        </p:nvSpPr>
        <p:spPr>
          <a:xfrm>
            <a:off x="222612" y="813345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856B58AB-B080-BBA2-DF7C-A4CC55760A8F}"/>
              </a:ext>
            </a:extLst>
          </p:cNvPr>
          <p:cNvSpPr/>
          <p:nvPr/>
        </p:nvSpPr>
        <p:spPr>
          <a:xfrm>
            <a:off x="222612" y="813345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8519E41-2D12-29C3-14A5-92617FCF22A4}"/>
              </a:ext>
            </a:extLst>
          </p:cNvPr>
          <p:cNvSpPr txBox="1"/>
          <p:nvPr/>
        </p:nvSpPr>
        <p:spPr>
          <a:xfrm>
            <a:off x="134248" y="7936001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8775E24-D6FA-B38C-DF72-B657A44D8EBC}"/>
              </a:ext>
            </a:extLst>
          </p:cNvPr>
          <p:cNvSpPr/>
          <p:nvPr/>
        </p:nvSpPr>
        <p:spPr>
          <a:xfrm>
            <a:off x="222612" y="8447640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BA5A4F8-C973-8B00-38E4-A7D94E5ADA69}"/>
              </a:ext>
            </a:extLst>
          </p:cNvPr>
          <p:cNvSpPr/>
          <p:nvPr/>
        </p:nvSpPr>
        <p:spPr>
          <a:xfrm>
            <a:off x="222612" y="8447640"/>
            <a:ext cx="1800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611F15C-469B-87A1-04C3-83CAD3F5171D}"/>
              </a:ext>
            </a:extLst>
          </p:cNvPr>
          <p:cNvSpPr txBox="1"/>
          <p:nvPr/>
        </p:nvSpPr>
        <p:spPr>
          <a:xfrm>
            <a:off x="134248" y="825018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EAAAE47-E585-9477-10CD-373B88757E6F}"/>
              </a:ext>
            </a:extLst>
          </p:cNvPr>
          <p:cNvSpPr/>
          <p:nvPr/>
        </p:nvSpPr>
        <p:spPr>
          <a:xfrm>
            <a:off x="222612" y="876192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C251F77D-A4B4-2BB4-8005-8A89A48215BA}"/>
              </a:ext>
            </a:extLst>
          </p:cNvPr>
          <p:cNvSpPr/>
          <p:nvPr/>
        </p:nvSpPr>
        <p:spPr>
          <a:xfrm>
            <a:off x="222612" y="876192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EC357C5-D0E6-DCAD-C84C-6E62DEA136F0}"/>
              </a:ext>
            </a:extLst>
          </p:cNvPr>
          <p:cNvSpPr txBox="1"/>
          <p:nvPr/>
        </p:nvSpPr>
        <p:spPr>
          <a:xfrm>
            <a:off x="134248" y="8564471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(NodeJS + Rust)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5CEE3CE-0B3E-1A30-B18A-A77C0A6B3562}"/>
              </a:ext>
            </a:extLst>
          </p:cNvPr>
          <p:cNvSpPr/>
          <p:nvPr/>
        </p:nvSpPr>
        <p:spPr>
          <a:xfrm>
            <a:off x="222613" y="9072019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9747702-29A1-2BE3-DD53-D105B14F6F91}"/>
              </a:ext>
            </a:extLst>
          </p:cNvPr>
          <p:cNvSpPr/>
          <p:nvPr/>
        </p:nvSpPr>
        <p:spPr>
          <a:xfrm>
            <a:off x="222612" y="9072019"/>
            <a:ext cx="17739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D2A0663-BDF9-F7D8-B3B4-C98C11BB0CD7}"/>
              </a:ext>
            </a:extLst>
          </p:cNvPr>
          <p:cNvSpPr txBox="1"/>
          <p:nvPr/>
        </p:nvSpPr>
        <p:spPr>
          <a:xfrm>
            <a:off x="134249" y="8874565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2B1F26E-87E0-95FC-B261-A188B7390D9D}"/>
              </a:ext>
            </a:extLst>
          </p:cNvPr>
          <p:cNvSpPr/>
          <p:nvPr/>
        </p:nvSpPr>
        <p:spPr>
          <a:xfrm>
            <a:off x="222612" y="9385624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C805D83-F8A5-00B7-A0A3-DE2686BA841D}"/>
              </a:ext>
            </a:extLst>
          </p:cNvPr>
          <p:cNvSpPr/>
          <p:nvPr/>
        </p:nvSpPr>
        <p:spPr>
          <a:xfrm>
            <a:off x="222612" y="9385624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43387A8E-8F62-A40C-56A1-80E960C73BEB}"/>
              </a:ext>
            </a:extLst>
          </p:cNvPr>
          <p:cNvSpPr txBox="1"/>
          <p:nvPr/>
        </p:nvSpPr>
        <p:spPr>
          <a:xfrm>
            <a:off x="134248" y="9188170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with AI: Copilot, ChatGPT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955D745-1136-E11C-E4E3-2DA9B3B44881}"/>
              </a:ext>
            </a:extLst>
          </p:cNvPr>
          <p:cNvSpPr/>
          <p:nvPr/>
        </p:nvSpPr>
        <p:spPr>
          <a:xfrm>
            <a:off x="222224" y="9685603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11EF6E6-9F25-CEDE-892B-2EEE1E3E4163}"/>
              </a:ext>
            </a:extLst>
          </p:cNvPr>
          <p:cNvSpPr/>
          <p:nvPr/>
        </p:nvSpPr>
        <p:spPr>
          <a:xfrm>
            <a:off x="222224" y="9685603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1BF6A012-B3FB-9F86-E4CB-D69C4380183C}"/>
              </a:ext>
            </a:extLst>
          </p:cNvPr>
          <p:cNvSpPr txBox="1"/>
          <p:nvPr/>
        </p:nvSpPr>
        <p:spPr>
          <a:xfrm>
            <a:off x="133860" y="9488149"/>
            <a:ext cx="1189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Diagram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EDEAE20-D722-2C2A-E550-DE8A985BBE15}"/>
              </a:ext>
            </a:extLst>
          </p:cNvPr>
          <p:cNvSpPr/>
          <p:nvPr/>
        </p:nvSpPr>
        <p:spPr>
          <a:xfrm>
            <a:off x="2847476" y="760024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914EEABC-C75C-F61B-6C4C-ADBB7C7C7364}"/>
              </a:ext>
            </a:extLst>
          </p:cNvPr>
          <p:cNvSpPr/>
          <p:nvPr/>
        </p:nvSpPr>
        <p:spPr>
          <a:xfrm>
            <a:off x="2847475" y="7600244"/>
            <a:ext cx="176672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BC93861-CEF6-D4D5-9474-C6E7A2CAED65}"/>
              </a:ext>
            </a:extLst>
          </p:cNvPr>
          <p:cNvSpPr txBox="1"/>
          <p:nvPr/>
        </p:nvSpPr>
        <p:spPr>
          <a:xfrm>
            <a:off x="2759111" y="7375358"/>
            <a:ext cx="1611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1D1120FA-590C-B8A1-BDB0-5C777A30968A}"/>
              </a:ext>
            </a:extLst>
          </p:cNvPr>
          <p:cNvSpPr txBox="1"/>
          <p:nvPr/>
        </p:nvSpPr>
        <p:spPr>
          <a:xfrm>
            <a:off x="2632979" y="6868317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A3C1F358-2F9E-3478-F1BF-24475DF839D2}"/>
              </a:ext>
            </a:extLst>
          </p:cNvPr>
          <p:cNvSpPr/>
          <p:nvPr/>
        </p:nvSpPr>
        <p:spPr>
          <a:xfrm>
            <a:off x="2847476" y="793396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A66AC53A-0F09-55B3-DFAF-F76817367811}"/>
              </a:ext>
            </a:extLst>
          </p:cNvPr>
          <p:cNvSpPr/>
          <p:nvPr/>
        </p:nvSpPr>
        <p:spPr>
          <a:xfrm>
            <a:off x="2847475" y="7933964"/>
            <a:ext cx="17808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8637B99D-8F4C-DA7C-72E3-A1A997C1E4EC}"/>
              </a:ext>
            </a:extLst>
          </p:cNvPr>
          <p:cNvSpPr txBox="1"/>
          <p:nvPr/>
        </p:nvSpPr>
        <p:spPr>
          <a:xfrm>
            <a:off x="2759111" y="7718222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3E0DEC95-549E-7263-E8FA-4F6C4748E7A0}"/>
              </a:ext>
            </a:extLst>
          </p:cNvPr>
          <p:cNvSpPr/>
          <p:nvPr/>
        </p:nvSpPr>
        <p:spPr>
          <a:xfrm>
            <a:off x="2847476" y="8260458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53655903-D5F3-A69D-45B4-EE1C8E77AD65}"/>
              </a:ext>
            </a:extLst>
          </p:cNvPr>
          <p:cNvSpPr/>
          <p:nvPr/>
        </p:nvSpPr>
        <p:spPr>
          <a:xfrm>
            <a:off x="2847475" y="8259346"/>
            <a:ext cx="1735787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1913279F-7B99-DC3B-3B2D-38DB66A2E8C0}"/>
              </a:ext>
            </a:extLst>
          </p:cNvPr>
          <p:cNvSpPr txBox="1"/>
          <p:nvPr/>
        </p:nvSpPr>
        <p:spPr>
          <a:xfrm>
            <a:off x="2759111" y="8044716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DFE758B5-FD15-0888-C6EB-EDC485C4B21F}"/>
              </a:ext>
            </a:extLst>
          </p:cNvPr>
          <p:cNvSpPr/>
          <p:nvPr/>
        </p:nvSpPr>
        <p:spPr>
          <a:xfrm>
            <a:off x="2847476" y="8563005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BCF60A8B-0218-0323-5D34-72EE64B85DFA}"/>
              </a:ext>
            </a:extLst>
          </p:cNvPr>
          <p:cNvSpPr/>
          <p:nvPr/>
        </p:nvSpPr>
        <p:spPr>
          <a:xfrm>
            <a:off x="2847475" y="8563005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4F62FE6A-1D35-6A88-64D6-1FA1CF67BC90}"/>
              </a:ext>
            </a:extLst>
          </p:cNvPr>
          <p:cNvSpPr txBox="1"/>
          <p:nvPr/>
        </p:nvSpPr>
        <p:spPr>
          <a:xfrm>
            <a:off x="2759111" y="8356407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211391E0-B532-2FF5-5ACB-875E435F7B48}"/>
              </a:ext>
            </a:extLst>
          </p:cNvPr>
          <p:cNvSpPr/>
          <p:nvPr/>
        </p:nvSpPr>
        <p:spPr>
          <a:xfrm>
            <a:off x="2847476" y="8868963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56C14BF6-2BF9-C49A-6F1D-C0FCF6E32D75}"/>
              </a:ext>
            </a:extLst>
          </p:cNvPr>
          <p:cNvSpPr/>
          <p:nvPr/>
        </p:nvSpPr>
        <p:spPr>
          <a:xfrm>
            <a:off x="2847476" y="8868963"/>
            <a:ext cx="178141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EB51D22-AF41-B863-2261-1C172C8A3355}"/>
              </a:ext>
            </a:extLst>
          </p:cNvPr>
          <p:cNvSpPr txBox="1"/>
          <p:nvPr/>
        </p:nvSpPr>
        <p:spPr>
          <a:xfrm>
            <a:off x="2759111" y="865322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1D54513D-5D08-62E0-BC91-FA2A92A3AAB3}"/>
              </a:ext>
            </a:extLst>
          </p:cNvPr>
          <p:cNvSpPr/>
          <p:nvPr/>
        </p:nvSpPr>
        <p:spPr>
          <a:xfrm>
            <a:off x="2847476" y="9185066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2B82B19-46B2-B48A-530A-35562D3430B9}"/>
              </a:ext>
            </a:extLst>
          </p:cNvPr>
          <p:cNvSpPr/>
          <p:nvPr/>
        </p:nvSpPr>
        <p:spPr>
          <a:xfrm>
            <a:off x="2847475" y="9185066"/>
            <a:ext cx="17357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4061022E-9BDC-4024-44F2-1B06A525C6B8}"/>
              </a:ext>
            </a:extLst>
          </p:cNvPr>
          <p:cNvSpPr txBox="1"/>
          <p:nvPr/>
        </p:nvSpPr>
        <p:spPr>
          <a:xfrm>
            <a:off x="2759111" y="8969324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0195119F-0330-D16C-98F4-F0BFCF7644D2}"/>
              </a:ext>
            </a:extLst>
          </p:cNvPr>
          <p:cNvSpPr/>
          <p:nvPr/>
        </p:nvSpPr>
        <p:spPr>
          <a:xfrm>
            <a:off x="2847476" y="9496757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A14D6596-8F82-29AE-09E6-773B2D0DAB7D}"/>
              </a:ext>
            </a:extLst>
          </p:cNvPr>
          <p:cNvSpPr/>
          <p:nvPr/>
        </p:nvSpPr>
        <p:spPr>
          <a:xfrm>
            <a:off x="2847475" y="9496757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D9B529B-EEC0-2A9E-F08C-D0CEE83F38F1}"/>
              </a:ext>
            </a:extLst>
          </p:cNvPr>
          <p:cNvSpPr txBox="1"/>
          <p:nvPr/>
        </p:nvSpPr>
        <p:spPr>
          <a:xfrm>
            <a:off x="2759111" y="9281015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380608A0-002F-044F-7D76-7C0B81D9BA64}"/>
              </a:ext>
            </a:extLst>
          </p:cNvPr>
          <p:cNvCxnSpPr>
            <a:cxnSpLocks/>
          </p:cNvCxnSpPr>
          <p:nvPr/>
        </p:nvCxnSpPr>
        <p:spPr>
          <a:xfrm>
            <a:off x="5030561" y="6555335"/>
            <a:ext cx="0" cy="33234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EC473602-EBFB-93BF-9945-AD0CF9E0D125}"/>
              </a:ext>
            </a:extLst>
          </p:cNvPr>
          <p:cNvSpPr/>
          <p:nvPr/>
        </p:nvSpPr>
        <p:spPr>
          <a:xfrm>
            <a:off x="2850356" y="7259421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16FAF720-DA75-EE86-637B-DFA0A91B4489}"/>
              </a:ext>
            </a:extLst>
          </p:cNvPr>
          <p:cNvSpPr/>
          <p:nvPr/>
        </p:nvSpPr>
        <p:spPr>
          <a:xfrm>
            <a:off x="2850355" y="7259421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4F69EFB-33EB-D336-361F-BAE99F741394}"/>
              </a:ext>
            </a:extLst>
          </p:cNvPr>
          <p:cNvSpPr txBox="1"/>
          <p:nvPr/>
        </p:nvSpPr>
        <p:spPr>
          <a:xfrm>
            <a:off x="2761991" y="704367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6AB811D1-3150-5BF9-1DE9-6D7CC0EE6526}"/>
              </a:ext>
            </a:extLst>
          </p:cNvPr>
          <p:cNvCxnSpPr>
            <a:cxnSpLocks/>
          </p:cNvCxnSpPr>
          <p:nvPr/>
        </p:nvCxnSpPr>
        <p:spPr>
          <a:xfrm>
            <a:off x="-12349" y="6541012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F939B66A-5AA1-EF11-FDDF-6F2FFD609785}"/>
              </a:ext>
            </a:extLst>
          </p:cNvPr>
          <p:cNvSpPr txBox="1"/>
          <p:nvPr/>
        </p:nvSpPr>
        <p:spPr>
          <a:xfrm>
            <a:off x="5100980" y="6590101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1124" name="Graphic 1123">
            <a:extLst>
              <a:ext uri="{FF2B5EF4-FFF2-40B4-BE49-F238E27FC236}">
                <a16:creationId xmlns:a16="http://schemas.microsoft.com/office/drawing/2014/main" id="{412B2503-0869-A900-4D43-6712B32B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6470" y="6890487"/>
            <a:ext cx="264177" cy="195261"/>
          </a:xfrm>
          <a:prstGeom prst="rect">
            <a:avLst/>
          </a:prstGeom>
        </p:spPr>
      </p:pic>
      <p:pic>
        <p:nvPicPr>
          <p:cNvPr id="1125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7C427110-D704-CBBE-60E7-F4B8A14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70" y="6847525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125">
            <a:extLst>
              <a:ext uri="{FF2B5EF4-FFF2-40B4-BE49-F238E27FC236}">
                <a16:creationId xmlns:a16="http://schemas.microsoft.com/office/drawing/2014/main" id="{D64E0E8B-A5F1-1F19-794B-7589F60F27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15457" y="6876430"/>
            <a:ext cx="223374" cy="223374"/>
          </a:xfrm>
          <a:prstGeom prst="rect">
            <a:avLst/>
          </a:prstGeom>
        </p:spPr>
      </p:pic>
      <p:pic>
        <p:nvPicPr>
          <p:cNvPr id="1127" name="Picture 1126">
            <a:extLst>
              <a:ext uri="{FF2B5EF4-FFF2-40B4-BE49-F238E27FC236}">
                <a16:creationId xmlns:a16="http://schemas.microsoft.com/office/drawing/2014/main" id="{22032065-4135-2955-1681-62B9BA854B7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610226" y="6876430"/>
            <a:ext cx="223374" cy="2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2625</TotalTime>
  <Words>1573</Words>
  <Application>Microsoft Macintosh PowerPoint</Application>
  <PresentationFormat>A4 Paper (210x297 mm)</PresentationFormat>
  <Paragraphs>102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501</cp:revision>
  <dcterms:created xsi:type="dcterms:W3CDTF">2022-10-06T16:05:05Z</dcterms:created>
  <dcterms:modified xsi:type="dcterms:W3CDTF">2023-08-16T09:38:13Z</dcterms:modified>
</cp:coreProperties>
</file>