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0" autoAdjust="0"/>
    <p:restoredTop sz="94660"/>
  </p:normalViewPr>
  <p:slideViewPr>
    <p:cSldViewPr snapToGrid="0">
      <p:cViewPr>
        <p:scale>
          <a:sx n="200" d="100"/>
          <a:sy n="200" d="100"/>
        </p:scale>
        <p:origin x="-192" y="-946"/>
      </p:cViewPr>
      <p:guideLst>
        <p:guide orient="horz" pos="2880"/>
        <p:guide pos="2160"/>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pPr/>
              <a:t>14-Aug-21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pPr/>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ume - Abhijit Ro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R</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pPr/>
              <a:t>14-Aug-21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pPr/>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3.jpeg"/><Relationship Id="rId39" Type="http://schemas.openxmlformats.org/officeDocument/2006/relationships/image" Target="../media/image33.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28.png"/><Relationship Id="rId42" Type="http://schemas.openxmlformats.org/officeDocument/2006/relationships/hyperlink" Target="https://www.freepngimg.com/png/59621-cryptocurrency-coinbase-litecoin-blockchain-bitcoin-free-download-png-hd" TargetMode="Externa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hyperlink" Target="https://www.linkedin.com/in/abhi3700/" TargetMode="External"/><Relationship Id="rId33" Type="http://schemas.openxmlformats.org/officeDocument/2006/relationships/hyperlink" Target="http://ten.wikipedia.org/wiki/File:India_outline.png" TargetMode="External"/><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hyperlink" Target="https://www.goodfreephotos.com/vector-images/music-notes-vector-files.png.php" TargetMode="Externa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hyperlink" Target="https://github.com/abhi3700" TargetMode="External"/><Relationship Id="rId32" Type="http://schemas.openxmlformats.org/officeDocument/2006/relationships/image" Target="../media/image27.png"/><Relationship Id="rId37" Type="http://schemas.openxmlformats.org/officeDocument/2006/relationships/image" Target="../media/image31.svg"/><Relationship Id="rId40" Type="http://schemas.openxmlformats.org/officeDocument/2006/relationships/image" Target="../media/image34.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5.pn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hyperlink" Target="http://farmhack.net/forum-topic-types/idea?page=1"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4.png"/><Relationship Id="rId30" Type="http://schemas.openxmlformats.org/officeDocument/2006/relationships/image" Target="../media/image26.png"/><Relationship Id="rId35"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telos.net/validator-nodes/setting-up-telos-validator-nod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1870893" y="5624448"/>
            <a:ext cx="4560387"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a:cxnSpLocks/>
            <a:endCxn id="481" idx="2"/>
          </p:cNvCxnSpPr>
          <p:nvPr/>
        </p:nvCxnSpPr>
        <p:spPr>
          <a:xfrm flipH="1">
            <a:off x="514797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3156203" y="5172751"/>
            <a:ext cx="3464315" cy="2801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r="2" b="70521"/>
          <a:stretch/>
        </p:blipFill>
        <p:spPr>
          <a:xfrm>
            <a:off x="5088577" y="1965183"/>
            <a:ext cx="118797" cy="404692"/>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900635" y="1686657"/>
            <a:ext cx="183600" cy="1836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479105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1870894" y="5438768"/>
            <a:ext cx="474962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Connector 490">
            <a:extLst>
              <a:ext uri="{FF2B5EF4-FFF2-40B4-BE49-F238E27FC236}">
                <a16:creationId xmlns:a16="http://schemas.microsoft.com/office/drawing/2014/main" id="{C7A41420-A625-489C-8137-02028547EE1F}"/>
              </a:ext>
            </a:extLst>
          </p:cNvPr>
          <p:cNvCxnSpPr>
            <a:cxnSpLocks/>
          </p:cNvCxnSpPr>
          <p:nvPr/>
        </p:nvCxnSpPr>
        <p:spPr>
          <a:xfrm>
            <a:off x="457860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4521429" y="4723360"/>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12" cstate="print">
            <a:extLst>
              <a:ext uri="{96DAC541-7B7A-43D3-8B79-37D633B846F1}">
                <asvg:svgBlip xmlns:asvg="http://schemas.microsoft.com/office/drawing/2016/SVG/main" r:embed="rId13"/>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4" cstate="print">
            <a:extLst>
              <a:ext uri="{96DAC541-7B7A-43D3-8B79-37D633B846F1}">
                <asvg:svgBlip xmlns:asvg="http://schemas.microsoft.com/office/drawing/2016/SVG/main" r:embed="rId15"/>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16" cstate="print">
            <a:extLst>
              <a:ext uri="{96DAC541-7B7A-43D3-8B79-37D633B846F1}">
                <asvg:svgBlip xmlns:asvg="http://schemas.microsoft.com/office/drawing/2016/SVG/main" r:embed="rId17"/>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8" cstate="print">
            <a:extLst>
              <a:ext uri="{96DAC541-7B7A-43D3-8B79-37D633B846F1}">
                <asvg:svgBlip xmlns:asvg="http://schemas.microsoft.com/office/drawing/2016/SVG/main" r:embed="rId19"/>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0" cstate="print">
            <a:extLst>
              <a:ext uri="{96DAC541-7B7A-43D3-8B79-37D633B846F1}">
                <asvg:svgBlip xmlns:asvg="http://schemas.microsoft.com/office/drawing/2016/SVG/main" r:embed="rId21"/>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2" cstate="print">
            <a:extLst>
              <a:ext uri="{96DAC541-7B7A-43D3-8B79-37D633B846F1}">
                <asvg:svgBlip xmlns:asvg="http://schemas.microsoft.com/office/drawing/2016/SVG/main" r:embed="rId23"/>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a:xfrm>
            <a:off x="2084235" y="1632298"/>
            <a:ext cx="1337835" cy="242888"/>
          </a:xfrm>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a:xfrm>
            <a:off x="1870474" y="1880505"/>
            <a:ext cx="2920580" cy="1138091"/>
          </a:xfrm>
        </p:spPr>
        <p:txBody>
          <a:bodyPr numCol="1"/>
          <a:lstStyle/>
          <a:p>
            <a:r>
              <a:rPr lang="en-US" dirty="0"/>
              <a:t>I am an avid, ambitious, and hardworking individual. I am a tech entrepreneur who always thinks about how to solve real-life problems using high-end technology. I am committed to making society free from problems by making every possible business with inherent features – Transparency, Incentivization &amp; Decision-making rights. </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a:xfrm>
            <a:off x="5041185" y="1632298"/>
            <a:ext cx="1472155" cy="242888"/>
          </a:xfrm>
        </p:spPr>
        <p:txBody>
          <a:bodyPr/>
          <a:lstStyle/>
          <a:p>
            <a:r>
              <a:rPr lang="en-US" dirty="0"/>
              <a:t>EDUCATION</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a:xfrm>
            <a:off x="4740306" y="1954645"/>
            <a:ext cx="405825" cy="187200"/>
          </a:xfrm>
        </p:spPr>
        <p:txBody>
          <a:bodyPr/>
          <a:lstStyle/>
          <a:p>
            <a:r>
              <a:rPr lang="en-US" dirty="0"/>
              <a:t>2014</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a:xfrm>
            <a:off x="5175650" y="1942941"/>
            <a:ext cx="1574409" cy="186026"/>
          </a:xfrm>
        </p:spPr>
        <p:txBody>
          <a:bodyPr/>
          <a:lstStyle/>
          <a:p>
            <a:r>
              <a:rPr lang="en-US" dirty="0"/>
              <a:t>IIST, Trivandrum</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a:xfrm>
            <a:off x="5175650" y="2138771"/>
            <a:ext cx="1574409" cy="132440"/>
          </a:xfrm>
        </p:spPr>
        <p:txBody>
          <a:bodyPr/>
          <a:lstStyle/>
          <a:p>
            <a:r>
              <a:rPr lang="en-US" spc="-20" dirty="0"/>
              <a:t>B. Tech Avionics</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a:xfrm>
            <a:off x="1832647" y="5438767"/>
            <a:ext cx="402035" cy="209381"/>
          </a:xfrm>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378598" y="543876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2987238" y="543876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549581" y="543876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088773" y="543876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685842" y="543876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201886" y="543876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798953" y="543876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a:xfrm>
            <a:off x="3156204" y="5202755"/>
            <a:ext cx="3210980" cy="213403"/>
          </a:xfrm>
        </p:spPr>
        <p:txBody>
          <a:bodyPr/>
          <a:lstStyle/>
          <a:p>
            <a:r>
              <a:rPr lang="en-US" dirty="0"/>
              <a:t>Blockchain Developer</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a:xfrm>
            <a:off x="2975503" y="5901930"/>
            <a:ext cx="2411738" cy="132055"/>
          </a:xfrm>
        </p:spPr>
        <p:txBody>
          <a:bodyPr/>
          <a:lstStyle/>
          <a:p>
            <a:r>
              <a:rPr lang="en-US" dirty="0"/>
              <a:t>Scientist/Engineer ‘SD’, Data Scientist</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a:xfrm>
            <a:off x="3063002" y="5709641"/>
            <a:ext cx="2219364" cy="190800"/>
          </a:xfrm>
        </p:spPr>
        <p:txBody>
          <a:bodyPr/>
          <a:lstStyle/>
          <a:p>
            <a:r>
              <a:rPr lang="en-US" dirty="0"/>
              <a:t>Semiconductor Laboratory, ISRO</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a:xfrm>
            <a:off x="3610049" y="8471476"/>
            <a:ext cx="709391" cy="263473"/>
          </a:xfrm>
        </p:spPr>
        <p:txBody>
          <a:bodyPr/>
          <a:lstStyle/>
          <a:p>
            <a:r>
              <a:rPr lang="en-US" dirty="0"/>
              <a:t>Data Science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sz="1000" spc="-30" dirty="0">
                <a:hlinkClick r:id="rId24">
                  <a:extLst>
                    <a:ext uri="{A12FA001-AC4F-418D-AE19-62706E023703}">
                      <ahyp:hlinkClr xmlns:ahyp="http://schemas.microsoft.com/office/drawing/2018/hyperlinkcolor" val="tx"/>
                    </a:ext>
                  </a:extLst>
                </a:hlinkClick>
              </a:rPr>
              <a:t>abhi3700</a:t>
            </a:r>
            <a:endParaRPr lang="en-US" sz="1000" spc="-30" dirty="0"/>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sz="1000" dirty="0">
                <a:hlinkClick r:id="rId25">
                  <a:extLst>
                    <a:ext uri="{A12FA001-AC4F-418D-AE19-62706E023703}">
                      <ahyp:hlinkClr xmlns:ahyp="http://schemas.microsoft.com/office/drawing/2018/hyperlinkcolor" val="tx"/>
                    </a:ext>
                  </a:extLst>
                </a:hlinkClick>
              </a:rPr>
              <a:t>abhi3700 </a:t>
            </a:r>
            <a:endParaRPr lang="en-US" sz="1000"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26" cstate="print">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27" cstate="print">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28"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29"/>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0"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1"/>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id="{0F3F6AD5-F4CE-413A-A6DC-171B2DB45342}"/>
              </a:ext>
            </a:extLst>
          </p:cNvPr>
          <p:cNvPicPr>
            <a:picLocks noChangeAspect="1"/>
          </p:cNvPicPr>
          <p:nvPr/>
        </p:nvPicPr>
        <p:blipFill>
          <a:blip r:embed="rId32" cstate="print">
            <a:duotone>
              <a:srgbClr val="003C87">
                <a:shade val="45000"/>
                <a:satMod val="135000"/>
              </a:srgb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id="{022DC40F-65F8-410C-830C-3C88C8EB9D23}"/>
              </a:ext>
            </a:extLst>
          </p:cNvPr>
          <p:cNvPicPr>
            <a:picLocks noChangeAspect="1"/>
          </p:cNvPicPr>
          <p:nvPr/>
        </p:nvPicPr>
        <p:blipFill>
          <a:blip r:embed="rId34" cstate="print">
            <a:extLst>
              <a:ext uri="{96DAC541-7B7A-43D3-8B79-37D633B846F1}">
                <asvg:svgBlip xmlns:asvg="http://schemas.microsoft.com/office/drawing/2016/SVG/main" r:embed="rId35"/>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id="{D3C43B41-2C31-4510-831E-5CC261F136B7}"/>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id="{5C329917-13CD-4A77-8B32-56A7D193117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id="{ED2D867D-044B-4DB0-8540-0E2388BC383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id="{2C915D13-816C-49D0-99DC-FCD721E0C32F}"/>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id="{AB7F83C5-58AD-4E00-A480-F5D0B81A2F1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id="{7D604213-021F-45E6-8FD7-377C19CFE189}"/>
                </a:ext>
              </a:extLst>
            </p:cNvPr>
            <p:cNvSpPr/>
            <p:nvPr/>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id="{F5CF4B8C-65BC-4712-ADEC-DC7BB829A4EC}"/>
                </a:ext>
              </a:extLst>
            </p:cNvPr>
            <p:cNvSpPr/>
            <p:nvPr/>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id="{D1315FCE-1116-4393-8AD2-17D4D8795849}"/>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id="{AC6C1AA5-C6D9-4773-9A4B-8146C9FF1C5F}"/>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id="{5855E397-FB2B-44D0-A662-940DC05D50B8}"/>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37" name="Graphic 236">
            <a:extLst>
              <a:ext uri="{FF2B5EF4-FFF2-40B4-BE49-F238E27FC236}">
                <a16:creationId xmlns:a16="http://schemas.microsoft.com/office/drawing/2014/main" id="{D570F43E-69F4-4586-898B-CAE68B867F24}"/>
              </a:ext>
              <a:ext uri="{C183D7F6-B498-43B3-948B-1728B52AA6E4}">
                <adec:decorative xmlns:adec="http://schemas.microsoft.com/office/drawing/2017/decorative" val="1"/>
              </a:ext>
            </a:extLst>
          </p:cNvPr>
          <p:cNvPicPr>
            <a:picLocks noChangeAspect="1"/>
          </p:cNvPicPr>
          <p:nvPr/>
        </p:nvPicPr>
        <p:blipFill>
          <a:blip r:embed="rId36" cstate="print">
            <a:extLst>
              <a:ext uri="{96DAC541-7B7A-43D3-8B79-37D633B846F1}">
                <asvg:svgBlip xmlns:asvg="http://schemas.microsoft.com/office/drawing/2016/SVG/main" r:embed="rId37"/>
              </a:ext>
            </a:extLst>
          </a:blip>
          <a:stretch>
            <a:fillRect/>
          </a:stretch>
        </p:blipFill>
        <p:spPr>
          <a:xfrm>
            <a:off x="1929796" y="3875349"/>
            <a:ext cx="187200" cy="187200"/>
          </a:xfrm>
          <a:prstGeom prst="rect">
            <a:avLst/>
          </a:prstGeom>
        </p:spPr>
      </p:pic>
      <p:sp>
        <p:nvSpPr>
          <p:cNvPr id="238" name="Text Placeholder 276">
            <a:extLst>
              <a:ext uri="{FF2B5EF4-FFF2-40B4-BE49-F238E27FC236}">
                <a16:creationId xmlns:a16="http://schemas.microsoft.com/office/drawing/2014/main" id="{BA19BCFA-5586-41A0-B624-D35957620C7E}"/>
              </a:ext>
            </a:extLst>
          </p:cNvPr>
          <p:cNvSpPr txBox="1">
            <a:spLocks/>
          </p:cNvSpPr>
          <p:nvPr/>
        </p:nvSpPr>
        <p:spPr>
          <a:xfrm>
            <a:off x="2110458" y="38238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id="{CE5E8725-528A-47B9-AFD3-C2296E3BF4C7}"/>
              </a:ext>
            </a:extLst>
          </p:cNvPr>
          <p:cNvSpPr txBox="1"/>
          <p:nvPr/>
        </p:nvSpPr>
        <p:spPr>
          <a:xfrm>
            <a:off x="1678952" y="3183133"/>
            <a:ext cx="5164781" cy="548640"/>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id="{391ECF4B-484B-425C-AB97-BDCA1ECAE31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4845" y="3317815"/>
            <a:ext cx="251175" cy="251175"/>
          </a:xfrm>
          <a:prstGeom prst="rect">
            <a:avLst/>
          </a:prstGeom>
          <a:noFill/>
          <a:extLst>
            <a:ext uri="{909E8E84-426E-40DD-AFC4-6F175D3DCCD1}">
              <a14:hiddenFill xmlns:a14="http://schemas.microsoft.com/office/drawing/2010/main">
                <a:solidFill>
                  <a:srgbClr val="FFFFFF"/>
                </a:solidFill>
              </a14:hiddenFill>
            </a:ext>
          </a:extLst>
        </p:spPr>
      </p:pic>
      <p:sp>
        <p:nvSpPr>
          <p:cNvPr id="241" name="Text Placeholder 276">
            <a:extLst>
              <a:ext uri="{FF2B5EF4-FFF2-40B4-BE49-F238E27FC236}">
                <a16:creationId xmlns:a16="http://schemas.microsoft.com/office/drawing/2014/main" id="{0EE7C6D8-765D-488C-AAAC-10F0B4CBB00F}"/>
              </a:ext>
            </a:extLst>
          </p:cNvPr>
          <p:cNvSpPr txBox="1">
            <a:spLocks/>
          </p:cNvSpPr>
          <p:nvPr/>
        </p:nvSpPr>
        <p:spPr>
          <a:xfrm>
            <a:off x="2110458" y="331685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id="{4A27D0CC-C21C-41EE-AA18-5D389609A790}"/>
              </a:ext>
            </a:extLst>
          </p:cNvPr>
          <p:cNvSpPr txBox="1"/>
          <p:nvPr/>
        </p:nvSpPr>
        <p:spPr>
          <a:xfrm>
            <a:off x="3998561" y="3267777"/>
            <a:ext cx="2512851" cy="400110"/>
          </a:xfrm>
          <a:prstGeom prst="rect">
            <a:avLst/>
          </a:prstGeom>
          <a:noFill/>
        </p:spPr>
        <p:txBody>
          <a:bodyPr wrap="square" rtlCol="0">
            <a:spAutoFit/>
          </a:bodyPr>
          <a:lstStyle/>
          <a:p>
            <a:pPr algn="r"/>
            <a:r>
              <a:rPr lang="en-US" sz="1000" dirty="0">
                <a:solidFill>
                  <a:schemeClr val="bg1">
                    <a:lumMod val="85000"/>
                  </a:schemeClr>
                </a:solidFill>
              </a:rPr>
              <a:t>C, C++, Python, Java, Solidity, Bash, Batch, Markdown, HTML, </a:t>
            </a:r>
          </a:p>
        </p:txBody>
      </p:sp>
      <p:sp>
        <p:nvSpPr>
          <p:cNvPr id="23" name="TextBox 22">
            <a:extLst>
              <a:ext uri="{FF2B5EF4-FFF2-40B4-BE49-F238E27FC236}">
                <a16:creationId xmlns:a16="http://schemas.microsoft.com/office/drawing/2014/main" id="{B5576387-8EE6-4B8E-A0DB-D72A171F02A0}"/>
              </a:ext>
            </a:extLst>
          </p:cNvPr>
          <p:cNvSpPr txBox="1"/>
          <p:nvPr/>
        </p:nvSpPr>
        <p:spPr>
          <a:xfrm>
            <a:off x="4265398" y="4573802"/>
            <a:ext cx="680599" cy="184666"/>
          </a:xfrm>
          <a:prstGeom prst="rect">
            <a:avLst/>
          </a:prstGeom>
          <a:noFill/>
        </p:spPr>
        <p:txBody>
          <a:bodyPr wrap="square" rtlCol="0">
            <a:spAutoFit/>
          </a:bodyPr>
          <a:lstStyle/>
          <a:p>
            <a:pPr algn="ctr"/>
            <a:r>
              <a:rPr lang="en-US" sz="600" dirty="0">
                <a:solidFill>
                  <a:schemeClr val="bg1">
                    <a:lumMod val="65000"/>
                  </a:schemeClr>
                </a:solidFill>
              </a:rPr>
              <a:t>CTO @ DRIFE</a:t>
            </a:r>
          </a:p>
        </p:txBody>
      </p:sp>
      <p:sp>
        <p:nvSpPr>
          <p:cNvPr id="25" name="Right Bracket 24">
            <a:extLst>
              <a:ext uri="{FF2B5EF4-FFF2-40B4-BE49-F238E27FC236}">
                <a16:creationId xmlns:a16="http://schemas.microsoft.com/office/drawing/2014/main" id="{965BC28A-F674-410F-AE1D-11FD62223B41}"/>
              </a:ext>
            </a:extLst>
          </p:cNvPr>
          <p:cNvSpPr/>
          <p:nvPr/>
        </p:nvSpPr>
        <p:spPr>
          <a:xfrm rot="16200000">
            <a:off x="4558780" y="4888260"/>
            <a:ext cx="59791" cy="477046"/>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B8EA5B1E-3BA1-4987-98A4-A5C234EBC80B}"/>
              </a:ext>
            </a:extLst>
          </p:cNvPr>
          <p:cNvCxnSpPr>
            <a:cxnSpLocks/>
            <a:stCxn id="220" idx="0"/>
          </p:cNvCxnSpPr>
          <p:nvPr/>
        </p:nvCxnSpPr>
        <p:spPr>
          <a:xfrm>
            <a:off x="4945507" y="4354012"/>
            <a:ext cx="0" cy="8214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0" name="Graphic 219">
            <a:extLst>
              <a:ext uri="{FF2B5EF4-FFF2-40B4-BE49-F238E27FC236}">
                <a16:creationId xmlns:a16="http://schemas.microsoft.com/office/drawing/2014/main" id="{69A733E3-4342-4FC4-9E56-E7BD94980228}"/>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4886107" y="4354012"/>
            <a:ext cx="118800" cy="118800"/>
          </a:xfrm>
          <a:prstGeom prst="rect">
            <a:avLst/>
          </a:prstGeom>
        </p:spPr>
      </p:pic>
      <p:sp>
        <p:nvSpPr>
          <p:cNvPr id="221" name="TextBox 220">
            <a:extLst>
              <a:ext uri="{FF2B5EF4-FFF2-40B4-BE49-F238E27FC236}">
                <a16:creationId xmlns:a16="http://schemas.microsoft.com/office/drawing/2014/main" id="{3DBC0E31-70CC-4A5B-942E-6520D5914F6E}"/>
              </a:ext>
            </a:extLst>
          </p:cNvPr>
          <p:cNvSpPr txBox="1"/>
          <p:nvPr/>
        </p:nvSpPr>
        <p:spPr>
          <a:xfrm>
            <a:off x="4508591" y="4105210"/>
            <a:ext cx="878650" cy="276999"/>
          </a:xfrm>
          <a:prstGeom prst="rect">
            <a:avLst/>
          </a:prstGeom>
          <a:noFill/>
        </p:spPr>
        <p:txBody>
          <a:bodyPr wrap="square" rtlCol="0">
            <a:spAutoFit/>
          </a:bodyPr>
          <a:lstStyle/>
          <a:p>
            <a:pPr algn="ctr"/>
            <a:r>
              <a:rPr lang="en-US" sz="600" dirty="0">
                <a:solidFill>
                  <a:schemeClr val="bg1">
                    <a:lumMod val="65000"/>
                  </a:schemeClr>
                </a:solidFill>
              </a:rPr>
              <a:t>Started as Educator @ UDEMY</a:t>
            </a:r>
          </a:p>
        </p:txBody>
      </p:sp>
      <p:cxnSp>
        <p:nvCxnSpPr>
          <p:cNvPr id="228" name="Straight Connector 227">
            <a:extLst>
              <a:ext uri="{FF2B5EF4-FFF2-40B4-BE49-F238E27FC236}">
                <a16:creationId xmlns:a16="http://schemas.microsoft.com/office/drawing/2014/main" id="{FC8BF248-0ECA-4890-93D0-8156925F1859}"/>
              </a:ext>
            </a:extLst>
          </p:cNvPr>
          <p:cNvCxnSpPr>
            <a:cxnSpLocks/>
          </p:cNvCxnSpPr>
          <p:nvPr/>
        </p:nvCxnSpPr>
        <p:spPr>
          <a:xfrm>
            <a:off x="3786123" y="491992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9" name="Graphic 228">
            <a:extLst>
              <a:ext uri="{FF2B5EF4-FFF2-40B4-BE49-F238E27FC236}">
                <a16:creationId xmlns:a16="http://schemas.microsoft.com/office/drawing/2014/main" id="{67283042-1C4F-44C3-B7F5-7AD297FA163C}"/>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3728949" y="4807180"/>
            <a:ext cx="118800" cy="118800"/>
          </a:xfrm>
          <a:prstGeom prst="rect">
            <a:avLst/>
          </a:prstGeom>
        </p:spPr>
      </p:pic>
      <p:sp>
        <p:nvSpPr>
          <p:cNvPr id="230" name="TextBox 229">
            <a:extLst>
              <a:ext uri="{FF2B5EF4-FFF2-40B4-BE49-F238E27FC236}">
                <a16:creationId xmlns:a16="http://schemas.microsoft.com/office/drawing/2014/main" id="{A135F298-E667-4DB2-9E9F-EB2F50D2B5EF}"/>
              </a:ext>
            </a:extLst>
          </p:cNvPr>
          <p:cNvSpPr txBox="1"/>
          <p:nvPr/>
        </p:nvSpPr>
        <p:spPr>
          <a:xfrm>
            <a:off x="3349716" y="4462967"/>
            <a:ext cx="854057" cy="369332"/>
          </a:xfrm>
          <a:prstGeom prst="rect">
            <a:avLst/>
          </a:prstGeom>
          <a:noFill/>
        </p:spPr>
        <p:txBody>
          <a:bodyPr wrap="square" rtlCol="0">
            <a:spAutoFit/>
          </a:bodyPr>
          <a:lstStyle/>
          <a:p>
            <a:pPr algn="ctr"/>
            <a:r>
              <a:rPr lang="en-US" sz="600" dirty="0">
                <a:solidFill>
                  <a:schemeClr val="bg1">
                    <a:lumMod val="65000"/>
                  </a:schemeClr>
                </a:solidFill>
              </a:rPr>
              <a:t>Launched “BitInfoCoin” Android App</a:t>
            </a:r>
          </a:p>
        </p:txBody>
      </p:sp>
      <p:pic>
        <p:nvPicPr>
          <p:cNvPr id="180" name="Picture 2" descr="MentorrBuddy">
            <a:extLst>
              <a:ext uri="{FF2B5EF4-FFF2-40B4-BE49-F238E27FC236}">
                <a16:creationId xmlns:a16="http://schemas.microsoft.com/office/drawing/2014/main" id="{7ED1E882-141F-4356-9961-1F705DB2FF5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6367" y="717356"/>
            <a:ext cx="497954" cy="4979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66FFA6-F8B2-4112-BE04-166187FB5BC6}"/>
              </a:ext>
            </a:extLst>
          </p:cNvPr>
          <p:cNvSpPr/>
          <p:nvPr/>
        </p:nvSpPr>
        <p:spPr>
          <a:xfrm>
            <a:off x="1964659" y="844628"/>
            <a:ext cx="320246" cy="2518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03">
            <a:extLst>
              <a:ext uri="{FF2B5EF4-FFF2-40B4-BE49-F238E27FC236}">
                <a16:creationId xmlns:a16="http://schemas.microsoft.com/office/drawing/2014/main" id="{1AD7C44D-4FB6-42D6-A88C-110798DFEF7F}"/>
              </a:ext>
            </a:extLst>
          </p:cNvPr>
          <p:cNvPicPr>
            <a:picLocks noChangeAspect="1"/>
          </p:cNvPicPr>
          <p:nvPr/>
        </p:nvPicPr>
        <p:blipFill>
          <a:blip r:embed="rId41">
            <a:extLst>
              <a:ext uri="{28A0092B-C50C-407E-A947-70E740481C1C}">
                <a14:useLocalDpi xmlns:a14="http://schemas.microsoft.com/office/drawing/2010/main" val="0"/>
              </a:ext>
              <a:ext uri="{837473B0-CC2E-450A-ABE3-18F120FF3D39}">
                <a1611:picAttrSrcUrl xmlns:a1611="http://schemas.microsoft.com/office/drawing/2016/11/main" r:id="rId42"/>
              </a:ext>
            </a:extLst>
          </a:blip>
          <a:stretch>
            <a:fillRect/>
          </a:stretch>
        </p:blipFill>
        <p:spPr>
          <a:xfrm>
            <a:off x="1988474" y="847437"/>
            <a:ext cx="274692" cy="274692"/>
          </a:xfrm>
          <a:prstGeom prst="rect">
            <a:avLst/>
          </a:prstGeom>
        </p:spPr>
      </p:pic>
      <p:sp>
        <p:nvSpPr>
          <p:cNvPr id="181" name="Right Bracket 180">
            <a:extLst>
              <a:ext uri="{FF2B5EF4-FFF2-40B4-BE49-F238E27FC236}">
                <a16:creationId xmlns:a16="http://schemas.microsoft.com/office/drawing/2014/main" id="{F3BAFA71-9AAF-4048-90BE-02BE8D47BC33}"/>
              </a:ext>
            </a:extLst>
          </p:cNvPr>
          <p:cNvSpPr/>
          <p:nvPr/>
        </p:nvSpPr>
        <p:spPr>
          <a:xfrm rot="16200000">
            <a:off x="6507778" y="5062762"/>
            <a:ext cx="68889" cy="156594"/>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182" name="Straight Connector 181">
            <a:extLst>
              <a:ext uri="{FF2B5EF4-FFF2-40B4-BE49-F238E27FC236}">
                <a16:creationId xmlns:a16="http://schemas.microsoft.com/office/drawing/2014/main" id="{483504D4-6E31-4522-96D9-C976CA336D50}"/>
              </a:ext>
            </a:extLst>
          </p:cNvPr>
          <p:cNvCxnSpPr>
            <a:cxnSpLocks/>
          </p:cNvCxnSpPr>
          <p:nvPr/>
        </p:nvCxnSpPr>
        <p:spPr>
          <a:xfrm>
            <a:off x="653694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83" name="Graphic 182">
            <a:extLst>
              <a:ext uri="{FF2B5EF4-FFF2-40B4-BE49-F238E27FC236}">
                <a16:creationId xmlns:a16="http://schemas.microsoft.com/office/drawing/2014/main" id="{D08EF85F-DADC-4D64-B50F-32A12304EEEF}"/>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6479769" y="4723360"/>
            <a:ext cx="118800" cy="118800"/>
          </a:xfrm>
          <a:prstGeom prst="rect">
            <a:avLst/>
          </a:prstGeom>
        </p:spPr>
      </p:pic>
      <p:sp>
        <p:nvSpPr>
          <p:cNvPr id="184" name="TextBox 183">
            <a:extLst>
              <a:ext uri="{FF2B5EF4-FFF2-40B4-BE49-F238E27FC236}">
                <a16:creationId xmlns:a16="http://schemas.microsoft.com/office/drawing/2014/main" id="{FFDF177B-9AFA-44E5-99AB-81849B9871CC}"/>
              </a:ext>
            </a:extLst>
          </p:cNvPr>
          <p:cNvSpPr txBox="1"/>
          <p:nvPr/>
        </p:nvSpPr>
        <p:spPr>
          <a:xfrm>
            <a:off x="5925579" y="4472319"/>
            <a:ext cx="982151" cy="276999"/>
          </a:xfrm>
          <a:prstGeom prst="rect">
            <a:avLst/>
          </a:prstGeom>
          <a:noFill/>
        </p:spPr>
        <p:txBody>
          <a:bodyPr wrap="square" rtlCol="0">
            <a:spAutoFit/>
          </a:bodyPr>
          <a:lstStyle/>
          <a:p>
            <a:pPr algn="ctr"/>
            <a:r>
              <a:rPr lang="en-US" sz="600" dirty="0">
                <a:solidFill>
                  <a:schemeClr val="bg1">
                    <a:lumMod val="65000"/>
                  </a:schemeClr>
                </a:solidFill>
              </a:rPr>
              <a:t>Lead Blockchain Dev </a:t>
            </a:r>
          </a:p>
          <a:p>
            <a:pPr algn="ctr"/>
            <a:r>
              <a:rPr lang="en-US" sz="600" dirty="0">
                <a:solidFill>
                  <a:schemeClr val="bg1">
                    <a:lumMod val="65000"/>
                  </a:schemeClr>
                </a:solidFill>
              </a:rPr>
              <a:t>@ BOOT Finance</a:t>
            </a:r>
          </a:p>
        </p:txBody>
      </p:sp>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3724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pic>
        <p:nvPicPr>
          <p:cNvPr id="1026" name="Picture 2" descr="Experience Expert icon PNG and SVG Vector Free Download">
            <a:extLst>
              <a:ext uri="{FF2B5EF4-FFF2-40B4-BE49-F238E27FC236}">
                <a16:creationId xmlns:a16="http://schemas.microsoft.com/office/drawing/2014/main" id="{B279D6DF-1D8F-42C1-97A0-2C0C389B3838}"/>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395904"/>
            <a:ext cx="248920" cy="243086"/>
          </a:xfrm>
          <a:prstGeom prst="rect">
            <a:avLst/>
          </a:prstGeom>
          <a:solidFill>
            <a:schemeClr val="tx2"/>
          </a:solidFill>
        </p:spPr>
      </p:pic>
      <p:sp>
        <p:nvSpPr>
          <p:cNvPr id="87" name="TextBox 86">
            <a:extLst>
              <a:ext uri="{FF2B5EF4-FFF2-40B4-BE49-F238E27FC236}">
                <a16:creationId xmlns:a16="http://schemas.microsoft.com/office/drawing/2014/main" id="{C7CF1DF8-8606-4A40-97BB-AC76DC18C1E2}"/>
              </a:ext>
            </a:extLst>
          </p:cNvPr>
          <p:cNvSpPr txBox="1"/>
          <p:nvPr/>
        </p:nvSpPr>
        <p:spPr>
          <a:xfrm>
            <a:off x="542981" y="928545"/>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450423"/>
            <a:ext cx="6258560" cy="7392152"/>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Participated &amp; ranked 2</a:t>
            </a:r>
            <a:r>
              <a:rPr lang="en-IN" sz="1100" baseline="300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nd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a Hackathon – “SNI Hack 21” for a project on “Providing a digital identity for parks to enable humans to interact with and take care of them”, where I created the smart contract.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token(s)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that gets hashed and validated via Blockchain to securely maintain privacy. And then stored into the most competent database storage cloud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p>
        </p:txBody>
      </p:sp>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182098"/>
            <a:ext cx="6126480" cy="4206088"/>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triggered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hlinkClick r:id="rId2"/>
              </a:rPr>
              <a:t>“Setting up Telos Validator Nodes”</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&amp; tourism community where they can post content (in articles, photos, videos) &amp; instead they get incentivized in STEEM tokens based on creativity (with no plagiarism) evaluated by an AI-based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542981" y="4613661"/>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75920" y="5092891"/>
            <a:ext cx="6126480" cy="4051109"/>
          </a:xfrm>
          <a:prstGeom prst="rect">
            <a:avLst/>
          </a:prstGeom>
          <a:noFill/>
        </p:spPr>
        <p:txBody>
          <a:bodyPr wrap="square" rtlCol="0">
            <a:spAutoFit/>
          </a:bodyPr>
          <a:lstStyle/>
          <a:p>
            <a:pPr marL="342900" marR="0" lvl="0" indent="-342900" algn="just">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corresponding dashboard for data analytics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Bash, Batch.</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 </a:t>
            </a:r>
            <a:r>
              <a:rPr lang="en-IN" sz="1100" i="1"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r>
              <a:rPr lang="en-IN" sz="1100" i="1"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Created a custom 3D Plot for data analytics related to Semiconductor devices with yield, which is visualizable with interactive modern-UI level.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VBA.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Tree>
    <p:extLst>
      <p:ext uri="{BB962C8B-B14F-4D97-AF65-F5344CB8AC3E}">
        <p14:creationId xmlns:p14="http://schemas.microsoft.com/office/powerpoint/2010/main"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3345A600-23F1-48FB-94E7-63E15A069412}"/>
              </a:ext>
            </a:extLst>
          </p:cNvPr>
          <p:cNvSpPr txBox="1"/>
          <p:nvPr/>
        </p:nvSpPr>
        <p:spPr>
          <a:xfrm>
            <a:off x="434340" y="748104"/>
            <a:ext cx="5989320" cy="2181495"/>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get dog images based on their saved breed as preference or to 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types - MCQ, Image, Audio, GIF, Video for any topic where a teacher/School/College can conduct online exams for their students. Addition of proper evaluation of subjective types of exam is 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id="{78051027-B91A-4FA3-A448-BA08656672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51" y="3246492"/>
            <a:ext cx="330095" cy="273933"/>
          </a:xfrm>
          <a:prstGeom prst="rect">
            <a:avLst/>
          </a:prstGeom>
          <a:noFill/>
          <a:extLst>
            <a:ext uri="{909E8E84-426E-40DD-AFC4-6F175D3DCCD1}">
              <a14:hiddenFill xmlns:a14="http://schemas.microsoft.com/office/drawing/2010/main">
                <a:solidFill>
                  <a:srgbClr val="FFFFFF"/>
                </a:solidFill>
              </a14:hiddenFill>
            </a:ext>
          </a:extLst>
        </p:spPr>
      </p:pic>
      <p:sp>
        <p:nvSpPr>
          <p:cNvPr id="91" name="Text Placeholder 271">
            <a:extLst>
              <a:ext uri="{FF2B5EF4-FFF2-40B4-BE49-F238E27FC236}">
                <a16:creationId xmlns:a16="http://schemas.microsoft.com/office/drawing/2014/main" id="{AE20E69B-2CD0-410F-8AEB-7FA4E8C1C9F2}"/>
              </a:ext>
            </a:extLst>
          </p:cNvPr>
          <p:cNvSpPr txBox="1">
            <a:spLocks/>
          </p:cNvSpPr>
          <p:nvPr/>
        </p:nvSpPr>
        <p:spPr>
          <a:xfrm>
            <a:off x="527446" y="3246491"/>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id="{1ABBE481-1DE0-4DE9-ACD9-A68542739D92}"/>
              </a:ext>
            </a:extLst>
          </p:cNvPr>
          <p:cNvSpPr txBox="1"/>
          <p:nvPr/>
        </p:nvSpPr>
        <p:spPr>
          <a:xfrm>
            <a:off x="434340" y="3698416"/>
            <a:ext cx="5989320" cy="6395340"/>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a subscription fee will be charged for which feedbacks is taken 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courses to date.</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A96A551-2CCA-4BAB-91A5-5405D7DA908B}"/>
              </a:ext>
            </a:extLst>
          </p:cNvPr>
          <p:cNvSpPr txBox="1"/>
          <p:nvPr/>
        </p:nvSpPr>
        <p:spPr>
          <a:xfrm>
            <a:off x="525085" y="261934"/>
            <a:ext cx="687897" cy="338554"/>
          </a:xfrm>
          <a:prstGeom prst="rect">
            <a:avLst/>
          </a:prstGeom>
          <a:solidFill>
            <a:srgbClr val="EBAB0B"/>
          </a:solidFill>
        </p:spPr>
        <p:txBody>
          <a:bodyPr wrap="square" rtlCol="0">
            <a:spAutoFit/>
          </a:bodyPr>
          <a:lstStyle/>
          <a:p>
            <a:pPr algn="ctr"/>
            <a:r>
              <a:rPr lang="en-US" sz="1600" dirty="0"/>
              <a:t>Bot</a:t>
            </a:r>
          </a:p>
        </p:txBody>
      </p:sp>
    </p:spTree>
    <p:extLst>
      <p:ext uri="{BB962C8B-B14F-4D97-AF65-F5344CB8AC3E}">
        <p14:creationId xmlns:p14="http://schemas.microsoft.com/office/powerpoint/2010/main" val="3728625744"/>
      </p:ext>
    </p:extLst>
  </p:cSld>
  <p:clrMapOvr>
    <a:masterClrMapping/>
  </p:clrMapOvr>
</p:sld>
</file>

<file path=ppt/theme/theme1.xml><?xml version="1.0" encoding="utf-8"?>
<a:theme xmlns:a="http://schemas.openxmlformats.org/drawingml/2006/main" name="MyResu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373</TotalTime>
  <Words>1765</Words>
  <Application>Microsoft Office PowerPoint</Application>
  <PresentationFormat>Letter Paper (8.5x11 in)</PresentationFormat>
  <Paragraphs>109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Century Gothic</vt:lpstr>
      <vt:lpstr>Symbol</vt:lpstr>
      <vt:lpstr>MyResume</vt:lpstr>
      <vt:lpstr>ABHIJIT 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KARLSSON</dc:title>
  <dc:creator>abhijit roy</dc:creator>
  <cp:lastModifiedBy>abhijit roy</cp:lastModifiedBy>
  <cp:revision>193</cp:revision>
  <dcterms:created xsi:type="dcterms:W3CDTF">2021-06-18T07:37:37Z</dcterms:created>
  <dcterms:modified xsi:type="dcterms:W3CDTF">2021-08-13T20:14:36Z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