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01"/>
    <p:restoredTop sz="95707"/>
  </p:normalViewPr>
  <p:slideViewPr>
    <p:cSldViewPr snapToGrid="0">
      <p:cViewPr>
        <p:scale>
          <a:sx n="63" d="100"/>
          <a:sy n="63" d="100"/>
        </p:scale>
        <p:origin x="328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BEAD1-672E-E841-95FA-08B9B35A46D7}" type="datetimeFigureOut">
              <a:rPr lang="en-US" smtClean="0"/>
              <a:t>10/7/22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597C0-0EAD-2246-B07D-EA9B7519C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11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597C0-0EAD-2246-B07D-EA9B7519C8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60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597C0-0EAD-2246-B07D-EA9B7519C8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35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26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96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09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11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429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10/7/22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61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10/7/22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04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10/7/22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89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10/7/22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8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10/7/22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0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10/7/22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6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7C049-F611-094D-8104-5764D8D04213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10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abhi3700/" TargetMode="External"/><Relationship Id="rId13" Type="http://schemas.openxmlformats.org/officeDocument/2006/relationships/image" Target="../media/image6.png"/><Relationship Id="rId18" Type="http://schemas.openxmlformats.org/officeDocument/2006/relationships/image" Target="../media/image11.svg"/><Relationship Id="rId3" Type="http://schemas.openxmlformats.org/officeDocument/2006/relationships/image" Target="../media/image1.jpeg"/><Relationship Id="rId7" Type="http://schemas.openxmlformats.org/officeDocument/2006/relationships/hyperlink" Target="https://twitter.com/abhi3700" TargetMode="External"/><Relationship Id="rId12" Type="http://schemas.openxmlformats.org/officeDocument/2006/relationships/image" Target="../media/image5.svg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9.svg"/><Relationship Id="rId20" Type="http://schemas.openxmlformats.org/officeDocument/2006/relationships/image" Target="../media/image13.sv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.me/abhi3700" TargetMode="External"/><Relationship Id="rId11" Type="http://schemas.openxmlformats.org/officeDocument/2006/relationships/image" Target="../media/image4.png"/><Relationship Id="rId5" Type="http://schemas.openxmlformats.org/officeDocument/2006/relationships/hyperlink" Target="http://abhi3700.medium.com/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.svg"/><Relationship Id="rId19" Type="http://schemas.openxmlformats.org/officeDocument/2006/relationships/image" Target="../media/image12.png"/><Relationship Id="rId4" Type="http://schemas.openxmlformats.org/officeDocument/2006/relationships/hyperlink" Target="https://github.com/abhi3700" TargetMode="External"/><Relationship Id="rId9" Type="http://schemas.openxmlformats.org/officeDocument/2006/relationships/image" Target="../media/image2.png"/><Relationship Id="rId14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7.png"/><Relationship Id="rId26" Type="http://schemas.openxmlformats.org/officeDocument/2006/relationships/hyperlink" Target="https://abhi3700.medium.com/" TargetMode="External"/><Relationship Id="rId3" Type="http://schemas.openxmlformats.org/officeDocument/2006/relationships/image" Target="../media/image14.png"/><Relationship Id="rId21" Type="http://schemas.openxmlformats.org/officeDocument/2006/relationships/hyperlink" Target="https://www.drife.io/" TargetMode="External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hyperlink" Target="http://farmhack.net/forum-topic-types/idea?page=1" TargetMode="External"/><Relationship Id="rId25" Type="http://schemas.openxmlformats.org/officeDocument/2006/relationships/hyperlink" Target="https://github.com/abhi3700/My_Learning_EOS" TargetMode="Externa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6.png"/><Relationship Id="rId20" Type="http://schemas.openxmlformats.org/officeDocument/2006/relationships/hyperlink" Target="https://github.com/abhi3700/eosio_cevenparks_contracts/tree/main/cevenparksio" TargetMode="External"/><Relationship Id="rId29" Type="http://schemas.openxmlformats.org/officeDocument/2006/relationships/hyperlink" Target="https://steem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24" Type="http://schemas.openxmlformats.org/officeDocument/2006/relationships/hyperlink" Target="https://www.udemy.com/user/blockhub/" TargetMode="External"/><Relationship Id="rId5" Type="http://schemas.openxmlformats.org/officeDocument/2006/relationships/image" Target="../media/image16.png"/><Relationship Id="rId15" Type="http://schemas.openxmlformats.org/officeDocument/2006/relationships/hyperlink" Target="https://www.goodfreephotos.com/vector-images/music-notes-vector-files.png.php" TargetMode="External"/><Relationship Id="rId23" Type="http://schemas.openxmlformats.org/officeDocument/2006/relationships/hyperlink" Target="https://t.me/semiconductor_learning" TargetMode="External"/><Relationship Id="rId28" Type="http://schemas.openxmlformats.org/officeDocument/2006/relationships/hyperlink" Target="https://steemit.com/@abhi3700" TargetMode="External"/><Relationship Id="rId10" Type="http://schemas.openxmlformats.org/officeDocument/2006/relationships/image" Target="../media/image21.svg"/><Relationship Id="rId19" Type="http://schemas.openxmlformats.org/officeDocument/2006/relationships/image" Target="../media/image28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Relationship Id="rId14" Type="http://schemas.openxmlformats.org/officeDocument/2006/relationships/image" Target="../media/image25.png"/><Relationship Id="rId22" Type="http://schemas.openxmlformats.org/officeDocument/2006/relationships/hyperlink" Target="https://tresconglobal.com/conferences/blockchain/" TargetMode="External"/><Relationship Id="rId27" Type="http://schemas.openxmlformats.org/officeDocument/2006/relationships/hyperlink" Target="https://steemit.com/@utopian-i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1B682F-B20F-544F-5ECD-7934645ECBBB}"/>
              </a:ext>
            </a:extLst>
          </p:cNvPr>
          <p:cNvSpPr/>
          <p:nvPr/>
        </p:nvSpPr>
        <p:spPr>
          <a:xfrm>
            <a:off x="0" y="1"/>
            <a:ext cx="6858000" cy="100493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Placeholder 6">
            <a:extLst>
              <a:ext uri="{FF2B5EF4-FFF2-40B4-BE49-F238E27FC236}">
                <a16:creationId xmlns:a16="http://schemas.microsoft.com/office/drawing/2014/main" id="{E3B20661-1B05-43C8-98D1-74F974202C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21398828">
            <a:off x="3138321" y="122808"/>
            <a:ext cx="581352" cy="581352"/>
          </a:xfrm>
          <a:prstGeom prst="ellipse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E544968-20DD-7282-C394-6CD0B94EADE8}"/>
              </a:ext>
            </a:extLst>
          </p:cNvPr>
          <p:cNvSpPr/>
          <p:nvPr/>
        </p:nvSpPr>
        <p:spPr>
          <a:xfrm>
            <a:off x="2656111" y="832872"/>
            <a:ext cx="1545772" cy="34412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Abhijit Roy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7D76ABF-3EF5-AA43-AD43-049740CEFF94}"/>
              </a:ext>
            </a:extLst>
          </p:cNvPr>
          <p:cNvCxnSpPr>
            <a:cxnSpLocks/>
          </p:cNvCxnSpPr>
          <p:nvPr/>
        </p:nvCxnSpPr>
        <p:spPr>
          <a:xfrm>
            <a:off x="426048" y="1522721"/>
            <a:ext cx="598727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F2850A5-91B6-1C51-DCE0-B1639E43D7F1}"/>
              </a:ext>
            </a:extLst>
          </p:cNvPr>
          <p:cNvSpPr txBox="1"/>
          <p:nvPr/>
        </p:nvSpPr>
        <p:spPr>
          <a:xfrm>
            <a:off x="426048" y="1214315"/>
            <a:ext cx="8934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Kolkata, India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30C9704-FD85-6685-AFD0-E5D4EE58406E}"/>
              </a:ext>
            </a:extLst>
          </p:cNvPr>
          <p:cNvCxnSpPr>
            <a:cxnSpLocks/>
          </p:cNvCxnSpPr>
          <p:nvPr/>
        </p:nvCxnSpPr>
        <p:spPr>
          <a:xfrm>
            <a:off x="1293344" y="1214315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3E5620F-C0FF-7780-11BB-974C3805FE09}"/>
              </a:ext>
            </a:extLst>
          </p:cNvPr>
          <p:cNvSpPr txBox="1"/>
          <p:nvPr/>
        </p:nvSpPr>
        <p:spPr>
          <a:xfrm>
            <a:off x="1258222" y="1216142"/>
            <a:ext cx="1109869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+91-9474501583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E56634-E32B-37F4-7135-73CFFF991826}"/>
              </a:ext>
            </a:extLst>
          </p:cNvPr>
          <p:cNvCxnSpPr>
            <a:cxnSpLocks/>
          </p:cNvCxnSpPr>
          <p:nvPr/>
        </p:nvCxnSpPr>
        <p:spPr>
          <a:xfrm>
            <a:off x="2313870" y="1214315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607BBA0-DDCC-23A8-5007-25FD37F9C5C0}"/>
              </a:ext>
            </a:extLst>
          </p:cNvPr>
          <p:cNvSpPr txBox="1"/>
          <p:nvPr/>
        </p:nvSpPr>
        <p:spPr>
          <a:xfrm>
            <a:off x="2284305" y="1221703"/>
            <a:ext cx="14949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dalvath3700@gmail.com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7B93B79-EDEC-2A97-5974-FC495BA13795}"/>
              </a:ext>
            </a:extLst>
          </p:cNvPr>
          <p:cNvCxnSpPr>
            <a:cxnSpLocks/>
          </p:cNvCxnSpPr>
          <p:nvPr/>
        </p:nvCxnSpPr>
        <p:spPr>
          <a:xfrm>
            <a:off x="3731243" y="1221702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6A524D-3110-D3A3-4BF2-42F0DFC36F92}"/>
              </a:ext>
            </a:extLst>
          </p:cNvPr>
          <p:cNvCxnSpPr>
            <a:cxnSpLocks/>
          </p:cNvCxnSpPr>
          <p:nvPr/>
        </p:nvCxnSpPr>
        <p:spPr>
          <a:xfrm>
            <a:off x="4718661" y="1214314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143854A-73C5-B165-FC40-491AF43C46B0}"/>
              </a:ext>
            </a:extLst>
          </p:cNvPr>
          <p:cNvCxnSpPr>
            <a:cxnSpLocks/>
          </p:cNvCxnSpPr>
          <p:nvPr/>
        </p:nvCxnSpPr>
        <p:spPr>
          <a:xfrm>
            <a:off x="4171100" y="1221702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ABB63CF-F5B3-E859-72CE-1B6F7AED9295}"/>
              </a:ext>
            </a:extLst>
          </p:cNvPr>
          <p:cNvSpPr txBox="1"/>
          <p:nvPr/>
        </p:nvSpPr>
        <p:spPr>
          <a:xfrm>
            <a:off x="3666492" y="1221825"/>
            <a:ext cx="5634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662EE1-1577-41F0-DFF6-686D8615986F}"/>
              </a:ext>
            </a:extLst>
          </p:cNvPr>
          <p:cNvSpPr txBox="1"/>
          <p:nvPr/>
        </p:nvSpPr>
        <p:spPr>
          <a:xfrm>
            <a:off x="4656223" y="1216603"/>
            <a:ext cx="674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Medium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F4D05C6-81CA-6471-CEC1-D8E0B5E0DC91}"/>
              </a:ext>
            </a:extLst>
          </p:cNvPr>
          <p:cNvCxnSpPr>
            <a:cxnSpLocks/>
          </p:cNvCxnSpPr>
          <p:nvPr/>
        </p:nvCxnSpPr>
        <p:spPr>
          <a:xfrm>
            <a:off x="5839068" y="1214314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B19BF8F-6593-73FB-42E4-2758F53B58D0}"/>
              </a:ext>
            </a:extLst>
          </p:cNvPr>
          <p:cNvCxnSpPr>
            <a:cxnSpLocks/>
          </p:cNvCxnSpPr>
          <p:nvPr/>
        </p:nvCxnSpPr>
        <p:spPr>
          <a:xfrm>
            <a:off x="5264268" y="1214314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9A12E54-8A09-F8F3-5A58-6A68526E19DB}"/>
              </a:ext>
            </a:extLst>
          </p:cNvPr>
          <p:cNvSpPr txBox="1"/>
          <p:nvPr/>
        </p:nvSpPr>
        <p:spPr>
          <a:xfrm>
            <a:off x="5217311" y="1221702"/>
            <a:ext cx="674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Telegram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EE7AF8-7002-5EA0-C222-029DE6EED377}"/>
              </a:ext>
            </a:extLst>
          </p:cNvPr>
          <p:cNvSpPr txBox="1"/>
          <p:nvPr/>
        </p:nvSpPr>
        <p:spPr>
          <a:xfrm>
            <a:off x="5739187" y="1221702"/>
            <a:ext cx="674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Twitter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844AFF2-DB3C-FB01-FC3B-8925A58BAB9F}"/>
              </a:ext>
            </a:extLst>
          </p:cNvPr>
          <p:cNvSpPr txBox="1"/>
          <p:nvPr/>
        </p:nvSpPr>
        <p:spPr>
          <a:xfrm>
            <a:off x="4106047" y="1223666"/>
            <a:ext cx="674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417637-84C1-E274-207A-1A1529C667AB}"/>
              </a:ext>
            </a:extLst>
          </p:cNvPr>
          <p:cNvCxnSpPr>
            <a:cxnSpLocks/>
          </p:cNvCxnSpPr>
          <p:nvPr/>
        </p:nvCxnSpPr>
        <p:spPr>
          <a:xfrm>
            <a:off x="3998894" y="1522721"/>
            <a:ext cx="18780" cy="838327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5E2C250-88E0-5F7F-EC8C-4675F7B1378C}"/>
              </a:ext>
            </a:extLst>
          </p:cNvPr>
          <p:cNvGrpSpPr/>
          <p:nvPr/>
        </p:nvGrpSpPr>
        <p:grpSpPr>
          <a:xfrm>
            <a:off x="157051" y="1623616"/>
            <a:ext cx="930917" cy="307777"/>
            <a:chOff x="388545" y="1629624"/>
            <a:chExt cx="930917" cy="307777"/>
          </a:xfrm>
        </p:grpSpPr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F14F72AB-7242-8B55-9F67-E8DBD3770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88545" y="1683326"/>
              <a:ext cx="183600" cy="18360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3A1E77E-7CAC-F21F-3BF4-22E46D384970}"/>
                </a:ext>
              </a:extLst>
            </p:cNvPr>
            <p:cNvSpPr txBox="1"/>
            <p:nvPr/>
          </p:nvSpPr>
          <p:spPr>
            <a:xfrm>
              <a:off x="506831" y="1629624"/>
              <a:ext cx="8126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Profile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0AB0CF40-82BF-72A6-974C-C13ADB2A1E95}"/>
              </a:ext>
            </a:extLst>
          </p:cNvPr>
          <p:cNvSpPr txBox="1"/>
          <p:nvPr/>
        </p:nvSpPr>
        <p:spPr>
          <a:xfrm>
            <a:off x="94315" y="1873271"/>
            <a:ext cx="3904579" cy="86177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1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Whitney"/>
              </a:rPr>
              <a:t>I am a Software Developer with 6+ years of experience as CTO, Lead/Senior Blockchain Developer in multiple Web3 startups, projects related to 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Whitney"/>
              </a:rPr>
              <a:t>Smart contract development, Back-end in </a:t>
            </a:r>
            <a:r>
              <a:rPr lang="en-US" sz="1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Whitney"/>
              </a:rPr>
              <a:t>NFT, </a:t>
            </a:r>
            <a:r>
              <a:rPr lang="en-US" sz="10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Whitney"/>
              </a:rPr>
              <a:t>DeFi</a:t>
            </a:r>
            <a:r>
              <a:rPr lang="en-US" sz="1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Whitney"/>
              </a:rPr>
              <a:t>, Betting game, utility category. I hold multi-chain development experience with leading Blockchain protocols like EVM, EOSIO, Solana, Substrate. 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C46C0B2-29CD-8DA9-4016-C43C82FE436F}"/>
              </a:ext>
            </a:extLst>
          </p:cNvPr>
          <p:cNvCxnSpPr>
            <a:cxnSpLocks/>
          </p:cNvCxnSpPr>
          <p:nvPr/>
        </p:nvCxnSpPr>
        <p:spPr>
          <a:xfrm>
            <a:off x="-1436" y="2927768"/>
            <a:ext cx="394819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A81EA65-0C03-6CE5-05F7-5CE4A0E953BD}"/>
              </a:ext>
            </a:extLst>
          </p:cNvPr>
          <p:cNvSpPr txBox="1"/>
          <p:nvPr/>
        </p:nvSpPr>
        <p:spPr>
          <a:xfrm>
            <a:off x="94315" y="7458612"/>
            <a:ext cx="3917917" cy="105413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Developed REST API backend using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NextJS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API routing for a blockchain based contract deployment project.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Have experience with Firebase’s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Firestore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Redis, PostgreSQL Databases for data storage.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Setup with CI/CD in Github Action for automated testing of a repo.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3D909FF-64C4-485E-3FAE-425A849858A9}"/>
              </a:ext>
            </a:extLst>
          </p:cNvPr>
          <p:cNvGrpSpPr/>
          <p:nvPr/>
        </p:nvGrpSpPr>
        <p:grpSpPr>
          <a:xfrm>
            <a:off x="120073" y="7188667"/>
            <a:ext cx="1055498" cy="320656"/>
            <a:chOff x="106735" y="2999656"/>
            <a:chExt cx="1055498" cy="320656"/>
          </a:xfrm>
        </p:grpSpPr>
        <p:pic>
          <p:nvPicPr>
            <p:cNvPr id="60" name="Graphic 59" descr="Cloud with solid fill">
              <a:extLst>
                <a:ext uri="{FF2B5EF4-FFF2-40B4-BE49-F238E27FC236}">
                  <a16:creationId xmlns:a16="http://schemas.microsoft.com/office/drawing/2014/main" id="{B5CDCC22-9DC5-5A06-5195-7370C69180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6735" y="2999656"/>
              <a:ext cx="307778" cy="307778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8FFD60A-3F9F-DD9C-E19A-E8ADA682B44E}"/>
                </a:ext>
              </a:extLst>
            </p:cNvPr>
            <p:cNvSpPr txBox="1"/>
            <p:nvPr/>
          </p:nvSpPr>
          <p:spPr>
            <a:xfrm>
              <a:off x="349602" y="3012535"/>
              <a:ext cx="8126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Backend</a:t>
              </a:r>
            </a:p>
          </p:txBody>
        </p:sp>
      </p:grpSp>
      <p:pic>
        <p:nvPicPr>
          <p:cNvPr id="1024" name="Graphic 1023" descr="Blockchain with solid fill">
            <a:extLst>
              <a:ext uri="{FF2B5EF4-FFF2-40B4-BE49-F238E27FC236}">
                <a16:creationId xmlns:a16="http://schemas.microsoft.com/office/drawing/2014/main" id="{64C79AA0-093D-08CF-996B-E386F4D7BF6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0298" y="3028662"/>
            <a:ext cx="305211" cy="305211"/>
          </a:xfrm>
          <a:prstGeom prst="rect">
            <a:avLst/>
          </a:prstGeom>
        </p:spPr>
      </p:pic>
      <p:sp>
        <p:nvSpPr>
          <p:cNvPr id="1025" name="TextBox 1024">
            <a:extLst>
              <a:ext uri="{FF2B5EF4-FFF2-40B4-BE49-F238E27FC236}">
                <a16:creationId xmlns:a16="http://schemas.microsoft.com/office/drawing/2014/main" id="{DC44E591-177D-615F-3E0D-D19B69BD2B7F}"/>
              </a:ext>
            </a:extLst>
          </p:cNvPr>
          <p:cNvSpPr txBox="1"/>
          <p:nvPr/>
        </p:nvSpPr>
        <p:spPr>
          <a:xfrm>
            <a:off x="320587" y="3024708"/>
            <a:ext cx="1046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Blockchain</a:t>
            </a:r>
          </a:p>
        </p:txBody>
      </p:sp>
      <p:cxnSp>
        <p:nvCxnSpPr>
          <p:cNvPr id="1027" name="Straight Connector 1026">
            <a:extLst>
              <a:ext uri="{FF2B5EF4-FFF2-40B4-BE49-F238E27FC236}">
                <a16:creationId xmlns:a16="http://schemas.microsoft.com/office/drawing/2014/main" id="{6574F313-B833-5803-C7E3-4CBE0FF6D5E1}"/>
              </a:ext>
            </a:extLst>
          </p:cNvPr>
          <p:cNvCxnSpPr>
            <a:cxnSpLocks/>
          </p:cNvCxnSpPr>
          <p:nvPr/>
        </p:nvCxnSpPr>
        <p:spPr>
          <a:xfrm>
            <a:off x="0" y="7131585"/>
            <a:ext cx="4011812" cy="171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TextBox 1030">
            <a:extLst>
              <a:ext uri="{FF2B5EF4-FFF2-40B4-BE49-F238E27FC236}">
                <a16:creationId xmlns:a16="http://schemas.microsoft.com/office/drawing/2014/main" id="{6FF6799B-79B2-1025-4AE1-F01DE171697C}"/>
              </a:ext>
            </a:extLst>
          </p:cNvPr>
          <p:cNvSpPr txBox="1"/>
          <p:nvPr/>
        </p:nvSpPr>
        <p:spPr>
          <a:xfrm>
            <a:off x="90298" y="3336439"/>
            <a:ext cx="3841844" cy="374718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Contributed to Opensource projects: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Uniswap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v2,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OpenZeppelin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Telos Blockchain.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Worked on multiple smart contract projects related to Token, Vault, Staking, ERC721, ERC1155, NFT Marketplace for EVM chains.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Have experience with Diamond standard &amp;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Openzeppelin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proxy patterns for EVM upgradeable contracts.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Worked on smart contracts like Token, Vesting, Staking with auditors from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Quantstamp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Certik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Omniscia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etc. at Upside.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Worked on large scale contract projects like Polygon's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stablecoin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Free energy backed AMM DEX, Bonding curve based crowdfunding platform with DAO,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Ceven.Parks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Have experience in testing, deployment, flattening, verification, get contract-size of smart contracts using Truffle, Hardhat, Foundry toolkits.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Worked on multiple EOSIO smart contract projects like Ride sharing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DApp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GPK.Battles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(Betting game with RNG Oracle), Tipping, ICO (single/multi phases).....using C/C++.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Have experience in NFT projects’ assets deployment into IPFS,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Arweave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 Master Ventures, I worked on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crowdsale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smart contract project on Solana. Also, helped in launching their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parachain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using CLI.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Built the architecture of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GameFi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project – “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Bowled.io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 with play-to-earn gamification model along with different types of cards as NFT.</a:t>
            </a:r>
          </a:p>
        </p:txBody>
      </p:sp>
      <p:pic>
        <p:nvPicPr>
          <p:cNvPr id="6" name="Graphic 5" descr="Graduation cap with solid fill">
            <a:extLst>
              <a:ext uri="{FF2B5EF4-FFF2-40B4-BE49-F238E27FC236}">
                <a16:creationId xmlns:a16="http://schemas.microsoft.com/office/drawing/2014/main" id="{C488CD68-901B-27C4-FDB1-BA6179528F4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084426" y="1685173"/>
            <a:ext cx="270934" cy="2709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F6E378-B571-A7D4-C037-51CABF536F7C}"/>
              </a:ext>
            </a:extLst>
          </p:cNvPr>
          <p:cNvSpPr txBox="1"/>
          <p:nvPr/>
        </p:nvSpPr>
        <p:spPr>
          <a:xfrm>
            <a:off x="4307664" y="1661777"/>
            <a:ext cx="925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Education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F2B599-B2AD-2CE3-8D39-1FBECB249497}"/>
              </a:ext>
            </a:extLst>
          </p:cNvPr>
          <p:cNvSpPr txBox="1"/>
          <p:nvPr/>
        </p:nvSpPr>
        <p:spPr>
          <a:xfrm>
            <a:off x="4084426" y="1979503"/>
            <a:ext cx="2105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2014</a:t>
            </a:r>
            <a:r>
              <a:rPr lang="en-US" sz="1000" dirty="0"/>
              <a:t> – B.Tech in Avionics, </a:t>
            </a:r>
            <a:r>
              <a:rPr lang="en-US" sz="1000" b="1" dirty="0"/>
              <a:t>IIST</a:t>
            </a:r>
            <a:r>
              <a:rPr lang="en-US" sz="1000" dirty="0"/>
              <a:t>, Trivandrum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ED87A5A-B42E-CF6C-F315-4DC7DD5C79A6}"/>
              </a:ext>
            </a:extLst>
          </p:cNvPr>
          <p:cNvGrpSpPr/>
          <p:nvPr/>
        </p:nvGrpSpPr>
        <p:grpSpPr>
          <a:xfrm>
            <a:off x="4100132" y="6626833"/>
            <a:ext cx="746451" cy="307777"/>
            <a:chOff x="4078910" y="4229593"/>
            <a:chExt cx="746451" cy="307777"/>
          </a:xfrm>
        </p:grpSpPr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3D14B6E7-89FF-DE30-0AA3-CCA4D6F9C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4078910" y="4295282"/>
              <a:ext cx="176400" cy="1764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F06E9FD-8011-2867-7E67-7780B600F001}"/>
                </a:ext>
              </a:extLst>
            </p:cNvPr>
            <p:cNvSpPr txBox="1"/>
            <p:nvPr/>
          </p:nvSpPr>
          <p:spPr>
            <a:xfrm>
              <a:off x="4219893" y="4229593"/>
              <a:ext cx="6054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Skills</a:t>
              </a:r>
            </a:p>
          </p:txBody>
        </p:sp>
      </p:grpSp>
      <p:pic>
        <p:nvPicPr>
          <p:cNvPr id="27" name="Graphic 26">
            <a:extLst>
              <a:ext uri="{FF2B5EF4-FFF2-40B4-BE49-F238E27FC236}">
                <a16:creationId xmlns:a16="http://schemas.microsoft.com/office/drawing/2014/main" id="{F2018DD1-25A7-BBCE-1D9B-17816187F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106047" y="2519607"/>
            <a:ext cx="187200" cy="1872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D83A332-75E2-9512-6A4C-79F84AFEA051}"/>
              </a:ext>
            </a:extLst>
          </p:cNvPr>
          <p:cNvSpPr txBox="1"/>
          <p:nvPr/>
        </p:nvSpPr>
        <p:spPr>
          <a:xfrm>
            <a:off x="4247030" y="2489859"/>
            <a:ext cx="1428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Career Timeline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61EECA-DFB3-6C2A-A5A5-BC164E66073D}"/>
              </a:ext>
            </a:extLst>
          </p:cNvPr>
          <p:cNvSpPr txBox="1"/>
          <p:nvPr/>
        </p:nvSpPr>
        <p:spPr>
          <a:xfrm>
            <a:off x="4113967" y="2713813"/>
            <a:ext cx="2645218" cy="37617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2016-2017: Full-stack development of an All-in-One Android App – “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BitInfoCoin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2017-2021: Freelancer in projects related to Blockchain, Data Science.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2018: Founding CTO at DRIFE.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2019-2020: Freelancing projects done with multiple clients.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2021: Lead Blockchain Developer at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DeFi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start-up - “Boot Finance”.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2021-2022: Senior Blockchain Engineer at Master Ventures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2021-2022: CTO at Theia Labs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2022: Founding Blockchain Engineer at Mojo, Polygon’s native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stablecoin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2022: Senior Smart Contract Developer with backend at Upside.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BD3FB82-B3C0-ADF5-B778-5C5F4AF92E9A}"/>
              </a:ext>
            </a:extLst>
          </p:cNvPr>
          <p:cNvSpPr/>
          <p:nvPr/>
        </p:nvSpPr>
        <p:spPr>
          <a:xfrm>
            <a:off x="4276533" y="7344312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9A3B00F-E574-0373-64C7-769C3605A180}"/>
              </a:ext>
            </a:extLst>
          </p:cNvPr>
          <p:cNvSpPr/>
          <p:nvPr/>
        </p:nvSpPr>
        <p:spPr>
          <a:xfrm>
            <a:off x="4276533" y="7344312"/>
            <a:ext cx="2366580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55D2E36-6698-777C-6599-1C8F3FD6332C}"/>
              </a:ext>
            </a:extLst>
          </p:cNvPr>
          <p:cNvSpPr txBox="1"/>
          <p:nvPr/>
        </p:nvSpPr>
        <p:spPr>
          <a:xfrm>
            <a:off x="4188169" y="7091994"/>
            <a:ext cx="8819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Git &amp; GitHub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150BD52-9DE8-9067-EA06-964F882929D2}"/>
              </a:ext>
            </a:extLst>
          </p:cNvPr>
          <p:cNvSpPr txBox="1"/>
          <p:nvPr/>
        </p:nvSpPr>
        <p:spPr>
          <a:xfrm>
            <a:off x="4058086" y="6900753"/>
            <a:ext cx="14837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Monaco" pitchFamily="2" charset="77"/>
              </a:rPr>
              <a:t>- Computer Skills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0846179-9470-AE26-474C-0FCCA0034279}"/>
              </a:ext>
            </a:extLst>
          </p:cNvPr>
          <p:cNvSpPr/>
          <p:nvPr/>
        </p:nvSpPr>
        <p:spPr>
          <a:xfrm>
            <a:off x="4276533" y="7718349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AA5F8F1-003D-5369-9CB2-2D65C3B82517}"/>
              </a:ext>
            </a:extLst>
          </p:cNvPr>
          <p:cNvSpPr/>
          <p:nvPr/>
        </p:nvSpPr>
        <p:spPr>
          <a:xfrm>
            <a:off x="4276533" y="7718349"/>
            <a:ext cx="2384618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B989D83-148B-AB1F-54CC-4426AA55F4C3}"/>
              </a:ext>
            </a:extLst>
          </p:cNvPr>
          <p:cNvSpPr txBox="1"/>
          <p:nvPr/>
        </p:nvSpPr>
        <p:spPr>
          <a:xfrm>
            <a:off x="4188169" y="7466031"/>
            <a:ext cx="15151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Technical Documentation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21DAB83-FFFC-8D16-C03C-4DFCE2161D8B}"/>
              </a:ext>
            </a:extLst>
          </p:cNvPr>
          <p:cNvSpPr/>
          <p:nvPr/>
        </p:nvSpPr>
        <p:spPr>
          <a:xfrm>
            <a:off x="4276533" y="8076016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F7CE8F4-51AC-7762-ADBB-D15BBEE620F8}"/>
              </a:ext>
            </a:extLst>
          </p:cNvPr>
          <p:cNvSpPr/>
          <p:nvPr/>
        </p:nvSpPr>
        <p:spPr>
          <a:xfrm>
            <a:off x="4276532" y="8077338"/>
            <a:ext cx="2271827" cy="11297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19A75A4-135B-41D3-F08D-A8D75C38239B}"/>
              </a:ext>
            </a:extLst>
          </p:cNvPr>
          <p:cNvSpPr txBox="1"/>
          <p:nvPr/>
        </p:nvSpPr>
        <p:spPr>
          <a:xfrm>
            <a:off x="4188169" y="7823698"/>
            <a:ext cx="4347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Miro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2B0A641-0E05-D7BA-B27F-62DF5D53102C}"/>
              </a:ext>
            </a:extLst>
          </p:cNvPr>
          <p:cNvSpPr/>
          <p:nvPr/>
        </p:nvSpPr>
        <p:spPr>
          <a:xfrm>
            <a:off x="4276533" y="8450053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91084DD-AC24-B7D8-180E-00C5AD5178AF}"/>
              </a:ext>
            </a:extLst>
          </p:cNvPr>
          <p:cNvSpPr/>
          <p:nvPr/>
        </p:nvSpPr>
        <p:spPr>
          <a:xfrm>
            <a:off x="4276532" y="8450053"/>
            <a:ext cx="2238611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TextBox 1025">
            <a:extLst>
              <a:ext uri="{FF2B5EF4-FFF2-40B4-BE49-F238E27FC236}">
                <a16:creationId xmlns:a16="http://schemas.microsoft.com/office/drawing/2014/main" id="{887F40BB-C69F-D7C3-207E-90C824D94F82}"/>
              </a:ext>
            </a:extLst>
          </p:cNvPr>
          <p:cNvSpPr txBox="1"/>
          <p:nvPr/>
        </p:nvSpPr>
        <p:spPr>
          <a:xfrm>
            <a:off x="4188169" y="8197735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Jira, Linear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8" name="Rectangle 1027">
            <a:extLst>
              <a:ext uri="{FF2B5EF4-FFF2-40B4-BE49-F238E27FC236}">
                <a16:creationId xmlns:a16="http://schemas.microsoft.com/office/drawing/2014/main" id="{91ACE1AB-AB96-83E3-FD3A-D575580DA928}"/>
              </a:ext>
            </a:extLst>
          </p:cNvPr>
          <p:cNvSpPr/>
          <p:nvPr/>
        </p:nvSpPr>
        <p:spPr>
          <a:xfrm>
            <a:off x="4276533" y="8809213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Rectangle 1029">
            <a:extLst>
              <a:ext uri="{FF2B5EF4-FFF2-40B4-BE49-F238E27FC236}">
                <a16:creationId xmlns:a16="http://schemas.microsoft.com/office/drawing/2014/main" id="{7DC4EAB6-05EC-85FD-EFF4-02FE9E13D895}"/>
              </a:ext>
            </a:extLst>
          </p:cNvPr>
          <p:cNvSpPr/>
          <p:nvPr/>
        </p:nvSpPr>
        <p:spPr>
          <a:xfrm>
            <a:off x="4276533" y="8809213"/>
            <a:ext cx="2305962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D4F0284D-54DC-2284-42EB-24F4D849074E}"/>
              </a:ext>
            </a:extLst>
          </p:cNvPr>
          <p:cNvSpPr txBox="1"/>
          <p:nvPr/>
        </p:nvSpPr>
        <p:spPr>
          <a:xfrm>
            <a:off x="4188169" y="8556895"/>
            <a:ext cx="7793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EVM Solidity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EC0FF503-8AE0-1466-B88C-176B60ED7F09}"/>
              </a:ext>
            </a:extLst>
          </p:cNvPr>
          <p:cNvSpPr/>
          <p:nvPr/>
        </p:nvSpPr>
        <p:spPr>
          <a:xfrm>
            <a:off x="4276533" y="9166880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443E2306-8974-BA4B-BCB6-AA552BA1D802}"/>
              </a:ext>
            </a:extLst>
          </p:cNvPr>
          <p:cNvSpPr/>
          <p:nvPr/>
        </p:nvSpPr>
        <p:spPr>
          <a:xfrm>
            <a:off x="4276532" y="9168202"/>
            <a:ext cx="2238611" cy="11297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1763BFA5-6F4E-9D9B-55CE-D12B6CE402BD}"/>
              </a:ext>
            </a:extLst>
          </p:cNvPr>
          <p:cNvSpPr txBox="1"/>
          <p:nvPr/>
        </p:nvSpPr>
        <p:spPr>
          <a:xfrm>
            <a:off x="4188169" y="8914562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Backend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4C37458B-43C2-2A36-7123-BD478AC48266}"/>
              </a:ext>
            </a:extLst>
          </p:cNvPr>
          <p:cNvSpPr/>
          <p:nvPr/>
        </p:nvSpPr>
        <p:spPr>
          <a:xfrm>
            <a:off x="4276533" y="9540917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590C8B0E-A913-0784-0DB4-B880C78AFA02}"/>
              </a:ext>
            </a:extLst>
          </p:cNvPr>
          <p:cNvSpPr/>
          <p:nvPr/>
        </p:nvSpPr>
        <p:spPr>
          <a:xfrm>
            <a:off x="4276532" y="9540917"/>
            <a:ext cx="2271827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2406667F-680E-9BA2-AFDD-77A8DCA178D2}"/>
              </a:ext>
            </a:extLst>
          </p:cNvPr>
          <p:cNvSpPr txBox="1"/>
          <p:nvPr/>
        </p:nvSpPr>
        <p:spPr>
          <a:xfrm>
            <a:off x="4188169" y="9288599"/>
            <a:ext cx="8531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EOSIO C/C++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764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417637-84C1-E274-207A-1A1529C667AB}"/>
              </a:ext>
            </a:extLst>
          </p:cNvPr>
          <p:cNvCxnSpPr>
            <a:cxnSpLocks/>
          </p:cNvCxnSpPr>
          <p:nvPr/>
        </p:nvCxnSpPr>
        <p:spPr>
          <a:xfrm>
            <a:off x="3998894" y="0"/>
            <a:ext cx="18780" cy="990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CEAC789C-C199-4395-8094-2E5DF91FEE57}"/>
              </a:ext>
            </a:extLst>
          </p:cNvPr>
          <p:cNvGrpSpPr/>
          <p:nvPr/>
        </p:nvGrpSpPr>
        <p:grpSpPr>
          <a:xfrm>
            <a:off x="111637" y="1746688"/>
            <a:ext cx="1146852" cy="307777"/>
            <a:chOff x="150817" y="7149802"/>
            <a:chExt cx="1146852" cy="307777"/>
          </a:xfrm>
        </p:grpSpPr>
        <p:pic>
          <p:nvPicPr>
            <p:cNvPr id="1036" name="Graphic 1035" descr="Selfie with solid fill">
              <a:extLst>
                <a:ext uri="{FF2B5EF4-FFF2-40B4-BE49-F238E27FC236}">
                  <a16:creationId xmlns:a16="http://schemas.microsoft.com/office/drawing/2014/main" id="{51A8B230-F76F-A470-4224-D6FCF0122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50817" y="7149802"/>
              <a:ext cx="305208" cy="305208"/>
            </a:xfrm>
            <a:prstGeom prst="rect">
              <a:avLst/>
            </a:prstGeom>
          </p:spPr>
        </p:pic>
        <p:sp>
          <p:nvSpPr>
            <p:cNvPr id="1037" name="TextBox 1036">
              <a:extLst>
                <a:ext uri="{FF2B5EF4-FFF2-40B4-BE49-F238E27FC236}">
                  <a16:creationId xmlns:a16="http://schemas.microsoft.com/office/drawing/2014/main" id="{553877A0-B649-8E7E-24D9-E3CCC85A544E}"/>
                </a:ext>
              </a:extLst>
            </p:cNvPr>
            <p:cNvSpPr txBox="1"/>
            <p:nvPr/>
          </p:nvSpPr>
          <p:spPr>
            <a:xfrm>
              <a:off x="251027" y="7149802"/>
              <a:ext cx="10466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Product</a:t>
              </a:r>
            </a:p>
          </p:txBody>
        </p:sp>
      </p:grpSp>
      <p:grpSp>
        <p:nvGrpSpPr>
          <p:cNvPr id="1042" name="Group 1041">
            <a:extLst>
              <a:ext uri="{FF2B5EF4-FFF2-40B4-BE49-F238E27FC236}">
                <a16:creationId xmlns:a16="http://schemas.microsoft.com/office/drawing/2014/main" id="{E66F0019-11C8-C965-AAD3-361E412A93CE}"/>
              </a:ext>
            </a:extLst>
          </p:cNvPr>
          <p:cNvGrpSpPr/>
          <p:nvPr/>
        </p:nvGrpSpPr>
        <p:grpSpPr>
          <a:xfrm>
            <a:off x="111637" y="407169"/>
            <a:ext cx="1394905" cy="309060"/>
            <a:chOff x="150817" y="6026398"/>
            <a:chExt cx="1394905" cy="309060"/>
          </a:xfrm>
        </p:grpSpPr>
        <p:pic>
          <p:nvPicPr>
            <p:cNvPr id="1040" name="Graphic 1039" descr="Presentation with bar chart with solid fill">
              <a:extLst>
                <a:ext uri="{FF2B5EF4-FFF2-40B4-BE49-F238E27FC236}">
                  <a16:creationId xmlns:a16="http://schemas.microsoft.com/office/drawing/2014/main" id="{594321D3-3762-759A-8109-FF1FCE3D4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50817" y="6030247"/>
              <a:ext cx="305211" cy="305211"/>
            </a:xfrm>
            <a:prstGeom prst="rect">
              <a:avLst/>
            </a:prstGeom>
          </p:spPr>
        </p:pic>
        <p:sp>
          <p:nvSpPr>
            <p:cNvPr id="1041" name="TextBox 1040">
              <a:extLst>
                <a:ext uri="{FF2B5EF4-FFF2-40B4-BE49-F238E27FC236}">
                  <a16:creationId xmlns:a16="http://schemas.microsoft.com/office/drawing/2014/main" id="{A29957B7-867B-E69F-FF5C-98FBDDDA8F16}"/>
                </a:ext>
              </a:extLst>
            </p:cNvPr>
            <p:cNvSpPr txBox="1"/>
            <p:nvPr/>
          </p:nvSpPr>
          <p:spPr>
            <a:xfrm>
              <a:off x="401738" y="6026398"/>
              <a:ext cx="11439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Data Science</a:t>
              </a:r>
            </a:p>
          </p:txBody>
        </p:sp>
      </p:grpSp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F1ABC7B7-A51F-08C3-C51C-5E9664D8F5CA}"/>
              </a:ext>
            </a:extLst>
          </p:cNvPr>
          <p:cNvCxnSpPr>
            <a:cxnSpLocks/>
          </p:cNvCxnSpPr>
          <p:nvPr/>
        </p:nvCxnSpPr>
        <p:spPr>
          <a:xfrm>
            <a:off x="0" y="1668116"/>
            <a:ext cx="401767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6DEFE5F-8E05-0B7C-DBAE-05EAAFBD1C9D}"/>
              </a:ext>
            </a:extLst>
          </p:cNvPr>
          <p:cNvSpPr txBox="1"/>
          <p:nvPr/>
        </p:nvSpPr>
        <p:spPr>
          <a:xfrm>
            <a:off x="111637" y="714946"/>
            <a:ext cx="3841844" cy="72071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Created a Data visualization Software - "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Autoplot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 for excel based data as input and comprehensive analytics as output.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Worked on several data wrangling projects with different types of data related to Semiconductor industry.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3CDD25-FEFF-CFC4-1799-E0F648B8F9F2}"/>
              </a:ext>
            </a:extLst>
          </p:cNvPr>
          <p:cNvSpPr txBox="1"/>
          <p:nvPr/>
        </p:nvSpPr>
        <p:spPr>
          <a:xfrm>
            <a:off x="111637" y="2051896"/>
            <a:ext cx="3841844" cy="136191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a full-stack developer, I created an Android App - "BitInfoCoin" for web3 space to provide crypto related services like show nearby crypto ATMs, exchanges, price, news feeds.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Created 3 Telegram Bots with EOSIO smart contract &amp; Redis cloud integrated - Tipping, KYC, Quiz.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CTO, I built the first 2 versions of Theia web App product with smart contracts &amp; cloud integrated.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3701F6F-C197-56E9-B646-94437D0125EA}"/>
              </a:ext>
            </a:extLst>
          </p:cNvPr>
          <p:cNvGrpSpPr/>
          <p:nvPr/>
        </p:nvGrpSpPr>
        <p:grpSpPr>
          <a:xfrm>
            <a:off x="4033286" y="3385034"/>
            <a:ext cx="1736977" cy="307777"/>
            <a:chOff x="4033286" y="3771225"/>
            <a:chExt cx="1736977" cy="307777"/>
          </a:xfrm>
        </p:grpSpPr>
        <p:pic>
          <p:nvPicPr>
            <p:cNvPr id="7" name="Graphic 6" descr="Programmer male with solid fill">
              <a:extLst>
                <a:ext uri="{FF2B5EF4-FFF2-40B4-BE49-F238E27FC236}">
                  <a16:creationId xmlns:a16="http://schemas.microsoft.com/office/drawing/2014/main" id="{44F1FEA6-92D8-5D84-19D9-021C0944D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033286" y="3771226"/>
              <a:ext cx="277535" cy="27753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259B4D5-9D2D-8391-BEB8-C0A8CFFC50F2}"/>
                </a:ext>
              </a:extLst>
            </p:cNvPr>
            <p:cNvSpPr txBox="1"/>
            <p:nvPr/>
          </p:nvSpPr>
          <p:spPr>
            <a:xfrm>
              <a:off x="4226499" y="3771225"/>
              <a:ext cx="15437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Coding Languages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3178CB4E-95E0-8651-EF57-B977BC1F9FC8}"/>
              </a:ext>
            </a:extLst>
          </p:cNvPr>
          <p:cNvSpPr/>
          <p:nvPr/>
        </p:nvSpPr>
        <p:spPr>
          <a:xfrm>
            <a:off x="4172053" y="3752958"/>
            <a:ext cx="2586026" cy="6228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BB15D6-5640-9A68-5D46-4123B69CD0CD}"/>
              </a:ext>
            </a:extLst>
          </p:cNvPr>
          <p:cNvSpPr txBox="1"/>
          <p:nvPr/>
        </p:nvSpPr>
        <p:spPr>
          <a:xfrm>
            <a:off x="4033286" y="3697796"/>
            <a:ext cx="2415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Solidity, C++, Rust, JavaScript, TypeScript, Python, Java, XML, Markdown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3D91A3-05CC-A8D1-3FCB-D4DF76CA8509}"/>
              </a:ext>
            </a:extLst>
          </p:cNvPr>
          <p:cNvSpPr/>
          <p:nvPr/>
        </p:nvSpPr>
        <p:spPr>
          <a:xfrm>
            <a:off x="4232639" y="850728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C8DF16-D1F5-9B6A-DF3D-8C91A32042D6}"/>
              </a:ext>
            </a:extLst>
          </p:cNvPr>
          <p:cNvSpPr/>
          <p:nvPr/>
        </p:nvSpPr>
        <p:spPr>
          <a:xfrm>
            <a:off x="4232639" y="850728"/>
            <a:ext cx="2347058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68D762-BEDB-D97F-100E-37B37EBED21C}"/>
              </a:ext>
            </a:extLst>
          </p:cNvPr>
          <p:cNvSpPr txBox="1"/>
          <p:nvPr/>
        </p:nvSpPr>
        <p:spPr>
          <a:xfrm>
            <a:off x="4144275" y="598410"/>
            <a:ext cx="17636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Ability to work under pressure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F5F920-A835-0D2B-4314-639C68AFEC6D}"/>
              </a:ext>
            </a:extLst>
          </p:cNvPr>
          <p:cNvSpPr txBox="1"/>
          <p:nvPr/>
        </p:nvSpPr>
        <p:spPr>
          <a:xfrm>
            <a:off x="3984696" y="407169"/>
            <a:ext cx="17949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Monaco" pitchFamily="2" charset="77"/>
              </a:rPr>
              <a:t>- Inter-personal Skills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82DDB4-17FD-84A0-50E9-B6D5CDE1192D}"/>
              </a:ext>
            </a:extLst>
          </p:cNvPr>
          <p:cNvSpPr/>
          <p:nvPr/>
        </p:nvSpPr>
        <p:spPr>
          <a:xfrm>
            <a:off x="4232639" y="1224765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EA8FF3-610D-2883-6593-716F78AE0D34}"/>
              </a:ext>
            </a:extLst>
          </p:cNvPr>
          <p:cNvSpPr/>
          <p:nvPr/>
        </p:nvSpPr>
        <p:spPr>
          <a:xfrm>
            <a:off x="4232639" y="1224765"/>
            <a:ext cx="2365838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91F765-BF20-D326-F5CD-5BF549996E01}"/>
              </a:ext>
            </a:extLst>
          </p:cNvPr>
          <p:cNvSpPr txBox="1"/>
          <p:nvPr/>
        </p:nvSpPr>
        <p:spPr>
          <a:xfrm>
            <a:off x="4144275" y="972447"/>
            <a:ext cx="9717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Analytical Skills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482B72-0D68-B28F-8F8B-1F8364522793}"/>
              </a:ext>
            </a:extLst>
          </p:cNvPr>
          <p:cNvSpPr/>
          <p:nvPr/>
        </p:nvSpPr>
        <p:spPr>
          <a:xfrm>
            <a:off x="4232639" y="1582432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251975-994C-C8C9-EAB2-426AF36F2A44}"/>
              </a:ext>
            </a:extLst>
          </p:cNvPr>
          <p:cNvSpPr/>
          <p:nvPr/>
        </p:nvSpPr>
        <p:spPr>
          <a:xfrm>
            <a:off x="4232638" y="1581320"/>
            <a:ext cx="2305963" cy="1154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BC7DD9-DD58-3275-D8B6-69BAFFB9CD33}"/>
              </a:ext>
            </a:extLst>
          </p:cNvPr>
          <p:cNvSpPr txBox="1"/>
          <p:nvPr/>
        </p:nvSpPr>
        <p:spPr>
          <a:xfrm>
            <a:off x="4144275" y="1330114"/>
            <a:ext cx="9749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Detail-oriented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7B829C-D8A4-3C43-83EF-A13FE099D9DA}"/>
              </a:ext>
            </a:extLst>
          </p:cNvPr>
          <p:cNvSpPr/>
          <p:nvPr/>
        </p:nvSpPr>
        <p:spPr>
          <a:xfrm>
            <a:off x="4232639" y="1956469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117ED2-DD39-F6BC-D810-8278C77D4164}"/>
              </a:ext>
            </a:extLst>
          </p:cNvPr>
          <p:cNvSpPr/>
          <p:nvPr/>
        </p:nvSpPr>
        <p:spPr>
          <a:xfrm>
            <a:off x="4232638" y="1956469"/>
            <a:ext cx="2330087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808D43-4ED1-209A-59D2-1FBFCE7F44E1}"/>
              </a:ext>
            </a:extLst>
          </p:cNvPr>
          <p:cNvSpPr txBox="1"/>
          <p:nvPr/>
        </p:nvSpPr>
        <p:spPr>
          <a:xfrm>
            <a:off x="4144275" y="1704151"/>
            <a:ext cx="8306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Multitasking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27CA36-DA5E-13AA-F884-D310765381BC}"/>
              </a:ext>
            </a:extLst>
          </p:cNvPr>
          <p:cNvSpPr/>
          <p:nvPr/>
        </p:nvSpPr>
        <p:spPr>
          <a:xfrm>
            <a:off x="4232639" y="2315629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6C84E40-2130-C012-78AB-425D56D05081}"/>
              </a:ext>
            </a:extLst>
          </p:cNvPr>
          <p:cNvSpPr/>
          <p:nvPr/>
        </p:nvSpPr>
        <p:spPr>
          <a:xfrm>
            <a:off x="4232639" y="2315629"/>
            <a:ext cx="2366580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29AD51-6105-FA06-CF87-40A8DA2C143C}"/>
              </a:ext>
            </a:extLst>
          </p:cNvPr>
          <p:cNvSpPr txBox="1"/>
          <p:nvPr/>
        </p:nvSpPr>
        <p:spPr>
          <a:xfrm>
            <a:off x="4144275" y="2063311"/>
            <a:ext cx="9476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Problem-solving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5D831F-5483-B646-5924-8CC3E9B39494}"/>
              </a:ext>
            </a:extLst>
          </p:cNvPr>
          <p:cNvSpPr/>
          <p:nvPr/>
        </p:nvSpPr>
        <p:spPr>
          <a:xfrm>
            <a:off x="4232639" y="2673296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D01931-A83A-96BB-DB4C-E8EA042DE9CC}"/>
              </a:ext>
            </a:extLst>
          </p:cNvPr>
          <p:cNvSpPr/>
          <p:nvPr/>
        </p:nvSpPr>
        <p:spPr>
          <a:xfrm>
            <a:off x="4232638" y="2674618"/>
            <a:ext cx="2305963" cy="11297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35DFCB-C925-0736-40D2-40120EA6FC89}"/>
              </a:ext>
            </a:extLst>
          </p:cNvPr>
          <p:cNvSpPr txBox="1"/>
          <p:nvPr/>
        </p:nvSpPr>
        <p:spPr>
          <a:xfrm>
            <a:off x="4144275" y="2420978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Time Management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7077D60-704F-0288-2B10-446556615B01}"/>
              </a:ext>
            </a:extLst>
          </p:cNvPr>
          <p:cNvSpPr/>
          <p:nvPr/>
        </p:nvSpPr>
        <p:spPr>
          <a:xfrm>
            <a:off x="4232639" y="3047333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EF755F0-8A60-8DA1-1A46-B1D10D396C61}"/>
              </a:ext>
            </a:extLst>
          </p:cNvPr>
          <p:cNvSpPr/>
          <p:nvPr/>
        </p:nvSpPr>
        <p:spPr>
          <a:xfrm>
            <a:off x="4232638" y="3047333"/>
            <a:ext cx="2330087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8BFA41-B33B-E7D9-FEE0-79D367166D21}"/>
              </a:ext>
            </a:extLst>
          </p:cNvPr>
          <p:cNvSpPr txBox="1"/>
          <p:nvPr/>
        </p:nvSpPr>
        <p:spPr>
          <a:xfrm>
            <a:off x="4144275" y="2795015"/>
            <a:ext cx="7360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Teamwork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1C6061DC-769E-6B1D-3B1E-E00B69EA6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80253" y="4282614"/>
            <a:ext cx="183600" cy="1836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59329C5-6F10-0D57-616B-D83CD2B3119A}"/>
              </a:ext>
            </a:extLst>
          </p:cNvPr>
          <p:cNvSpPr txBox="1"/>
          <p:nvPr/>
        </p:nvSpPr>
        <p:spPr>
          <a:xfrm>
            <a:off x="4232638" y="4222288"/>
            <a:ext cx="859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Hobbies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60F09AB9-FAFA-F659-4C15-0D3F5B25E8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152356" y="4591600"/>
            <a:ext cx="264177" cy="195261"/>
          </a:xfrm>
          <a:prstGeom prst="rect">
            <a:avLst/>
          </a:prstGeom>
        </p:spPr>
      </p:pic>
      <p:pic>
        <p:nvPicPr>
          <p:cNvPr id="34" name="Picture 2" descr="Motorcycle Of Big Size Black Silhouette free vector icons designed by  Freepik | Kids canvas art, Bike art, Black silhouette">
            <a:extLst>
              <a:ext uri="{FF2B5EF4-FFF2-40B4-BE49-F238E27FC236}">
                <a16:creationId xmlns:a16="http://schemas.microsoft.com/office/drawing/2014/main" id="{01D5690C-3CC1-3934-A02C-2A2413F17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656" y="4548638"/>
            <a:ext cx="288997" cy="288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58DC18B-E02F-5F7B-75DA-51EB2CE843E1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4801343" y="4577543"/>
            <a:ext cx="223374" cy="22337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2772CF71-DC1F-7FDF-483F-A55821FCCF3C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4496112" y="4577543"/>
            <a:ext cx="223374" cy="223374"/>
          </a:xfrm>
          <a:prstGeom prst="rect">
            <a:avLst/>
          </a:prstGeom>
        </p:spPr>
      </p:pic>
      <p:pic>
        <p:nvPicPr>
          <p:cNvPr id="38" name="Graphic 37" descr="Ribbon with solid fill">
            <a:extLst>
              <a:ext uri="{FF2B5EF4-FFF2-40B4-BE49-F238E27FC236}">
                <a16:creationId xmlns:a16="http://schemas.microsoft.com/office/drawing/2014/main" id="{CFFF7FA1-BD8C-6B7A-D979-5C6A2FEA806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1637" y="3413807"/>
            <a:ext cx="305208" cy="305208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532C9F2-1048-9CDE-B193-7A9EF4B869EF}"/>
              </a:ext>
            </a:extLst>
          </p:cNvPr>
          <p:cNvSpPr txBox="1"/>
          <p:nvPr/>
        </p:nvSpPr>
        <p:spPr>
          <a:xfrm>
            <a:off x="134573" y="3411238"/>
            <a:ext cx="2678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Leadership &amp; Achievements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41BEDEE-E9B6-FE8A-65A4-50001BEBC3CA}"/>
              </a:ext>
            </a:extLst>
          </p:cNvPr>
          <p:cNvSpPr txBox="1"/>
          <p:nvPr/>
        </p:nvSpPr>
        <p:spPr>
          <a:xfrm>
            <a:off x="134573" y="3752958"/>
            <a:ext cx="3801742" cy="42420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>
              <a:lnSpc>
                <a:spcPct val="115000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Bagged the 2nd rank in SNI Hack 2021 competition as a EOSIO Blockchain Developer for a project “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Ceven.Parks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</a:p>
          <a:p>
            <a:pPr marL="171450" marR="0" lvl="0" indent="-171450">
              <a:lnSpc>
                <a:spcPct val="115000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was sponsored to represent 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2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DRIFE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as CTO in 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2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World Blockchain Summit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(WBS) held at Dubai in October 2018, where it was ranked as the best start-up in utility tokens category. The project recently was appreciated with award from UNESCO for its innovation.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marR="0" lvl="0" indent="-171450">
              <a:lnSpc>
                <a:spcPct val="115000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am managing the largest Semiconductor community over Telegram via a 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2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channel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In future, a blockchain-based Chatbot – ‘SEMION’ with customized user experience, is promised to be released on Telegram and a subscription fee will be charged for which feedbacks is taken via polls conducted within the community.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marR="0" lvl="0" indent="-171450">
              <a:lnSpc>
                <a:spcPct val="115000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provide online education services through my Udemy account – 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2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Block.Hub Academy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which has a total of 170 students enrolled for 4 courses to date.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marR="0" lvl="0" indent="-171450">
              <a:lnSpc>
                <a:spcPct val="115000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also do mentorship for beginner level coders via 1:1 sessions.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marR="0" lvl="0" indent="-171450">
              <a:lnSpc>
                <a:spcPct val="115000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Maintain one of the highest starred GitHub repositories in EOSIO Ecosystem. 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2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Repo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marR="0" lvl="0" indent="-171450">
              <a:lnSpc>
                <a:spcPct val="115000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have published many thoughtful articles related to Blockchain, Data Science on 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2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Medium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marR="0" lvl="0" indent="-171450">
              <a:lnSpc>
                <a:spcPct val="115000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was a claimed technical content creator for a community called 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2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Utopian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on 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2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Steemit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An incentivized social platform on 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2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Steem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Blockchain.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445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295</TotalTime>
  <Words>847</Words>
  <Application>Microsoft Macintosh PowerPoint</Application>
  <PresentationFormat>A4 Paper (210x297 mm)</PresentationFormat>
  <Paragraphs>76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Monaco</vt:lpstr>
      <vt:lpstr>Segoe UI</vt:lpstr>
      <vt:lpstr>Whitney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abhijit roy</dc:creator>
  <cp:lastModifiedBy>abhijit roy</cp:lastModifiedBy>
  <cp:revision>181</cp:revision>
  <dcterms:created xsi:type="dcterms:W3CDTF">2022-10-06T16:05:05Z</dcterms:created>
  <dcterms:modified xsi:type="dcterms:W3CDTF">2022-10-07T12:02:37Z</dcterms:modified>
</cp:coreProperties>
</file>