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23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03"/>
    <p:restoredTop sz="95707"/>
  </p:normalViewPr>
  <p:slideViewPr>
    <p:cSldViewPr snapToGrid="0">
      <p:cViewPr>
        <p:scale>
          <a:sx n="124" d="100"/>
          <a:sy n="124" d="100"/>
        </p:scale>
        <p:origin x="1480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BEAD1-672E-E841-95FA-08B9B35A46D7}" type="datetimeFigureOut">
              <a:rPr lang="en-US" smtClean="0"/>
              <a:t>6/15/23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597C0-0EAD-2246-B07D-EA9B7519C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11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597C0-0EAD-2246-B07D-EA9B7519C8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60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597C0-0EAD-2246-B07D-EA9B7519C8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35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26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96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09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1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29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6/15/23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61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6/15/23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04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6/15/23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8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6/15/23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8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6/15/23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0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6/15/23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6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C049-F611-094D-8104-5764D8D04213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10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hyperlink" Target="https://twitter.com/abhi3700" TargetMode="External"/><Relationship Id="rId18" Type="http://schemas.openxmlformats.org/officeDocument/2006/relationships/image" Target="../media/image5.svg"/><Relationship Id="rId26" Type="http://schemas.openxmlformats.org/officeDocument/2006/relationships/image" Target="../media/image13.svg"/><Relationship Id="rId3" Type="http://schemas.openxmlformats.org/officeDocument/2006/relationships/hyperlink" Target="https://github.com/abhi3700/eosio_cevenparks_contracts/tree/main/cevenparksio" TargetMode="External"/><Relationship Id="rId21" Type="http://schemas.openxmlformats.org/officeDocument/2006/relationships/image" Target="../media/image8.png"/><Relationship Id="rId7" Type="http://schemas.openxmlformats.org/officeDocument/2006/relationships/hyperlink" Target="https://www.udemy.com/user/blockhub/" TargetMode="External"/><Relationship Id="rId12" Type="http://schemas.openxmlformats.org/officeDocument/2006/relationships/hyperlink" Target="https://t.me/abhi3700" TargetMode="External"/><Relationship Id="rId17" Type="http://schemas.openxmlformats.org/officeDocument/2006/relationships/image" Target="../media/image4.png"/><Relationship Id="rId25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.svg"/><Relationship Id="rId20" Type="http://schemas.openxmlformats.org/officeDocument/2006/relationships/image" Target="../media/image7.sv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.me/semiconductor_learning" TargetMode="External"/><Relationship Id="rId11" Type="http://schemas.openxmlformats.org/officeDocument/2006/relationships/hyperlink" Target="http://abhi3700.medium.com/" TargetMode="External"/><Relationship Id="rId24" Type="http://schemas.openxmlformats.org/officeDocument/2006/relationships/image" Target="../media/image11.svg"/><Relationship Id="rId5" Type="http://schemas.openxmlformats.org/officeDocument/2006/relationships/hyperlink" Target="https://tresconglobal.com/conferences/blockchain/" TargetMode="External"/><Relationship Id="rId15" Type="http://schemas.openxmlformats.org/officeDocument/2006/relationships/image" Target="../media/image2.png"/><Relationship Id="rId23" Type="http://schemas.openxmlformats.org/officeDocument/2006/relationships/image" Target="../media/image10.png"/><Relationship Id="rId10" Type="http://schemas.openxmlformats.org/officeDocument/2006/relationships/hyperlink" Target="https://github.com/abhi3700" TargetMode="External"/><Relationship Id="rId19" Type="http://schemas.openxmlformats.org/officeDocument/2006/relationships/image" Target="../media/image6.png"/><Relationship Id="rId4" Type="http://schemas.openxmlformats.org/officeDocument/2006/relationships/hyperlink" Target="https://www.drife.io/" TargetMode="External"/><Relationship Id="rId9" Type="http://schemas.microsoft.com/office/2007/relationships/hdphoto" Target="../media/hdphoto1.wdp"/><Relationship Id="rId14" Type="http://schemas.openxmlformats.org/officeDocument/2006/relationships/hyperlink" Target="https://www.linkedin.com/in/abhi3700/" TargetMode="External"/><Relationship Id="rId22" Type="http://schemas.openxmlformats.org/officeDocument/2006/relationships/image" Target="../media/image9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11" Type="http://schemas.openxmlformats.org/officeDocument/2006/relationships/hyperlink" Target="http://farmhack.net/forum-topic-types/idea?page=1" TargetMode="External"/><Relationship Id="rId5" Type="http://schemas.openxmlformats.org/officeDocument/2006/relationships/image" Target="../media/image16.png"/><Relationship Id="rId10" Type="http://schemas.openxmlformats.org/officeDocument/2006/relationships/image" Target="../media/image20.png"/><Relationship Id="rId4" Type="http://schemas.openxmlformats.org/officeDocument/2006/relationships/image" Target="../media/image15.svg"/><Relationship Id="rId9" Type="http://schemas.openxmlformats.org/officeDocument/2006/relationships/hyperlink" Target="https://www.goodfreephotos.com/vector-images/music-notes-vector-files.png.ph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TextBox 1062">
            <a:extLst>
              <a:ext uri="{FF2B5EF4-FFF2-40B4-BE49-F238E27FC236}">
                <a16:creationId xmlns:a16="http://schemas.microsoft.com/office/drawing/2014/main" id="{985A1980-4857-1BC7-C799-0558CD575D81}"/>
              </a:ext>
            </a:extLst>
          </p:cNvPr>
          <p:cNvSpPr txBox="1"/>
          <p:nvPr/>
        </p:nvSpPr>
        <p:spPr>
          <a:xfrm>
            <a:off x="88190" y="2515192"/>
            <a:ext cx="6666468" cy="1866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Contributed to Opensource projects: </a:t>
            </a:r>
            <a:r>
              <a:rPr lang="en-IN" sz="900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Uniswap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v2, </a:t>
            </a:r>
            <a:r>
              <a:rPr lang="en-IN" sz="900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OpenZeppelin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Telos Blockchain, STFX, Substrate Runtime &amp; SC ink lang, Rustlings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Developed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Polygon's native </a:t>
            </a:r>
            <a:r>
              <a:rPr lang="en-IN" sz="900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stablecoin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using a multi-collateral CDP approach, incentivizing staking to prevent liquidation, informed by research into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MakerDAO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Liquity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Yeti Finance.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Bagged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IN" sz="900" u="sng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nd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rank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SNI Hack 2021 competition as a EOSIO Blockchain Developer (Presenter) for a project “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Ceven.Parks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Built the architecture of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GameFi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project – “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Bowled.io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with play-to-earn game-fi intent using different types of cards as NFT categories.</a:t>
            </a:r>
          </a:p>
          <a:p>
            <a:pPr marL="171450" marR="0" lvl="0" indent="-171450">
              <a:lnSpc>
                <a:spcPts val="1238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Represented 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DRIFE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as CTO in 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World Blockchain Summit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(WBS) held at Dubai in October 2018, where it was ranked as the best start-up in utility tokens category. Recently, the project got appreciated with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UNESCO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award for its innovation.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marR="0" lvl="0" indent="-171450">
              <a:lnSpc>
                <a:spcPts val="1238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also managed the largest Semiconductor community on Telegram via a 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channel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driven by AI generated content via Chatbot.</a:t>
            </a:r>
          </a:p>
          <a:p>
            <a:pPr marL="171450" marR="0" lvl="0" indent="-171450">
              <a:lnSpc>
                <a:spcPts val="1238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provided online education services through my Udemy account – 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Block.Hub Academy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which has a total of 300 (approx. &amp; counting) students enrolled for 4 courses to date.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marR="0" lvl="0" indent="-171450">
              <a:lnSpc>
                <a:spcPts val="1238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have done mentorship (individual/group), delivered talks, sessions at Universities.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1B682F-B20F-544F-5ECD-7934645ECBBB}"/>
              </a:ext>
            </a:extLst>
          </p:cNvPr>
          <p:cNvSpPr/>
          <p:nvPr/>
        </p:nvSpPr>
        <p:spPr>
          <a:xfrm>
            <a:off x="0" y="2"/>
            <a:ext cx="6858000" cy="4300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 descr="The Value of Decentralized Knowledge | GetSmarter Blog">
            <a:extLst>
              <a:ext uri="{FF2B5EF4-FFF2-40B4-BE49-F238E27FC236}">
                <a16:creationId xmlns:a16="http://schemas.microsoft.com/office/drawing/2014/main" id="{97185282-1FED-17C4-AD11-D8669A3C92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72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7207" b="47684"/>
          <a:stretch/>
        </p:blipFill>
        <p:spPr bwMode="auto">
          <a:xfrm>
            <a:off x="0" y="-6295"/>
            <a:ext cx="6858000" cy="436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E544968-20DD-7282-C394-6CD0B94EADE8}"/>
              </a:ext>
            </a:extLst>
          </p:cNvPr>
          <p:cNvSpPr/>
          <p:nvPr/>
        </p:nvSpPr>
        <p:spPr>
          <a:xfrm>
            <a:off x="2721173" y="232785"/>
            <a:ext cx="1424188" cy="295305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  <a:bevelB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Abhijit Roy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7D76ABF-3EF5-AA43-AD43-049740CEFF94}"/>
              </a:ext>
            </a:extLst>
          </p:cNvPr>
          <p:cNvCxnSpPr>
            <a:cxnSpLocks/>
          </p:cNvCxnSpPr>
          <p:nvPr/>
        </p:nvCxnSpPr>
        <p:spPr>
          <a:xfrm>
            <a:off x="400309" y="816694"/>
            <a:ext cx="598727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F2850A5-91B6-1C51-DCE0-B1639E43D7F1}"/>
              </a:ext>
            </a:extLst>
          </p:cNvPr>
          <p:cNvSpPr txBox="1"/>
          <p:nvPr/>
        </p:nvSpPr>
        <p:spPr>
          <a:xfrm>
            <a:off x="400309" y="558166"/>
            <a:ext cx="8934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Kolkata, India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30C9704-FD85-6685-AFD0-E5D4EE58406E}"/>
              </a:ext>
            </a:extLst>
          </p:cNvPr>
          <p:cNvCxnSpPr>
            <a:cxnSpLocks/>
          </p:cNvCxnSpPr>
          <p:nvPr/>
        </p:nvCxnSpPr>
        <p:spPr>
          <a:xfrm>
            <a:off x="1267605" y="558166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3E5620F-C0FF-7780-11BB-974C3805FE09}"/>
              </a:ext>
            </a:extLst>
          </p:cNvPr>
          <p:cNvSpPr txBox="1"/>
          <p:nvPr/>
        </p:nvSpPr>
        <p:spPr>
          <a:xfrm>
            <a:off x="1232483" y="559993"/>
            <a:ext cx="1109869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+91-9474501583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E56634-E32B-37F4-7135-73CFFF991826}"/>
              </a:ext>
            </a:extLst>
          </p:cNvPr>
          <p:cNvCxnSpPr>
            <a:cxnSpLocks/>
          </p:cNvCxnSpPr>
          <p:nvPr/>
        </p:nvCxnSpPr>
        <p:spPr>
          <a:xfrm>
            <a:off x="2288131" y="558166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607BBA0-DDCC-23A8-5007-25FD37F9C5C0}"/>
              </a:ext>
            </a:extLst>
          </p:cNvPr>
          <p:cNvSpPr txBox="1"/>
          <p:nvPr/>
        </p:nvSpPr>
        <p:spPr>
          <a:xfrm>
            <a:off x="2258566" y="565554"/>
            <a:ext cx="14949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dalvath3700@gmail.com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B93B79-EDEC-2A97-5974-FC495BA13795}"/>
              </a:ext>
            </a:extLst>
          </p:cNvPr>
          <p:cNvCxnSpPr>
            <a:cxnSpLocks/>
          </p:cNvCxnSpPr>
          <p:nvPr/>
        </p:nvCxnSpPr>
        <p:spPr>
          <a:xfrm>
            <a:off x="3705504" y="565553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6A524D-3110-D3A3-4BF2-42F0DFC36F92}"/>
              </a:ext>
            </a:extLst>
          </p:cNvPr>
          <p:cNvCxnSpPr>
            <a:cxnSpLocks/>
          </p:cNvCxnSpPr>
          <p:nvPr/>
        </p:nvCxnSpPr>
        <p:spPr>
          <a:xfrm>
            <a:off x="4692922" y="558165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143854A-73C5-B165-FC40-491AF43C46B0}"/>
              </a:ext>
            </a:extLst>
          </p:cNvPr>
          <p:cNvCxnSpPr>
            <a:cxnSpLocks/>
          </p:cNvCxnSpPr>
          <p:nvPr/>
        </p:nvCxnSpPr>
        <p:spPr>
          <a:xfrm>
            <a:off x="4145361" y="565553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ABB63CF-F5B3-E859-72CE-1B6F7AED9295}"/>
              </a:ext>
            </a:extLst>
          </p:cNvPr>
          <p:cNvSpPr txBox="1"/>
          <p:nvPr/>
        </p:nvSpPr>
        <p:spPr>
          <a:xfrm>
            <a:off x="3640753" y="565676"/>
            <a:ext cx="5634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662EE1-1577-41F0-DFF6-686D8615986F}"/>
              </a:ext>
            </a:extLst>
          </p:cNvPr>
          <p:cNvSpPr txBox="1"/>
          <p:nvPr/>
        </p:nvSpPr>
        <p:spPr>
          <a:xfrm>
            <a:off x="4630484" y="560454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Medium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F4D05C6-81CA-6471-CEC1-D8E0B5E0DC91}"/>
              </a:ext>
            </a:extLst>
          </p:cNvPr>
          <p:cNvCxnSpPr>
            <a:cxnSpLocks/>
          </p:cNvCxnSpPr>
          <p:nvPr/>
        </p:nvCxnSpPr>
        <p:spPr>
          <a:xfrm>
            <a:off x="5813329" y="558165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B19BF8F-6593-73FB-42E4-2758F53B58D0}"/>
              </a:ext>
            </a:extLst>
          </p:cNvPr>
          <p:cNvCxnSpPr>
            <a:cxnSpLocks/>
          </p:cNvCxnSpPr>
          <p:nvPr/>
        </p:nvCxnSpPr>
        <p:spPr>
          <a:xfrm>
            <a:off x="5238529" y="558165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9A12E54-8A09-F8F3-5A58-6A68526E19DB}"/>
              </a:ext>
            </a:extLst>
          </p:cNvPr>
          <p:cNvSpPr txBox="1"/>
          <p:nvPr/>
        </p:nvSpPr>
        <p:spPr>
          <a:xfrm>
            <a:off x="5191572" y="565553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Telegram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EE7AF8-7002-5EA0-C222-029DE6EED377}"/>
              </a:ext>
            </a:extLst>
          </p:cNvPr>
          <p:cNvSpPr txBox="1"/>
          <p:nvPr/>
        </p:nvSpPr>
        <p:spPr>
          <a:xfrm>
            <a:off x="5713448" y="565553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Twitter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844AFF2-DB3C-FB01-FC3B-8925A58BAB9F}"/>
              </a:ext>
            </a:extLst>
          </p:cNvPr>
          <p:cNvSpPr txBox="1"/>
          <p:nvPr/>
        </p:nvSpPr>
        <p:spPr>
          <a:xfrm>
            <a:off x="4080308" y="567517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417637-84C1-E274-207A-1A1529C667AB}"/>
              </a:ext>
            </a:extLst>
          </p:cNvPr>
          <p:cNvCxnSpPr>
            <a:cxnSpLocks/>
          </p:cNvCxnSpPr>
          <p:nvPr/>
        </p:nvCxnSpPr>
        <p:spPr>
          <a:xfrm>
            <a:off x="4810478" y="864091"/>
            <a:ext cx="13647" cy="141368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5E2C250-88E0-5F7F-EC8C-4675F7B1378C}"/>
              </a:ext>
            </a:extLst>
          </p:cNvPr>
          <p:cNvGrpSpPr/>
          <p:nvPr/>
        </p:nvGrpSpPr>
        <p:grpSpPr>
          <a:xfrm>
            <a:off x="125869" y="822349"/>
            <a:ext cx="925662" cy="276999"/>
            <a:chOff x="433905" y="1621603"/>
            <a:chExt cx="925662" cy="276999"/>
          </a:xfrm>
        </p:grpSpPr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F14F72AB-7242-8B55-9F67-E8DBD3770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33905" y="1683326"/>
              <a:ext cx="138240" cy="13824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3A1E77E-7CAC-F21F-3BF4-22E46D384970}"/>
                </a:ext>
              </a:extLst>
            </p:cNvPr>
            <p:cNvSpPr txBox="1"/>
            <p:nvPr/>
          </p:nvSpPr>
          <p:spPr>
            <a:xfrm>
              <a:off x="546936" y="1621603"/>
              <a:ext cx="8126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Profile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0AB0CF40-82BF-72A6-974C-C13ADB2A1E95}"/>
              </a:ext>
            </a:extLst>
          </p:cNvPr>
          <p:cNvSpPr txBox="1"/>
          <p:nvPr/>
        </p:nvSpPr>
        <p:spPr>
          <a:xfrm>
            <a:off x="61902" y="1045932"/>
            <a:ext cx="4768222" cy="11987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93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I am a versatile </a:t>
            </a:r>
            <a:r>
              <a:rPr lang="en-US" sz="93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 Developer specialized in Blockchain technology </a:t>
            </a:r>
            <a:r>
              <a:rPr lang="en-US" sz="93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with more than </a:t>
            </a:r>
            <a:r>
              <a:rPr lang="en-US" sz="93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r>
              <a:rPr lang="en-US" sz="93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years of experience as CTO, </a:t>
            </a:r>
            <a:r>
              <a:rPr lang="en-US" sz="93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HoD</a:t>
            </a:r>
            <a:r>
              <a:rPr lang="en-US" sz="93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, Lead/Senior Blockchain Developer</a:t>
            </a:r>
            <a:r>
              <a:rPr lang="en-US" sz="93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93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in various Web3 startups, projects mostly related to </a:t>
            </a:r>
            <a:r>
              <a:rPr lang="en-US" sz="93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Smart contract &amp; Back-end development in </a:t>
            </a:r>
            <a:r>
              <a:rPr lang="en-US" sz="93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NFT, </a:t>
            </a:r>
            <a:r>
              <a:rPr lang="en-US" sz="93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DeFi</a:t>
            </a:r>
            <a:r>
              <a:rPr lang="en-US" sz="93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, Gaming, utility category. I hold multi-chain development experience with leading Blockchain protocols like EVM, EOSIO, Substrate, Solana; also contributed in many open-source projects lately.</a:t>
            </a:r>
          </a:p>
          <a:p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IN" sz="82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have consistently delivered high-quality work across various projects. Despite facing challenges such as changes in funding or management style, my focus on producing stellar results has remained unwavering.</a:t>
            </a:r>
            <a:endParaRPr lang="en-US" sz="82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C46C0B2-29CD-8DA9-4016-C43C82FE436F}"/>
              </a:ext>
            </a:extLst>
          </p:cNvPr>
          <p:cNvCxnSpPr>
            <a:cxnSpLocks/>
          </p:cNvCxnSpPr>
          <p:nvPr/>
        </p:nvCxnSpPr>
        <p:spPr>
          <a:xfrm>
            <a:off x="0" y="2271895"/>
            <a:ext cx="39927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5" name="Group 1074">
            <a:extLst>
              <a:ext uri="{FF2B5EF4-FFF2-40B4-BE49-F238E27FC236}">
                <a16:creationId xmlns:a16="http://schemas.microsoft.com/office/drawing/2014/main" id="{FA6FBB63-E378-C966-7F5B-1314F98FA2EF}"/>
              </a:ext>
            </a:extLst>
          </p:cNvPr>
          <p:cNvGrpSpPr/>
          <p:nvPr/>
        </p:nvGrpSpPr>
        <p:grpSpPr>
          <a:xfrm>
            <a:off x="4884900" y="1134652"/>
            <a:ext cx="1091741" cy="276999"/>
            <a:chOff x="5205740" y="1134652"/>
            <a:chExt cx="1091741" cy="276999"/>
          </a:xfrm>
        </p:grpSpPr>
        <p:pic>
          <p:nvPicPr>
            <p:cNvPr id="6" name="Graphic 5" descr="Graduation cap with solid fill">
              <a:extLst>
                <a:ext uri="{FF2B5EF4-FFF2-40B4-BE49-F238E27FC236}">
                  <a16:creationId xmlns:a16="http://schemas.microsoft.com/office/drawing/2014/main" id="{C488CD68-901B-27C4-FDB1-BA6179528F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5205740" y="1160117"/>
              <a:ext cx="229392" cy="22939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F6E378-B571-A7D4-C037-51CABF536F7C}"/>
                </a:ext>
              </a:extLst>
            </p:cNvPr>
            <p:cNvSpPr txBox="1"/>
            <p:nvPr/>
          </p:nvSpPr>
          <p:spPr>
            <a:xfrm>
              <a:off x="5371920" y="1134652"/>
              <a:ext cx="9255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Education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3F2B599-B2AD-2CE3-8D39-1FBECB249497}"/>
              </a:ext>
            </a:extLst>
          </p:cNvPr>
          <p:cNvSpPr txBox="1"/>
          <p:nvPr/>
        </p:nvSpPr>
        <p:spPr>
          <a:xfrm>
            <a:off x="4834347" y="1372577"/>
            <a:ext cx="1666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2014</a:t>
            </a:r>
            <a:r>
              <a:rPr lang="en-US" sz="900" dirty="0"/>
              <a:t> – B.Tech in Avionics, </a:t>
            </a:r>
            <a:r>
              <a:rPr lang="en-US" sz="900" b="1" dirty="0"/>
              <a:t>IIST</a:t>
            </a:r>
            <a:r>
              <a:rPr lang="en-US" sz="900" dirty="0"/>
              <a:t>, Trivandrum</a:t>
            </a:r>
          </a:p>
        </p:txBody>
      </p:sp>
      <p:grpSp>
        <p:nvGrpSpPr>
          <p:cNvPr id="1074" name="Group 1073">
            <a:extLst>
              <a:ext uri="{FF2B5EF4-FFF2-40B4-BE49-F238E27FC236}">
                <a16:creationId xmlns:a16="http://schemas.microsoft.com/office/drawing/2014/main" id="{B06C69AA-0D57-7D42-D24C-DEC36F246D73}"/>
              </a:ext>
            </a:extLst>
          </p:cNvPr>
          <p:cNvGrpSpPr/>
          <p:nvPr/>
        </p:nvGrpSpPr>
        <p:grpSpPr>
          <a:xfrm>
            <a:off x="4897051" y="854650"/>
            <a:ext cx="1219906" cy="276999"/>
            <a:chOff x="5209870" y="854650"/>
            <a:chExt cx="1219906" cy="276999"/>
          </a:xfrm>
        </p:grpSpPr>
        <p:pic>
          <p:nvPicPr>
            <p:cNvPr id="5" name="Graphic 4" descr="Ui Ux with solid fill">
              <a:extLst>
                <a:ext uri="{FF2B5EF4-FFF2-40B4-BE49-F238E27FC236}">
                  <a16:creationId xmlns:a16="http://schemas.microsoft.com/office/drawing/2014/main" id="{E437736C-46A1-E470-9CC3-CEA5A7AB5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5209870" y="898165"/>
              <a:ext cx="203342" cy="203342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53D567B-E384-5DA7-5725-E4407708DC2E}"/>
                </a:ext>
              </a:extLst>
            </p:cNvPr>
            <p:cNvSpPr txBox="1"/>
            <p:nvPr/>
          </p:nvSpPr>
          <p:spPr>
            <a:xfrm>
              <a:off x="5372346" y="854650"/>
              <a:ext cx="1057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Experience</a:t>
              </a:r>
              <a:endParaRPr lang="en-US" sz="1400" b="1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F3C2EA2-D8B8-FE37-2FFC-602AB1F4DCDB}"/>
              </a:ext>
            </a:extLst>
          </p:cNvPr>
          <p:cNvSpPr txBox="1"/>
          <p:nvPr/>
        </p:nvSpPr>
        <p:spPr>
          <a:xfrm>
            <a:off x="6230171" y="879072"/>
            <a:ext cx="6037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7+ </a:t>
            </a:r>
            <a:r>
              <a:rPr lang="en-US" sz="900" dirty="0"/>
              <a:t>years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48F727-CD5C-338A-BF85-FCF3C80C2D40}"/>
              </a:ext>
            </a:extLst>
          </p:cNvPr>
          <p:cNvCxnSpPr>
            <a:cxnSpLocks/>
          </p:cNvCxnSpPr>
          <p:nvPr/>
        </p:nvCxnSpPr>
        <p:spPr>
          <a:xfrm flipV="1">
            <a:off x="4810478" y="1149463"/>
            <a:ext cx="2047522" cy="106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FF20DB7-2D19-0665-E2B0-61A4F12C0B65}"/>
              </a:ext>
            </a:extLst>
          </p:cNvPr>
          <p:cNvCxnSpPr>
            <a:cxnSpLocks/>
          </p:cNvCxnSpPr>
          <p:nvPr/>
        </p:nvCxnSpPr>
        <p:spPr>
          <a:xfrm>
            <a:off x="3996684" y="2273091"/>
            <a:ext cx="2872758" cy="74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C853C7AD-5BBD-528E-3F83-BB8D785A809B}"/>
              </a:ext>
            </a:extLst>
          </p:cNvPr>
          <p:cNvGrpSpPr/>
          <p:nvPr/>
        </p:nvGrpSpPr>
        <p:grpSpPr>
          <a:xfrm>
            <a:off x="134191" y="4450013"/>
            <a:ext cx="1502200" cy="292388"/>
            <a:chOff x="4141297" y="2815491"/>
            <a:chExt cx="1502200" cy="292388"/>
          </a:xfrm>
        </p:grpSpPr>
        <p:pic>
          <p:nvPicPr>
            <p:cNvPr id="1039" name="Graphic 1038">
              <a:extLst>
                <a:ext uri="{FF2B5EF4-FFF2-40B4-BE49-F238E27FC236}">
                  <a16:creationId xmlns:a16="http://schemas.microsoft.com/office/drawing/2014/main" id="{A5078535-166A-A2B0-1746-0A235F2F2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141297" y="2874735"/>
              <a:ext cx="151949" cy="151949"/>
            </a:xfrm>
            <a:prstGeom prst="rect">
              <a:avLst/>
            </a:prstGeom>
          </p:spPr>
        </p:pic>
        <p:sp>
          <p:nvSpPr>
            <p:cNvPr id="1041" name="TextBox 1040">
              <a:extLst>
                <a:ext uri="{FF2B5EF4-FFF2-40B4-BE49-F238E27FC236}">
                  <a16:creationId xmlns:a16="http://schemas.microsoft.com/office/drawing/2014/main" id="{047282EB-86BB-1006-6293-B8A30D4A6E0D}"/>
                </a:ext>
              </a:extLst>
            </p:cNvPr>
            <p:cNvSpPr txBox="1"/>
            <p:nvPr/>
          </p:nvSpPr>
          <p:spPr>
            <a:xfrm>
              <a:off x="4214946" y="2815491"/>
              <a:ext cx="142855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Career Timeline</a:t>
              </a:r>
            </a:p>
          </p:txBody>
        </p:sp>
      </p:grpSp>
      <p:sp>
        <p:nvSpPr>
          <p:cNvPr id="1056" name="TextBox 1055">
            <a:extLst>
              <a:ext uri="{FF2B5EF4-FFF2-40B4-BE49-F238E27FC236}">
                <a16:creationId xmlns:a16="http://schemas.microsoft.com/office/drawing/2014/main" id="{091E4578-111C-F361-5825-5459434B1EE6}"/>
              </a:ext>
            </a:extLst>
          </p:cNvPr>
          <p:cNvSpPr txBox="1"/>
          <p:nvPr/>
        </p:nvSpPr>
        <p:spPr>
          <a:xfrm>
            <a:off x="88190" y="8269508"/>
            <a:ext cx="6657120" cy="1494961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 2021 – May 2022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CTO at Theia Finance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Contract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Architected a modular, upgradeable platform and smart contract system leveraging </a:t>
            </a:r>
            <a:r>
              <a:rPr lang="en-IN" sz="900" b="0" i="0" u="sng" dirty="0">
                <a:solidFill>
                  <a:srgbClr val="374151"/>
                </a:solidFill>
                <a:effectLst/>
              </a:rPr>
              <a:t>ERC-2535 Diamond Standard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. Also crafted a DAO-governed crowdfunding platform based on bonding curves; also featured an option of collective formation by top investors.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Drove product iterations and custom token faucet trials, boosting Discord community from </a:t>
            </a:r>
            <a:r>
              <a:rPr lang="en-IN" sz="900" b="0" i="0" u="sng" dirty="0">
                <a:solidFill>
                  <a:srgbClr val="374151"/>
                </a:solidFill>
                <a:effectLst/>
              </a:rPr>
              <a:t>300 to 30k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while managing database scalability for concurrent usage.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Engaged in product design deliberations, whitepaper composition, and provided extensive hands-on guidance for full-stack and blockchain development to the team.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Researched </a:t>
            </a:r>
            <a:r>
              <a:rPr lang="en-IN" sz="900" b="0" i="0" u="sng" dirty="0">
                <a:solidFill>
                  <a:srgbClr val="374151"/>
                </a:solidFill>
                <a:effectLst/>
              </a:rPr>
              <a:t>cross-chain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capabilities via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Layerzero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and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Axelar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projects, including engaging in technical discourse on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Axelar's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features.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Collaboratively wrote and audited smart contracts, enhancing security, optimizing gas use, and minimizing contract size.</a:t>
            </a:r>
          </a:p>
        </p:txBody>
      </p:sp>
      <p:sp>
        <p:nvSpPr>
          <p:cNvPr id="1057" name="TextBox 1056">
            <a:extLst>
              <a:ext uri="{FF2B5EF4-FFF2-40B4-BE49-F238E27FC236}">
                <a16:creationId xmlns:a16="http://schemas.microsoft.com/office/drawing/2014/main" id="{EDA677FE-BCBD-363A-A66F-B5236C3C09E3}"/>
              </a:ext>
            </a:extLst>
          </p:cNvPr>
          <p:cNvSpPr txBox="1"/>
          <p:nvPr/>
        </p:nvSpPr>
        <p:spPr>
          <a:xfrm>
            <a:off x="88190" y="6704195"/>
            <a:ext cx="6657120" cy="1546257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May 2022 – Oct 2022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Senior Smart Contract Backend Engineer at Upside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Full-time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Collaborated with auditors from </a:t>
            </a:r>
            <a:r>
              <a:rPr lang="en-IN" sz="900" b="0" i="0" u="sng" dirty="0" err="1">
                <a:solidFill>
                  <a:srgbClr val="374151"/>
                </a:solidFill>
                <a:effectLst/>
              </a:rPr>
              <a:t>Quantstamp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Certik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Omniscia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on Token, Vesting, Staking smart contracts for clients including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Metacraft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Delysium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and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Zedrun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etc.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Designed AMM &amp; Developed smart contracts for DEX - “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Bioform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with MIT using their free-energy based parametrized model. 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While writing smart contracts, I ensured testing, deployment scripts, flattening, verification, fuzzy-testing, gas optimization (using Yul, Solidity), contract-size optimization of smart contracts using Truffle, Hardhat,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Foundry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tools before deploying to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mainnet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testnet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Co-developed and led 'Zippy' TGE tool project, crafting architecture with whitepaper, built REST APIs with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NextJS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and conducting API tests via data mocking and integrated Swagger UI; also managed Firebase's NoSQL &amp; SQL databases. 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Proficient in React and Redux.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Implemented CI/CD via GitHub Actions and Docker for automated testing and repository packaging, respectively.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5C25085D-99FF-EF22-40A5-79C0AB40BA06}"/>
              </a:ext>
            </a:extLst>
          </p:cNvPr>
          <p:cNvSpPr txBox="1"/>
          <p:nvPr/>
        </p:nvSpPr>
        <p:spPr>
          <a:xfrm>
            <a:off x="88190" y="5188785"/>
            <a:ext cx="6657120" cy="1494961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Nov 2022 – June 2023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Head of Blockchain Department at Rapid Innovation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Full-time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R&amp;D on ZKP algorithms, Project lead for building ZKP module with </a:t>
            </a:r>
            <a:r>
              <a:rPr lang="en-IN" sz="900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zkSNARK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Fuel Blockchain.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Have worked on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auto-compounding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vault based on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Tetu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protocol using Foundry with contracts &amp; scripts written using Solidity.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Engineering Architect for NFT marketplace projects like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Xstrela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VTR Connect, TGE projects like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Orasis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with extensive research on custom wallet development.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Audited the Projects’ Solidity &amp; Rust codebase for security vulnerabilities, code optimization, testing, documentation.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Collaborated on the </a:t>
            </a:r>
            <a:r>
              <a:rPr lang="en-IN" sz="900" b="0" i="0" dirty="0" err="1">
                <a:solidFill>
                  <a:srgbClr val="374151"/>
                </a:solidFill>
                <a:effectLst/>
                <a:latin typeface="Söhne"/>
              </a:rPr>
              <a:t>Xstrela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 project, building scalable, thread-safe APIs using the </a:t>
            </a:r>
            <a:r>
              <a:rPr lang="en-IN" sz="900" b="0" i="0" u="sng" dirty="0" err="1">
                <a:solidFill>
                  <a:srgbClr val="374151"/>
                </a:solidFill>
                <a:effectLst/>
                <a:latin typeface="Söhne"/>
              </a:rPr>
              <a:t>Actix</a:t>
            </a:r>
            <a:r>
              <a:rPr lang="en-IN" sz="900" b="0" i="0" u="sng" dirty="0">
                <a:solidFill>
                  <a:srgbClr val="374151"/>
                </a:solidFill>
                <a:effectLst/>
                <a:latin typeface="Söhne"/>
              </a:rPr>
              <a:t>-web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 framework in Rust.</a:t>
            </a:r>
            <a:endParaRPr lang="en-IN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Upgrade the foundation stone for the blockchain department considering latest evolution in terms of SC security &amp; Gas optimization techniques, Use of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Foundry tool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Fuzz testing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Periodic leadership on the project estimation on RFP received from several major clients.</a:t>
            </a:r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836B448D-FC2E-09CE-3F28-8ED995FFD772}"/>
              </a:ext>
            </a:extLst>
          </p:cNvPr>
          <p:cNvSpPr txBox="1"/>
          <p:nvPr/>
        </p:nvSpPr>
        <p:spPr>
          <a:xfrm>
            <a:off x="88190" y="4755230"/>
            <a:ext cx="6657120" cy="417743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June 2023 –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Looking for Job opportunity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Upskilling with Rust based Blockchains – Substrate, Solana, etc.;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zkStark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Cairo; System Design.</a:t>
            </a:r>
          </a:p>
        </p:txBody>
      </p:sp>
      <p:grpSp>
        <p:nvGrpSpPr>
          <p:cNvPr id="1060" name="Group 1059">
            <a:extLst>
              <a:ext uri="{FF2B5EF4-FFF2-40B4-BE49-F238E27FC236}">
                <a16:creationId xmlns:a16="http://schemas.microsoft.com/office/drawing/2014/main" id="{851142D0-0690-0115-8D40-10A319BDEB00}"/>
              </a:ext>
            </a:extLst>
          </p:cNvPr>
          <p:cNvGrpSpPr/>
          <p:nvPr/>
        </p:nvGrpSpPr>
        <p:grpSpPr>
          <a:xfrm>
            <a:off x="103342" y="2296446"/>
            <a:ext cx="2552737" cy="292388"/>
            <a:chOff x="183939" y="4975856"/>
            <a:chExt cx="2552737" cy="292388"/>
          </a:xfrm>
        </p:grpSpPr>
        <p:pic>
          <p:nvPicPr>
            <p:cNvPr id="1061" name="Graphic 1060" descr="Ribbon with solid fill">
              <a:extLst>
                <a:ext uri="{FF2B5EF4-FFF2-40B4-BE49-F238E27FC236}">
                  <a16:creationId xmlns:a16="http://schemas.microsoft.com/office/drawing/2014/main" id="{2FAC8F9C-3116-115B-D206-678E9C5B9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183939" y="5017505"/>
              <a:ext cx="213655" cy="213655"/>
            </a:xfrm>
            <a:prstGeom prst="rect">
              <a:avLst/>
            </a:prstGeom>
          </p:spPr>
        </p:pic>
        <p:sp>
          <p:nvSpPr>
            <p:cNvPr id="1062" name="TextBox 1061">
              <a:extLst>
                <a:ext uri="{FF2B5EF4-FFF2-40B4-BE49-F238E27FC236}">
                  <a16:creationId xmlns:a16="http://schemas.microsoft.com/office/drawing/2014/main" id="{A89D5A0A-90FA-65A0-8961-DDA37F4F2508}"/>
                </a:ext>
              </a:extLst>
            </p:cNvPr>
            <p:cNvSpPr txBox="1"/>
            <p:nvPr/>
          </p:nvSpPr>
          <p:spPr>
            <a:xfrm>
              <a:off x="340378" y="4975856"/>
              <a:ext cx="2396298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/>
                <a:t>Achievements</a:t>
              </a:r>
            </a:p>
          </p:txBody>
        </p:sp>
      </p:grpSp>
      <p:cxnSp>
        <p:nvCxnSpPr>
          <p:cNvPr id="1065" name="Straight Connector 1064">
            <a:extLst>
              <a:ext uri="{FF2B5EF4-FFF2-40B4-BE49-F238E27FC236}">
                <a16:creationId xmlns:a16="http://schemas.microsoft.com/office/drawing/2014/main" id="{5D904CE3-3A75-31DA-5DDF-BBE05D91CDA2}"/>
              </a:ext>
            </a:extLst>
          </p:cNvPr>
          <p:cNvCxnSpPr>
            <a:cxnSpLocks/>
          </p:cNvCxnSpPr>
          <p:nvPr/>
        </p:nvCxnSpPr>
        <p:spPr>
          <a:xfrm>
            <a:off x="0" y="4389113"/>
            <a:ext cx="685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8" name="Straight Connector 1067">
            <a:extLst>
              <a:ext uri="{FF2B5EF4-FFF2-40B4-BE49-F238E27FC236}">
                <a16:creationId xmlns:a16="http://schemas.microsoft.com/office/drawing/2014/main" id="{0D638C51-EFB7-BFE6-08FB-939D349338F7}"/>
              </a:ext>
            </a:extLst>
          </p:cNvPr>
          <p:cNvCxnSpPr>
            <a:cxnSpLocks/>
          </p:cNvCxnSpPr>
          <p:nvPr/>
        </p:nvCxnSpPr>
        <p:spPr>
          <a:xfrm flipV="1">
            <a:off x="4817301" y="1711281"/>
            <a:ext cx="2052141" cy="65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0" name="Graphic 1069" descr="Programmer male with solid fill">
            <a:extLst>
              <a:ext uri="{FF2B5EF4-FFF2-40B4-BE49-F238E27FC236}">
                <a16:creationId xmlns:a16="http://schemas.microsoft.com/office/drawing/2014/main" id="{B54478DF-3F9A-0287-F8D6-5B4A106AEB3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936623" y="1746837"/>
            <a:ext cx="172388" cy="172388"/>
          </a:xfrm>
          <a:prstGeom prst="rect">
            <a:avLst/>
          </a:prstGeom>
        </p:spPr>
      </p:pic>
      <p:sp>
        <p:nvSpPr>
          <p:cNvPr id="1071" name="TextBox 1070">
            <a:extLst>
              <a:ext uri="{FF2B5EF4-FFF2-40B4-BE49-F238E27FC236}">
                <a16:creationId xmlns:a16="http://schemas.microsoft.com/office/drawing/2014/main" id="{2C3D98A7-4765-3A78-F886-D81AC4A1467D}"/>
              </a:ext>
            </a:extLst>
          </p:cNvPr>
          <p:cNvSpPr txBox="1"/>
          <p:nvPr/>
        </p:nvSpPr>
        <p:spPr>
          <a:xfrm>
            <a:off x="5041447" y="1708206"/>
            <a:ext cx="1543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Coding Languages</a:t>
            </a:r>
          </a:p>
        </p:txBody>
      </p:sp>
      <p:sp>
        <p:nvSpPr>
          <p:cNvPr id="1072" name="TextBox 1071">
            <a:extLst>
              <a:ext uri="{FF2B5EF4-FFF2-40B4-BE49-F238E27FC236}">
                <a16:creationId xmlns:a16="http://schemas.microsoft.com/office/drawing/2014/main" id="{6EBE36BA-081A-D044-5C1A-FDBC1A2D80B8}"/>
              </a:ext>
            </a:extLst>
          </p:cNvPr>
          <p:cNvSpPr txBox="1"/>
          <p:nvPr/>
        </p:nvSpPr>
        <p:spPr>
          <a:xfrm>
            <a:off x="4800256" y="1923257"/>
            <a:ext cx="2129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Rust, Solidity, C++, JavaScript, TypeScript, Python, Java, XML, Markdown</a:t>
            </a:r>
          </a:p>
        </p:txBody>
      </p:sp>
      <p:cxnSp>
        <p:nvCxnSpPr>
          <p:cNvPr id="1084" name="Straight Connector 1083">
            <a:extLst>
              <a:ext uri="{FF2B5EF4-FFF2-40B4-BE49-F238E27FC236}">
                <a16:creationId xmlns:a16="http://schemas.microsoft.com/office/drawing/2014/main" id="{4F46053C-9F44-CDCC-94FD-14EDA9F20151}"/>
              </a:ext>
            </a:extLst>
          </p:cNvPr>
          <p:cNvCxnSpPr>
            <a:cxnSpLocks/>
          </p:cNvCxnSpPr>
          <p:nvPr/>
        </p:nvCxnSpPr>
        <p:spPr>
          <a:xfrm>
            <a:off x="94435" y="1963857"/>
            <a:ext cx="0" cy="221446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764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178CB4E-95E0-8651-EF57-B977BC1F9FC8}"/>
              </a:ext>
            </a:extLst>
          </p:cNvPr>
          <p:cNvSpPr/>
          <p:nvPr/>
        </p:nvSpPr>
        <p:spPr>
          <a:xfrm>
            <a:off x="4172053" y="3239126"/>
            <a:ext cx="2586026" cy="6228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5C106C-4F23-0674-382C-D397FC48A694}"/>
              </a:ext>
            </a:extLst>
          </p:cNvPr>
          <p:cNvSpPr txBox="1"/>
          <p:nvPr/>
        </p:nvSpPr>
        <p:spPr>
          <a:xfrm>
            <a:off x="99921" y="4780095"/>
            <a:ext cx="6657120" cy="154625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Sept 2016 – Jan 2018 | Freelancing as Web3 Full-stack Engineer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Full-time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a full-stack developer, I created an Android App - "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BitInfoCoin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 for web3 space to provide crypto related services like show nearby crypto ATMs, exchanges, crypto price, news feed.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Researched and </a:t>
            </a:r>
            <a:r>
              <a:rPr lang="en-IN" sz="900" b="0" i="0" dirty="0" err="1">
                <a:solidFill>
                  <a:srgbClr val="374151"/>
                </a:solidFill>
                <a:effectLst/>
                <a:latin typeface="Söhne"/>
              </a:rPr>
              <a:t>analyzed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 the EVM technology stack and early Solidity codebase to write simple contracts.</a:t>
            </a:r>
            <a:endParaRPr lang="en-IN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Extensive research into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Steem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blockchain’s Tokenomics model &amp; deep dived into EOS blockchain codebase. Wrote several contracts using C++; also written test scripts; deployment using CLI.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Recognized as a leading technical content creator for the Utopian developer community on the </a:t>
            </a:r>
            <a:r>
              <a:rPr lang="en-IN" sz="900" b="0" i="0" dirty="0" err="1">
                <a:solidFill>
                  <a:srgbClr val="374151"/>
                </a:solidFill>
                <a:effectLst/>
                <a:latin typeface="Söhne"/>
              </a:rPr>
              <a:t>Steem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 Blockchain; also researched their consensus algorithm – ‘Proof of Brain’.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have published many unique content related to Blockchain, Data Science on Medium, LinkedIn.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3C24169-1928-6CE6-CD90-8C122AB43119}"/>
              </a:ext>
            </a:extLst>
          </p:cNvPr>
          <p:cNvSpPr txBox="1"/>
          <p:nvPr/>
        </p:nvSpPr>
        <p:spPr>
          <a:xfrm>
            <a:off x="99921" y="3747787"/>
            <a:ext cx="6657120" cy="1007648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238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Feb 2018 – Dec 2018 | Founding CTO at DRIFE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Full-time</a:t>
            </a:r>
          </a:p>
          <a:p>
            <a:pPr marL="171450" indent="-171450" algn="l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rgbClr val="374151"/>
                </a:solidFill>
              </a:rPr>
              <a:t>Developed ride-sharing smart contracts for EOSIO blockchains.</a:t>
            </a:r>
          </a:p>
          <a:p>
            <a:pPr marL="171450" indent="-171450" algn="l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rgbClr val="374151"/>
                </a:solidFill>
              </a:rPr>
              <a:t>Established an interdisciplinary team for engineering, sales, marketing, and content creation.</a:t>
            </a:r>
          </a:p>
          <a:p>
            <a:pPr marL="171450" indent="-171450" algn="l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rgbClr val="374151"/>
                </a:solidFill>
              </a:rPr>
              <a:t>Designed &amp; Formulated </a:t>
            </a:r>
            <a:r>
              <a:rPr lang="en-IN" sz="900" dirty="0" err="1">
                <a:solidFill>
                  <a:srgbClr val="374151"/>
                </a:solidFill>
              </a:rPr>
              <a:t>tokenomics</a:t>
            </a:r>
            <a:r>
              <a:rPr lang="en-IN" sz="900" dirty="0">
                <a:solidFill>
                  <a:srgbClr val="374151"/>
                </a:solidFill>
              </a:rPr>
              <a:t> and revenue model for a zero-fee ride platform.</a:t>
            </a:r>
          </a:p>
          <a:p>
            <a:pPr marL="171450" indent="-171450" algn="l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rgbClr val="374151"/>
                </a:solidFill>
              </a:rPr>
              <a:t>Authored technical whitepaper outlining governance, economics, and technology pillars &amp; platform architecture and product workflow.</a:t>
            </a:r>
          </a:p>
          <a:p>
            <a:pPr marL="171450" indent="-171450" algn="l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rgbClr val="374151"/>
                </a:solidFill>
              </a:rPr>
              <a:t>Presented at the WBS event and successfully pitched to ~ 35 investors, resulting in recognition as one of the most innovative projects.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2AF3D6-3043-6DC0-C211-7962F9332716}"/>
              </a:ext>
            </a:extLst>
          </p:cNvPr>
          <p:cNvSpPr txBox="1"/>
          <p:nvPr/>
        </p:nvSpPr>
        <p:spPr>
          <a:xfrm>
            <a:off x="99921" y="2043626"/>
            <a:ext cx="6657120" cy="167449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238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Jan 2019 – Jun 2021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Freelancing as Web3 Full-stack Engineer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Full-time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Developed on-chain and off-chain NFT projects using ERC721, ERC1155 standards, and NodeJS, Solidity, Hardhat. Automated deployment of Dynamic NFTs to IPFS, </a:t>
            </a:r>
            <a:r>
              <a:rPr lang="en-IN" sz="900" b="0" i="0" dirty="0" err="1">
                <a:solidFill>
                  <a:srgbClr val="374151"/>
                </a:solidFill>
                <a:effectLst/>
                <a:latin typeface="Söhne"/>
              </a:rPr>
              <a:t>Arweave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diverse EVM smart contract projects related to ERC20 Token’s variants, Vault, Staking, NFT Marketplace, Auction for clients.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diverse EOSIO smart contract projects - </a:t>
            </a:r>
            <a:r>
              <a:rPr lang="en-IN" sz="900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GPK.Battles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(Betting game with RNG Oracle), Tipping, ICO (single/multi phases), Staking, Vault using C/C++, JS/TS.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Developed three </a:t>
            </a:r>
            <a:r>
              <a:rPr lang="en-IN" sz="900" b="0" i="0" u="sng" dirty="0">
                <a:solidFill>
                  <a:srgbClr val="374151"/>
                </a:solidFill>
                <a:effectLst/>
                <a:latin typeface="Söhne"/>
              </a:rPr>
              <a:t>Telegram Bots 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(Tipping, KYC, Quiz) using EOSIO smart contracts and integrating Heroku Redis databases.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Developed '</a:t>
            </a:r>
            <a:r>
              <a:rPr lang="en-IN" sz="900" b="0" i="0" dirty="0" err="1">
                <a:solidFill>
                  <a:srgbClr val="374151"/>
                </a:solidFill>
                <a:effectLst/>
                <a:latin typeface="Söhne"/>
              </a:rPr>
              <a:t>Autoplot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,' a CLI-based data visualization software leveraged in the </a:t>
            </a:r>
            <a:r>
              <a:rPr lang="en-IN" sz="900" b="0" i="0" u="sng" dirty="0">
                <a:solidFill>
                  <a:srgbClr val="374151"/>
                </a:solidFill>
                <a:effectLst/>
                <a:latin typeface="Söhne"/>
              </a:rPr>
              <a:t>Indian Space Program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 for comprehensive analytics based on parsed Excel data.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Worked on numerous data wrangling projects in the semiconductor industry using Python and Rust; developed custom scripts.</a:t>
            </a:r>
            <a:endParaRPr lang="en-IN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C4CF250-29E0-2DC4-858D-616F56CFA53B}"/>
              </a:ext>
            </a:extLst>
          </p:cNvPr>
          <p:cNvSpPr txBox="1"/>
          <p:nvPr/>
        </p:nvSpPr>
        <p:spPr>
          <a:xfrm>
            <a:off x="99921" y="982242"/>
            <a:ext cx="6657120" cy="1033296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Jul 2021 – Sep 2021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Lead Blockchain Developer at </a:t>
            </a:r>
            <a:r>
              <a:rPr lang="en-US" sz="9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start-up – ‘Boot Finance’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Full-time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Conducted extensive research on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Uniswap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Curve, and Saddle to write smart contracts for a DEX, utilizing native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CustomSwap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AMM and liaised with a Quant researcher. 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rgbClr val="374151"/>
                </a:solidFill>
              </a:rPr>
              <a:t>Developed robust test cases with Hardhat Typescript for the smart contracts – DEX, Vesting, Token.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Leveraged data wrangling techniques to categorize and modify user token allocations within </a:t>
            </a:r>
            <a:r>
              <a:rPr lang="en-IN" sz="900" b="0" i="0" dirty="0" err="1">
                <a:solidFill>
                  <a:srgbClr val="374151"/>
                </a:solidFill>
                <a:effectLst/>
                <a:latin typeface="Söhne"/>
              </a:rPr>
              <a:t>GSheets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; wrote API scripts for file upload.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374151"/>
                </a:solidFill>
              </a:rPr>
              <a:t>Explored the </a:t>
            </a:r>
            <a:r>
              <a:rPr lang="en-US" sz="900" dirty="0" err="1">
                <a:solidFill>
                  <a:srgbClr val="374151"/>
                </a:solidFill>
              </a:rPr>
              <a:t>Aave</a:t>
            </a:r>
            <a:r>
              <a:rPr lang="en-US" sz="900" dirty="0">
                <a:solidFill>
                  <a:srgbClr val="374151"/>
                </a:solidFill>
              </a:rPr>
              <a:t> protocol in order to add lending/borrowing feature on top of the platform.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69BA6A-C548-CE2C-70D6-EEBD51FF5104}"/>
              </a:ext>
            </a:extLst>
          </p:cNvPr>
          <p:cNvSpPr txBox="1"/>
          <p:nvPr/>
        </p:nvSpPr>
        <p:spPr>
          <a:xfrm>
            <a:off x="99921" y="80626"/>
            <a:ext cx="6657120" cy="879408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Nov 2021 – Mar 2022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Senior Blockchain Engineer at Master Ventures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Contract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Collaborated on translating an EVM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crowdsale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smart contract from Solidity to Solana using Rust language; also documented.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Played a key role in the launch of the native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Polkadot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parachain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'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Paidchain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,' leveraging </a:t>
            </a:r>
            <a:r>
              <a:rPr lang="en-IN" sz="900" b="0" i="0" u="sng" dirty="0">
                <a:solidFill>
                  <a:srgbClr val="374151"/>
                </a:solidFill>
                <a:effectLst/>
              </a:rPr>
              <a:t>Substrate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</a:t>
            </a:r>
            <a:r>
              <a:rPr lang="en-IN" sz="900" b="0" i="0" u="sng" dirty="0">
                <a:solidFill>
                  <a:srgbClr val="374151"/>
                </a:solidFill>
                <a:effectLst/>
              </a:rPr>
              <a:t>Cumulus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repositories, and CLI tools for network launch.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rgbClr val="374151"/>
                </a:solidFill>
              </a:rPr>
              <a:t>Evaluated </a:t>
            </a:r>
            <a:r>
              <a:rPr lang="en-IN" sz="900" dirty="0" err="1">
                <a:solidFill>
                  <a:srgbClr val="374151"/>
                </a:solidFill>
              </a:rPr>
              <a:t>Paidchain</a:t>
            </a:r>
            <a:r>
              <a:rPr lang="en-IN" sz="900" dirty="0">
                <a:solidFill>
                  <a:srgbClr val="374151"/>
                </a:solidFill>
              </a:rPr>
              <a:t> deployment by executing a sample EVM smart contract development lifecycle via Hardhat; also documented.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91C3416-C905-CC63-6E16-F3609EB72905}"/>
              </a:ext>
            </a:extLst>
          </p:cNvPr>
          <p:cNvGrpSpPr/>
          <p:nvPr/>
        </p:nvGrpSpPr>
        <p:grpSpPr>
          <a:xfrm>
            <a:off x="43383" y="6581788"/>
            <a:ext cx="746451" cy="307777"/>
            <a:chOff x="4078910" y="4249257"/>
            <a:chExt cx="746451" cy="307777"/>
          </a:xfrm>
        </p:grpSpPr>
        <p:pic>
          <p:nvPicPr>
            <p:cNvPr id="55" name="Graphic 54">
              <a:extLst>
                <a:ext uri="{FF2B5EF4-FFF2-40B4-BE49-F238E27FC236}">
                  <a16:creationId xmlns:a16="http://schemas.microsoft.com/office/drawing/2014/main" id="{ED8C42FA-1589-C45D-2004-A530D43036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78910" y="4314946"/>
              <a:ext cx="176400" cy="176400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941432E-391F-CF6D-560E-244C9F070965}"/>
                </a:ext>
              </a:extLst>
            </p:cNvPr>
            <p:cNvSpPr txBox="1"/>
            <p:nvPr/>
          </p:nvSpPr>
          <p:spPr>
            <a:xfrm>
              <a:off x="4219893" y="4249257"/>
              <a:ext cx="6054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Skills</a:t>
              </a:r>
            </a:p>
          </p:txBody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109D84E8-8290-013F-54CD-1D074BA5FD02}"/>
              </a:ext>
            </a:extLst>
          </p:cNvPr>
          <p:cNvSpPr/>
          <p:nvPr/>
        </p:nvSpPr>
        <p:spPr>
          <a:xfrm>
            <a:off x="222612" y="7238972"/>
            <a:ext cx="1862030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99E846E-B609-E3C1-D05D-09FB2AA29FF3}"/>
              </a:ext>
            </a:extLst>
          </p:cNvPr>
          <p:cNvSpPr/>
          <p:nvPr/>
        </p:nvSpPr>
        <p:spPr>
          <a:xfrm>
            <a:off x="222612" y="7238972"/>
            <a:ext cx="1847945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0A24B5-A10F-5459-08E6-394BFC6D92A8}"/>
              </a:ext>
            </a:extLst>
          </p:cNvPr>
          <p:cNvSpPr txBox="1"/>
          <p:nvPr/>
        </p:nvSpPr>
        <p:spPr>
          <a:xfrm>
            <a:off x="134248" y="7041518"/>
            <a:ext cx="784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Git &amp; GitHub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8695530-BD41-10CD-CB68-0727C623C3C5}"/>
              </a:ext>
            </a:extLst>
          </p:cNvPr>
          <p:cNvSpPr txBox="1"/>
          <p:nvPr/>
        </p:nvSpPr>
        <p:spPr>
          <a:xfrm>
            <a:off x="7200" y="6868317"/>
            <a:ext cx="14837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Monaco" pitchFamily="2" charset="77"/>
              </a:rPr>
              <a:t>- Developer Skills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3983F75-B1F5-E108-1D1E-14FEF415D552}"/>
              </a:ext>
            </a:extLst>
          </p:cNvPr>
          <p:cNvSpPr/>
          <p:nvPr/>
        </p:nvSpPr>
        <p:spPr>
          <a:xfrm>
            <a:off x="222612" y="7533817"/>
            <a:ext cx="1862030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E1E72EB-07A4-C5F7-4807-BB32CE2B58B5}"/>
              </a:ext>
            </a:extLst>
          </p:cNvPr>
          <p:cNvSpPr/>
          <p:nvPr/>
        </p:nvSpPr>
        <p:spPr>
          <a:xfrm>
            <a:off x="222612" y="7533817"/>
            <a:ext cx="1847945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8779D7F-9666-42F3-1E09-E43F11448787}"/>
              </a:ext>
            </a:extLst>
          </p:cNvPr>
          <p:cNvSpPr txBox="1"/>
          <p:nvPr/>
        </p:nvSpPr>
        <p:spPr>
          <a:xfrm>
            <a:off x="134248" y="7336363"/>
            <a:ext cx="13837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Technical Documentation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4A1B4286-ABEF-E9E7-1683-A9779C467C99}"/>
              </a:ext>
            </a:extLst>
          </p:cNvPr>
          <p:cNvSpPr/>
          <p:nvPr/>
        </p:nvSpPr>
        <p:spPr>
          <a:xfrm>
            <a:off x="222613" y="7827668"/>
            <a:ext cx="1862030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03EC5021-DE7A-C28D-8B5A-B9347BC186A7}"/>
              </a:ext>
            </a:extLst>
          </p:cNvPr>
          <p:cNvSpPr/>
          <p:nvPr/>
        </p:nvSpPr>
        <p:spPr>
          <a:xfrm>
            <a:off x="222612" y="7828172"/>
            <a:ext cx="1773957" cy="1147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TextBox 1025">
            <a:extLst>
              <a:ext uri="{FF2B5EF4-FFF2-40B4-BE49-F238E27FC236}">
                <a16:creationId xmlns:a16="http://schemas.microsoft.com/office/drawing/2014/main" id="{695952E4-3577-62D7-A7E4-EF8769C5A2CB}"/>
              </a:ext>
            </a:extLst>
          </p:cNvPr>
          <p:cNvSpPr txBox="1"/>
          <p:nvPr/>
        </p:nvSpPr>
        <p:spPr>
          <a:xfrm>
            <a:off x="134249" y="7630214"/>
            <a:ext cx="13227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Miro, Freeform,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Draw.io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7" name="Rectangle 1026">
            <a:extLst>
              <a:ext uri="{FF2B5EF4-FFF2-40B4-BE49-F238E27FC236}">
                <a16:creationId xmlns:a16="http://schemas.microsoft.com/office/drawing/2014/main" id="{D2A77E04-82FB-8868-9C5E-4D2EC14DFCD2}"/>
              </a:ext>
            </a:extLst>
          </p:cNvPr>
          <p:cNvSpPr/>
          <p:nvPr/>
        </p:nvSpPr>
        <p:spPr>
          <a:xfrm>
            <a:off x="222612" y="8133455"/>
            <a:ext cx="1862030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8" name="Rectangle 1027">
            <a:extLst>
              <a:ext uri="{FF2B5EF4-FFF2-40B4-BE49-F238E27FC236}">
                <a16:creationId xmlns:a16="http://schemas.microsoft.com/office/drawing/2014/main" id="{856B58AB-B080-BBA2-DF7C-A4CC55760A8F}"/>
              </a:ext>
            </a:extLst>
          </p:cNvPr>
          <p:cNvSpPr/>
          <p:nvPr/>
        </p:nvSpPr>
        <p:spPr>
          <a:xfrm>
            <a:off x="222612" y="8133455"/>
            <a:ext cx="1748020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18519E41-2D12-29C3-14A5-92617FCF22A4}"/>
              </a:ext>
            </a:extLst>
          </p:cNvPr>
          <p:cNvSpPr txBox="1"/>
          <p:nvPr/>
        </p:nvSpPr>
        <p:spPr>
          <a:xfrm>
            <a:off x="134248" y="7936001"/>
            <a:ext cx="10791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Jira, Linear,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Clickup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0" name="Rectangle 1029">
            <a:extLst>
              <a:ext uri="{FF2B5EF4-FFF2-40B4-BE49-F238E27FC236}">
                <a16:creationId xmlns:a16="http://schemas.microsoft.com/office/drawing/2014/main" id="{88775E24-D6FA-B38C-DF72-B657A44D8EBC}"/>
              </a:ext>
            </a:extLst>
          </p:cNvPr>
          <p:cNvSpPr/>
          <p:nvPr/>
        </p:nvSpPr>
        <p:spPr>
          <a:xfrm>
            <a:off x="222612" y="8447640"/>
            <a:ext cx="1862030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6BA5A4F8-C973-8B00-38E4-A7D94E5ADA69}"/>
              </a:ext>
            </a:extLst>
          </p:cNvPr>
          <p:cNvSpPr/>
          <p:nvPr/>
        </p:nvSpPr>
        <p:spPr>
          <a:xfrm>
            <a:off x="222612" y="8447640"/>
            <a:ext cx="1800611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2611F15C-469B-87A1-04C3-83CAD3F5171D}"/>
              </a:ext>
            </a:extLst>
          </p:cNvPr>
          <p:cNvSpPr txBox="1"/>
          <p:nvPr/>
        </p:nvSpPr>
        <p:spPr>
          <a:xfrm>
            <a:off x="134248" y="8250186"/>
            <a:ext cx="7793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EVM Solidity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CEAAAE47-E585-9477-10CD-373B88757E6F}"/>
              </a:ext>
            </a:extLst>
          </p:cNvPr>
          <p:cNvSpPr/>
          <p:nvPr/>
        </p:nvSpPr>
        <p:spPr>
          <a:xfrm>
            <a:off x="222612" y="8761925"/>
            <a:ext cx="1862030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C251F77D-A4B4-2BB4-8005-8A89A48215BA}"/>
              </a:ext>
            </a:extLst>
          </p:cNvPr>
          <p:cNvSpPr/>
          <p:nvPr/>
        </p:nvSpPr>
        <p:spPr>
          <a:xfrm>
            <a:off x="222612" y="8761925"/>
            <a:ext cx="1748020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9EC357C5-D0E6-DCAD-C84C-6E62DEA136F0}"/>
              </a:ext>
            </a:extLst>
          </p:cNvPr>
          <p:cNvSpPr txBox="1"/>
          <p:nvPr/>
        </p:nvSpPr>
        <p:spPr>
          <a:xfrm>
            <a:off x="134248" y="8564471"/>
            <a:ext cx="13372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Backend (NodeJS + Rust)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E5CEE3CE-0B3E-1A30-B18A-A77C0A6B3562}"/>
              </a:ext>
            </a:extLst>
          </p:cNvPr>
          <p:cNvSpPr/>
          <p:nvPr/>
        </p:nvSpPr>
        <p:spPr>
          <a:xfrm>
            <a:off x="222613" y="9072019"/>
            <a:ext cx="1862030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A9747702-29A1-2BE3-DD53-D105B14F6F91}"/>
              </a:ext>
            </a:extLst>
          </p:cNvPr>
          <p:cNvSpPr/>
          <p:nvPr/>
        </p:nvSpPr>
        <p:spPr>
          <a:xfrm>
            <a:off x="222612" y="9072019"/>
            <a:ext cx="1773957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BD2A0663-BDF9-F7D8-B3B4-C98C11BB0CD7}"/>
              </a:ext>
            </a:extLst>
          </p:cNvPr>
          <p:cNvSpPr txBox="1"/>
          <p:nvPr/>
        </p:nvSpPr>
        <p:spPr>
          <a:xfrm>
            <a:off x="134249" y="8874565"/>
            <a:ext cx="784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EOSIO C/C++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B2B1F26E-87E0-95FC-B261-A188B7390D9D}"/>
              </a:ext>
            </a:extLst>
          </p:cNvPr>
          <p:cNvSpPr/>
          <p:nvPr/>
        </p:nvSpPr>
        <p:spPr>
          <a:xfrm>
            <a:off x="222612" y="9385624"/>
            <a:ext cx="1862030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2C805D83-F8A5-00B7-A0A3-DE2686BA841D}"/>
              </a:ext>
            </a:extLst>
          </p:cNvPr>
          <p:cNvSpPr/>
          <p:nvPr/>
        </p:nvSpPr>
        <p:spPr>
          <a:xfrm>
            <a:off x="222612" y="9385624"/>
            <a:ext cx="1822363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43387A8E-8F62-A40C-56A1-80E960C73BEB}"/>
              </a:ext>
            </a:extLst>
          </p:cNvPr>
          <p:cNvSpPr txBox="1"/>
          <p:nvPr/>
        </p:nvSpPr>
        <p:spPr>
          <a:xfrm>
            <a:off x="134248" y="9188170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Coding with AI: Copilot, ChatGPT</a:t>
            </a:r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2955D745-1136-E11C-E4E3-2DA9B3B44881}"/>
              </a:ext>
            </a:extLst>
          </p:cNvPr>
          <p:cNvSpPr/>
          <p:nvPr/>
        </p:nvSpPr>
        <p:spPr>
          <a:xfrm>
            <a:off x="222224" y="9685603"/>
            <a:ext cx="1862030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D11EF6E6-9F25-CEDE-892B-2EEE1E3E4163}"/>
              </a:ext>
            </a:extLst>
          </p:cNvPr>
          <p:cNvSpPr/>
          <p:nvPr/>
        </p:nvSpPr>
        <p:spPr>
          <a:xfrm>
            <a:off x="222224" y="9685603"/>
            <a:ext cx="1822363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1BF6A012-B3FB-9F86-E4CB-D69C4380183C}"/>
              </a:ext>
            </a:extLst>
          </p:cNvPr>
          <p:cNvSpPr txBox="1"/>
          <p:nvPr/>
        </p:nvSpPr>
        <p:spPr>
          <a:xfrm>
            <a:off x="133860" y="9488149"/>
            <a:ext cx="11897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Architecture Diagram</a:t>
            </a:r>
          </a:p>
        </p:txBody>
      </p:sp>
      <p:sp>
        <p:nvSpPr>
          <p:cNvPr id="1085" name="Rectangle 1084">
            <a:extLst>
              <a:ext uri="{FF2B5EF4-FFF2-40B4-BE49-F238E27FC236}">
                <a16:creationId xmlns:a16="http://schemas.microsoft.com/office/drawing/2014/main" id="{7EDEAE20-D722-2C2A-E550-DE8A985BBE15}"/>
              </a:ext>
            </a:extLst>
          </p:cNvPr>
          <p:cNvSpPr/>
          <p:nvPr/>
        </p:nvSpPr>
        <p:spPr>
          <a:xfrm>
            <a:off x="2847476" y="7600244"/>
            <a:ext cx="1794994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6" name="Rectangle 1085">
            <a:extLst>
              <a:ext uri="{FF2B5EF4-FFF2-40B4-BE49-F238E27FC236}">
                <a16:creationId xmlns:a16="http://schemas.microsoft.com/office/drawing/2014/main" id="{914EEABC-C75C-F61B-6C4C-ADBB7C7C7364}"/>
              </a:ext>
            </a:extLst>
          </p:cNvPr>
          <p:cNvSpPr/>
          <p:nvPr/>
        </p:nvSpPr>
        <p:spPr>
          <a:xfrm>
            <a:off x="2847475" y="7600244"/>
            <a:ext cx="1766721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7" name="TextBox 1086">
            <a:extLst>
              <a:ext uri="{FF2B5EF4-FFF2-40B4-BE49-F238E27FC236}">
                <a16:creationId xmlns:a16="http://schemas.microsoft.com/office/drawing/2014/main" id="{2BC93861-CEF6-D4D5-9474-C6E7A2CAED65}"/>
              </a:ext>
            </a:extLst>
          </p:cNvPr>
          <p:cNvSpPr txBox="1"/>
          <p:nvPr/>
        </p:nvSpPr>
        <p:spPr>
          <a:xfrm>
            <a:off x="2759111" y="7375358"/>
            <a:ext cx="16113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to work under pressure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88" name="TextBox 1087">
            <a:extLst>
              <a:ext uri="{FF2B5EF4-FFF2-40B4-BE49-F238E27FC236}">
                <a16:creationId xmlns:a16="http://schemas.microsoft.com/office/drawing/2014/main" id="{1D1120FA-590C-B8A1-BDB0-5C777A30968A}"/>
              </a:ext>
            </a:extLst>
          </p:cNvPr>
          <p:cNvSpPr txBox="1"/>
          <p:nvPr/>
        </p:nvSpPr>
        <p:spPr>
          <a:xfrm>
            <a:off x="2632979" y="6868317"/>
            <a:ext cx="17949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Monaco" pitchFamily="2" charset="77"/>
              </a:rPr>
              <a:t>- Inter-personal Skills</a:t>
            </a:r>
          </a:p>
        </p:txBody>
      </p:sp>
      <p:sp>
        <p:nvSpPr>
          <p:cNvPr id="1089" name="Rectangle 1088">
            <a:extLst>
              <a:ext uri="{FF2B5EF4-FFF2-40B4-BE49-F238E27FC236}">
                <a16:creationId xmlns:a16="http://schemas.microsoft.com/office/drawing/2014/main" id="{A3C1F358-2F9E-3478-F1BF-24475DF839D2}"/>
              </a:ext>
            </a:extLst>
          </p:cNvPr>
          <p:cNvSpPr/>
          <p:nvPr/>
        </p:nvSpPr>
        <p:spPr>
          <a:xfrm>
            <a:off x="2847476" y="7933964"/>
            <a:ext cx="1794994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0" name="Rectangle 1089">
            <a:extLst>
              <a:ext uri="{FF2B5EF4-FFF2-40B4-BE49-F238E27FC236}">
                <a16:creationId xmlns:a16="http://schemas.microsoft.com/office/drawing/2014/main" id="{A66AC53A-0F09-55B3-DFAF-F76817367811}"/>
              </a:ext>
            </a:extLst>
          </p:cNvPr>
          <p:cNvSpPr/>
          <p:nvPr/>
        </p:nvSpPr>
        <p:spPr>
          <a:xfrm>
            <a:off x="2847475" y="7933964"/>
            <a:ext cx="1780857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1" name="TextBox 1090">
            <a:extLst>
              <a:ext uri="{FF2B5EF4-FFF2-40B4-BE49-F238E27FC236}">
                <a16:creationId xmlns:a16="http://schemas.microsoft.com/office/drawing/2014/main" id="{8637B99D-8F4C-DA7C-72E3-A1A997C1E4EC}"/>
              </a:ext>
            </a:extLst>
          </p:cNvPr>
          <p:cNvSpPr txBox="1"/>
          <p:nvPr/>
        </p:nvSpPr>
        <p:spPr>
          <a:xfrm>
            <a:off x="2759111" y="7718222"/>
            <a:ext cx="9012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Analytical Skills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92" name="Rectangle 1091">
            <a:extLst>
              <a:ext uri="{FF2B5EF4-FFF2-40B4-BE49-F238E27FC236}">
                <a16:creationId xmlns:a16="http://schemas.microsoft.com/office/drawing/2014/main" id="{3E0DEC95-549E-7263-E8FA-4F6C4748E7A0}"/>
              </a:ext>
            </a:extLst>
          </p:cNvPr>
          <p:cNvSpPr/>
          <p:nvPr/>
        </p:nvSpPr>
        <p:spPr>
          <a:xfrm>
            <a:off x="2847476" y="8260458"/>
            <a:ext cx="1794994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3" name="Rectangle 1092">
            <a:extLst>
              <a:ext uri="{FF2B5EF4-FFF2-40B4-BE49-F238E27FC236}">
                <a16:creationId xmlns:a16="http://schemas.microsoft.com/office/drawing/2014/main" id="{53655903-D5F3-A69D-45B4-EE1C8E77AD65}"/>
              </a:ext>
            </a:extLst>
          </p:cNvPr>
          <p:cNvSpPr/>
          <p:nvPr/>
        </p:nvSpPr>
        <p:spPr>
          <a:xfrm>
            <a:off x="2847475" y="8259346"/>
            <a:ext cx="1735787" cy="1154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4" name="TextBox 1093">
            <a:extLst>
              <a:ext uri="{FF2B5EF4-FFF2-40B4-BE49-F238E27FC236}">
                <a16:creationId xmlns:a16="http://schemas.microsoft.com/office/drawing/2014/main" id="{1913279F-7B99-DC3B-3B2D-38DB66A2E8C0}"/>
              </a:ext>
            </a:extLst>
          </p:cNvPr>
          <p:cNvSpPr txBox="1"/>
          <p:nvPr/>
        </p:nvSpPr>
        <p:spPr>
          <a:xfrm>
            <a:off x="2759111" y="8044716"/>
            <a:ext cx="8996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Detail-oriented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95" name="Rectangle 1094">
            <a:extLst>
              <a:ext uri="{FF2B5EF4-FFF2-40B4-BE49-F238E27FC236}">
                <a16:creationId xmlns:a16="http://schemas.microsoft.com/office/drawing/2014/main" id="{DFE758B5-FD15-0888-C6EB-EDC485C4B21F}"/>
              </a:ext>
            </a:extLst>
          </p:cNvPr>
          <p:cNvSpPr/>
          <p:nvPr/>
        </p:nvSpPr>
        <p:spPr>
          <a:xfrm>
            <a:off x="2847476" y="8563005"/>
            <a:ext cx="1794994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6" name="Rectangle 1095">
            <a:extLst>
              <a:ext uri="{FF2B5EF4-FFF2-40B4-BE49-F238E27FC236}">
                <a16:creationId xmlns:a16="http://schemas.microsoft.com/office/drawing/2014/main" id="{BCF60A8B-0218-0323-5D34-72EE64B85DFA}"/>
              </a:ext>
            </a:extLst>
          </p:cNvPr>
          <p:cNvSpPr/>
          <p:nvPr/>
        </p:nvSpPr>
        <p:spPr>
          <a:xfrm>
            <a:off x="2847475" y="8563005"/>
            <a:ext cx="1753946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7" name="TextBox 1096">
            <a:extLst>
              <a:ext uri="{FF2B5EF4-FFF2-40B4-BE49-F238E27FC236}">
                <a16:creationId xmlns:a16="http://schemas.microsoft.com/office/drawing/2014/main" id="{4F62FE6A-1D35-6A88-64D6-1FA1CF67BC90}"/>
              </a:ext>
            </a:extLst>
          </p:cNvPr>
          <p:cNvSpPr txBox="1"/>
          <p:nvPr/>
        </p:nvSpPr>
        <p:spPr>
          <a:xfrm>
            <a:off x="2759111" y="8356407"/>
            <a:ext cx="7713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Multitasking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98" name="Rectangle 1097">
            <a:extLst>
              <a:ext uri="{FF2B5EF4-FFF2-40B4-BE49-F238E27FC236}">
                <a16:creationId xmlns:a16="http://schemas.microsoft.com/office/drawing/2014/main" id="{211391E0-B532-2FF5-5ACB-875E435F7B48}"/>
              </a:ext>
            </a:extLst>
          </p:cNvPr>
          <p:cNvSpPr/>
          <p:nvPr/>
        </p:nvSpPr>
        <p:spPr>
          <a:xfrm>
            <a:off x="2847476" y="8868963"/>
            <a:ext cx="1794994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9" name="Rectangle 1098">
            <a:extLst>
              <a:ext uri="{FF2B5EF4-FFF2-40B4-BE49-F238E27FC236}">
                <a16:creationId xmlns:a16="http://schemas.microsoft.com/office/drawing/2014/main" id="{56C14BF6-2BF9-C49A-6F1D-C0FCF6E32D75}"/>
              </a:ext>
            </a:extLst>
          </p:cNvPr>
          <p:cNvSpPr/>
          <p:nvPr/>
        </p:nvSpPr>
        <p:spPr>
          <a:xfrm>
            <a:off x="2847476" y="8868963"/>
            <a:ext cx="1781416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0" name="TextBox 1099">
            <a:extLst>
              <a:ext uri="{FF2B5EF4-FFF2-40B4-BE49-F238E27FC236}">
                <a16:creationId xmlns:a16="http://schemas.microsoft.com/office/drawing/2014/main" id="{FEB51D22-AF41-B863-2261-1C172C8A3355}"/>
              </a:ext>
            </a:extLst>
          </p:cNvPr>
          <p:cNvSpPr txBox="1"/>
          <p:nvPr/>
        </p:nvSpPr>
        <p:spPr>
          <a:xfrm>
            <a:off x="2759111" y="8653221"/>
            <a:ext cx="9476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Problem-solving</a:t>
            </a:r>
          </a:p>
        </p:txBody>
      </p:sp>
      <p:sp>
        <p:nvSpPr>
          <p:cNvPr id="1101" name="Rectangle 1100">
            <a:extLst>
              <a:ext uri="{FF2B5EF4-FFF2-40B4-BE49-F238E27FC236}">
                <a16:creationId xmlns:a16="http://schemas.microsoft.com/office/drawing/2014/main" id="{1D54513D-5D08-62E0-BC91-FA2A92A3AAB3}"/>
              </a:ext>
            </a:extLst>
          </p:cNvPr>
          <p:cNvSpPr/>
          <p:nvPr/>
        </p:nvSpPr>
        <p:spPr>
          <a:xfrm>
            <a:off x="2847476" y="9185066"/>
            <a:ext cx="1794994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2" name="Rectangle 1101">
            <a:extLst>
              <a:ext uri="{FF2B5EF4-FFF2-40B4-BE49-F238E27FC236}">
                <a16:creationId xmlns:a16="http://schemas.microsoft.com/office/drawing/2014/main" id="{C2B82B19-46B2-B48A-530A-35562D3430B9}"/>
              </a:ext>
            </a:extLst>
          </p:cNvPr>
          <p:cNvSpPr/>
          <p:nvPr/>
        </p:nvSpPr>
        <p:spPr>
          <a:xfrm>
            <a:off x="2847475" y="9185066"/>
            <a:ext cx="1735787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3" name="TextBox 1102">
            <a:extLst>
              <a:ext uri="{FF2B5EF4-FFF2-40B4-BE49-F238E27FC236}">
                <a16:creationId xmlns:a16="http://schemas.microsoft.com/office/drawing/2014/main" id="{4061022E-9BDC-4024-44F2-1B06A525C6B8}"/>
              </a:ext>
            </a:extLst>
          </p:cNvPr>
          <p:cNvSpPr txBox="1"/>
          <p:nvPr/>
        </p:nvSpPr>
        <p:spPr>
          <a:xfrm>
            <a:off x="2759111" y="8969324"/>
            <a:ext cx="10759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 Management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04" name="Rectangle 1103">
            <a:extLst>
              <a:ext uri="{FF2B5EF4-FFF2-40B4-BE49-F238E27FC236}">
                <a16:creationId xmlns:a16="http://schemas.microsoft.com/office/drawing/2014/main" id="{0195119F-0330-D16C-98F4-F0BFCF7644D2}"/>
              </a:ext>
            </a:extLst>
          </p:cNvPr>
          <p:cNvSpPr/>
          <p:nvPr/>
        </p:nvSpPr>
        <p:spPr>
          <a:xfrm>
            <a:off x="2847476" y="9496757"/>
            <a:ext cx="1794994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5" name="Rectangle 1104">
            <a:extLst>
              <a:ext uri="{FF2B5EF4-FFF2-40B4-BE49-F238E27FC236}">
                <a16:creationId xmlns:a16="http://schemas.microsoft.com/office/drawing/2014/main" id="{A14D6596-8F82-29AE-09E6-773B2D0DAB7D}"/>
              </a:ext>
            </a:extLst>
          </p:cNvPr>
          <p:cNvSpPr/>
          <p:nvPr/>
        </p:nvSpPr>
        <p:spPr>
          <a:xfrm>
            <a:off x="2847475" y="9496757"/>
            <a:ext cx="1753946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6" name="TextBox 1105">
            <a:extLst>
              <a:ext uri="{FF2B5EF4-FFF2-40B4-BE49-F238E27FC236}">
                <a16:creationId xmlns:a16="http://schemas.microsoft.com/office/drawing/2014/main" id="{ED9B529B-EEC0-2A9E-F08C-D0CEE83F38F1}"/>
              </a:ext>
            </a:extLst>
          </p:cNvPr>
          <p:cNvSpPr txBox="1"/>
          <p:nvPr/>
        </p:nvSpPr>
        <p:spPr>
          <a:xfrm>
            <a:off x="2759111" y="9281015"/>
            <a:ext cx="6815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Teamwork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12" name="Straight Connector 1111">
            <a:extLst>
              <a:ext uri="{FF2B5EF4-FFF2-40B4-BE49-F238E27FC236}">
                <a16:creationId xmlns:a16="http://schemas.microsoft.com/office/drawing/2014/main" id="{380608A0-002F-044F-7D76-7C0B81D9BA64}"/>
              </a:ext>
            </a:extLst>
          </p:cNvPr>
          <p:cNvCxnSpPr>
            <a:cxnSpLocks/>
          </p:cNvCxnSpPr>
          <p:nvPr/>
        </p:nvCxnSpPr>
        <p:spPr>
          <a:xfrm>
            <a:off x="5030561" y="6555335"/>
            <a:ext cx="0" cy="33234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3" name="Rectangle 1112">
            <a:extLst>
              <a:ext uri="{FF2B5EF4-FFF2-40B4-BE49-F238E27FC236}">
                <a16:creationId xmlns:a16="http://schemas.microsoft.com/office/drawing/2014/main" id="{EC473602-EBFB-93BF-9945-AD0CF9E0D125}"/>
              </a:ext>
            </a:extLst>
          </p:cNvPr>
          <p:cNvSpPr/>
          <p:nvPr/>
        </p:nvSpPr>
        <p:spPr>
          <a:xfrm>
            <a:off x="2850356" y="7259421"/>
            <a:ext cx="1794994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4" name="Rectangle 1113">
            <a:extLst>
              <a:ext uri="{FF2B5EF4-FFF2-40B4-BE49-F238E27FC236}">
                <a16:creationId xmlns:a16="http://schemas.microsoft.com/office/drawing/2014/main" id="{16FAF720-DA75-EE86-637B-DFA0A91B4489}"/>
              </a:ext>
            </a:extLst>
          </p:cNvPr>
          <p:cNvSpPr/>
          <p:nvPr/>
        </p:nvSpPr>
        <p:spPr>
          <a:xfrm>
            <a:off x="2850355" y="7259421"/>
            <a:ext cx="1753946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5" name="TextBox 1114">
            <a:extLst>
              <a:ext uri="{FF2B5EF4-FFF2-40B4-BE49-F238E27FC236}">
                <a16:creationId xmlns:a16="http://schemas.microsoft.com/office/drawing/2014/main" id="{24F69EFB-33EB-D336-361F-BAE99F741394}"/>
              </a:ext>
            </a:extLst>
          </p:cNvPr>
          <p:cNvSpPr txBox="1"/>
          <p:nvPr/>
        </p:nvSpPr>
        <p:spPr>
          <a:xfrm>
            <a:off x="2761991" y="7043679"/>
            <a:ext cx="6976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Leadership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18" name="Straight Connector 1117">
            <a:extLst>
              <a:ext uri="{FF2B5EF4-FFF2-40B4-BE49-F238E27FC236}">
                <a16:creationId xmlns:a16="http://schemas.microsoft.com/office/drawing/2014/main" id="{6AB811D1-3150-5BF9-1DE9-6D7CC0EE6526}"/>
              </a:ext>
            </a:extLst>
          </p:cNvPr>
          <p:cNvCxnSpPr>
            <a:cxnSpLocks/>
          </p:cNvCxnSpPr>
          <p:nvPr/>
        </p:nvCxnSpPr>
        <p:spPr>
          <a:xfrm>
            <a:off x="-12349" y="6541012"/>
            <a:ext cx="685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3" name="TextBox 1122">
            <a:extLst>
              <a:ext uri="{FF2B5EF4-FFF2-40B4-BE49-F238E27FC236}">
                <a16:creationId xmlns:a16="http://schemas.microsoft.com/office/drawing/2014/main" id="{F939B66A-5AA1-EF11-FDDF-6F2FFD609785}"/>
              </a:ext>
            </a:extLst>
          </p:cNvPr>
          <p:cNvSpPr txBox="1"/>
          <p:nvPr/>
        </p:nvSpPr>
        <p:spPr>
          <a:xfrm>
            <a:off x="5100980" y="6590101"/>
            <a:ext cx="859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Hobbies</a:t>
            </a:r>
          </a:p>
        </p:txBody>
      </p:sp>
      <p:pic>
        <p:nvPicPr>
          <p:cNvPr id="1124" name="Graphic 1123">
            <a:extLst>
              <a:ext uri="{FF2B5EF4-FFF2-40B4-BE49-F238E27FC236}">
                <a16:creationId xmlns:a16="http://schemas.microsoft.com/office/drawing/2014/main" id="{412B2503-0869-A900-4D43-6712B32B6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66470" y="6890487"/>
            <a:ext cx="264177" cy="195261"/>
          </a:xfrm>
          <a:prstGeom prst="rect">
            <a:avLst/>
          </a:prstGeom>
        </p:spPr>
      </p:pic>
      <p:pic>
        <p:nvPicPr>
          <p:cNvPr id="1125" name="Picture 2" descr="Motorcycle Of Big Size Black Silhouette free vector icons designed by  Freepik | Kids canvas art, Bike art, Black silhouette">
            <a:extLst>
              <a:ext uri="{FF2B5EF4-FFF2-40B4-BE49-F238E27FC236}">
                <a16:creationId xmlns:a16="http://schemas.microsoft.com/office/drawing/2014/main" id="{7C427110-D704-CBBE-60E7-F4B8A148A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770" y="6847525"/>
            <a:ext cx="288997" cy="288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" name="Picture 1125">
            <a:extLst>
              <a:ext uri="{FF2B5EF4-FFF2-40B4-BE49-F238E27FC236}">
                <a16:creationId xmlns:a16="http://schemas.microsoft.com/office/drawing/2014/main" id="{D64E0E8B-A5F1-1F19-794B-7589F60F278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5915457" y="6876430"/>
            <a:ext cx="223374" cy="223374"/>
          </a:xfrm>
          <a:prstGeom prst="rect">
            <a:avLst/>
          </a:prstGeom>
        </p:spPr>
      </p:pic>
      <p:pic>
        <p:nvPicPr>
          <p:cNvPr id="1127" name="Picture 1126">
            <a:extLst>
              <a:ext uri="{FF2B5EF4-FFF2-40B4-BE49-F238E27FC236}">
                <a16:creationId xmlns:a16="http://schemas.microsoft.com/office/drawing/2014/main" id="{22032065-4135-2955-1681-62B9BA854B7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5610226" y="6876430"/>
            <a:ext cx="223374" cy="22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445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2592</TotalTime>
  <Words>1516</Words>
  <Application>Microsoft Macintosh PowerPoint</Application>
  <PresentationFormat>A4 Paper (210x297 mm)</PresentationFormat>
  <Paragraphs>101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Monaco</vt:lpstr>
      <vt:lpstr>Segoe UI</vt:lpstr>
      <vt:lpstr>Söhne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abhijit roy</dc:creator>
  <cp:lastModifiedBy>Abhijit Roy</cp:lastModifiedBy>
  <cp:revision>474</cp:revision>
  <dcterms:created xsi:type="dcterms:W3CDTF">2022-10-06T16:05:05Z</dcterms:created>
  <dcterms:modified xsi:type="dcterms:W3CDTF">2023-06-14T23:03:27Z</dcterms:modified>
</cp:coreProperties>
</file>