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61" d="100"/>
          <a:sy n="161" d="100"/>
        </p:scale>
        <p:origin x="704" y="-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hyperlink" Target="http://farmhack.net/forum-topic-types/idea?page=1" TargetMode="External"/><Relationship Id="rId18" Type="http://schemas.openxmlformats.org/officeDocument/2006/relationships/hyperlink" Target="https://tresconglobal.com/conferences/blockchain/" TargetMode="External"/><Relationship Id="rId3" Type="http://schemas.openxmlformats.org/officeDocument/2006/relationships/image" Target="../media/image15.png"/><Relationship Id="rId21" Type="http://schemas.openxmlformats.org/officeDocument/2006/relationships/hyperlink" Target="https://steemit.com/@utopian-io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hyperlink" Target="https://www.drife.io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abhi3700/eosio_cevenparks_contracts/tree/main/cevenparksio" TargetMode="External"/><Relationship Id="rId20" Type="http://schemas.openxmlformats.org/officeDocument/2006/relationships/hyperlink" Target="https://www.udemy.com/user/blockhu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hyperlink" Target="https://www.goodfreephotos.com/vector-images/music-notes-vector-files.png.php" TargetMode="External"/><Relationship Id="rId24" Type="http://schemas.openxmlformats.org/officeDocument/2006/relationships/image" Target="../media/image27.svg"/><Relationship Id="rId5" Type="http://schemas.openxmlformats.org/officeDocument/2006/relationships/image" Target="../media/image17.png"/><Relationship Id="rId15" Type="http://schemas.openxmlformats.org/officeDocument/2006/relationships/image" Target="../media/image25.svg"/><Relationship Id="rId23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hyperlink" Target="https://t.me/semiconductor_learning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056784" y="2402942"/>
            <a:ext cx="2758393" cy="29521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Full-stack Android developer of an all-in-one crypto app called “BitInfoCoin”.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DRIFE.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Freelancing with multiple clients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Lead Blockchain Developer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Senior Blockchain Engineer (Rust) at Master Ventures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Theia Labs (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Blockchain Engineer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startup Mojo, Polygon’s native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2022-23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Head of Blockchain at Rapid Innovation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present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95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Rust, Solidity, </a:t>
            </a:r>
            <a:r>
              <a:rPr lang="en-US" sz="95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Madara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Starknet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Substrate, System Design.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22684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80457"/>
            <a:ext cx="390457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Tech Entrepreneur with more than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&amp; Open-source contributor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Gaming, utility category. I hold multi-chain development experience with leading Blockchain protocols like EVM, EOSIO, Solana, Substrate.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44572" y="2296834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98" y="241724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41329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86639"/>
            <a:ext cx="3927614" cy="62928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 lang, Rustlings.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 on top of Perpetual, GMX DEX using Foundry tool.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auto-compounding vault based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contracts for large scale projects like Polygon’s native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Bonding curve based crowdfunding platform with DAO.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building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inspired from popular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Substrate pallets,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EVM smart contract projects related to ERC20 Token’s variants, Vault , Staking, NFT Marketplace, Auction.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scripts for automatic deployment of large set of Dynamic NFT assets into decentralized storage systems like IPFS,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rewrote EVM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 for Solana. Supported in launching their substrate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 NFT marketplace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Engineering manager. Designed the architecture. Audited the Solidity &amp; Rust codebase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alongwith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Jira board following Agile methodology.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4426" y="1504849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481453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713719"/>
            <a:ext cx="210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145806"/>
            <a:ext cx="746451" cy="307777"/>
            <a:chOff x="4078910" y="4249257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DE05A80-775C-FECE-897E-763B9EABB41C}"/>
              </a:ext>
            </a:extLst>
          </p:cNvPr>
          <p:cNvGrpSpPr/>
          <p:nvPr/>
        </p:nvGrpSpPr>
        <p:grpSpPr>
          <a:xfrm>
            <a:off x="4106047" y="2169441"/>
            <a:ext cx="1569534" cy="307777"/>
            <a:chOff x="4106047" y="2815491"/>
            <a:chExt cx="1569534" cy="307777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2018DD1-25A7-BBCE-1D9B-17816187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06047" y="2874735"/>
              <a:ext cx="187200" cy="18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83A332-75E2-9512-6A4C-79F84AFEA051}"/>
                </a:ext>
              </a:extLst>
            </p:cNvPr>
            <p:cNvSpPr txBox="1"/>
            <p:nvPr/>
          </p:nvSpPr>
          <p:spPr>
            <a:xfrm>
              <a:off x="4247030" y="2815491"/>
              <a:ext cx="1428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Career Timeline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86561" y="678357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86561" y="6783571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98197" y="6586117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408271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Coding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86561" y="717849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86561" y="717849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98197" y="6981045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86562" y="753633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86561" y="7537659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98198" y="7338883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86561" y="790939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86560" y="790939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98197" y="7711939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86561" y="826842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86561" y="8268424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98197" y="807097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86561" y="862755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86560" y="8627555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98197" y="843010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86562" y="900041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86561" y="9000418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98198" y="880296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5854" y="962860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19345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02601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7+ </a:t>
            </a:r>
            <a:r>
              <a:rPr lang="en-US" sz="10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>
            <a:off x="3985242" y="14408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7002" y="2127157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006EA5-F790-AB01-B75F-056DB346AAA4}"/>
              </a:ext>
            </a:extLst>
          </p:cNvPr>
          <p:cNvSpPr/>
          <p:nvPr/>
        </p:nvSpPr>
        <p:spPr>
          <a:xfrm>
            <a:off x="4286561" y="935249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557DE8-0AF8-284C-BFF0-8AFEECBBAA91}"/>
              </a:ext>
            </a:extLst>
          </p:cNvPr>
          <p:cNvSpPr/>
          <p:nvPr/>
        </p:nvSpPr>
        <p:spPr>
          <a:xfrm>
            <a:off x="4286561" y="9352497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33D859E-BB46-5371-AC16-2D3862B5AFEC}"/>
              </a:ext>
            </a:extLst>
          </p:cNvPr>
          <p:cNvSpPr txBox="1"/>
          <p:nvPr/>
        </p:nvSpPr>
        <p:spPr>
          <a:xfrm>
            <a:off x="4198197" y="9155043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E1B318-CA60-4F36-BC3E-901EAF4C2AE4}"/>
              </a:ext>
            </a:extLst>
          </p:cNvPr>
          <p:cNvCxnSpPr>
            <a:cxnSpLocks/>
          </p:cNvCxnSpPr>
          <p:nvPr/>
        </p:nvCxnSpPr>
        <p:spPr>
          <a:xfrm>
            <a:off x="3991279" y="611353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3ED55FE-B343-A31A-FF27-8ACDCCBE40A7}"/>
              </a:ext>
            </a:extLst>
          </p:cNvPr>
          <p:cNvSpPr/>
          <p:nvPr/>
        </p:nvSpPr>
        <p:spPr>
          <a:xfrm>
            <a:off x="4286173" y="97185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2C6E4EF-4722-CDC4-45C4-6D658F376DB1}"/>
              </a:ext>
            </a:extLst>
          </p:cNvPr>
          <p:cNvSpPr/>
          <p:nvPr/>
        </p:nvSpPr>
        <p:spPr>
          <a:xfrm>
            <a:off x="4286173" y="9718580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7EC2C85D-0915-ABD1-D2AA-4A9C28579C99}"/>
              </a:ext>
            </a:extLst>
          </p:cNvPr>
          <p:cNvSpPr txBox="1"/>
          <p:nvPr/>
        </p:nvSpPr>
        <p:spPr>
          <a:xfrm>
            <a:off x="4197809" y="9521126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0EEAAE8-888A-306B-3D44-2A77C52BBE1D}"/>
              </a:ext>
            </a:extLst>
          </p:cNvPr>
          <p:cNvGrpSpPr/>
          <p:nvPr/>
        </p:nvGrpSpPr>
        <p:grpSpPr>
          <a:xfrm>
            <a:off x="4033286" y="5402208"/>
            <a:ext cx="1736977" cy="307777"/>
            <a:chOff x="4033286" y="3771225"/>
            <a:chExt cx="1736977" cy="307777"/>
          </a:xfrm>
        </p:grpSpPr>
        <p:pic>
          <p:nvPicPr>
            <p:cNvPr id="1046" name="Graphic 1045" descr="Programmer male with solid fill">
              <a:extLst>
                <a:ext uri="{FF2B5EF4-FFF2-40B4-BE49-F238E27FC236}">
                  <a16:creationId xmlns:a16="http://schemas.microsoft.com/office/drawing/2014/main" id="{24680D2B-3E1D-9E5B-437F-33D57B44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FBCA34C-B582-E740-13FE-3AD279CF173A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7251B70-1D6D-F687-4A06-E3FAD29DDF14}"/>
              </a:ext>
            </a:extLst>
          </p:cNvPr>
          <p:cNvSpPr txBox="1"/>
          <p:nvPr/>
        </p:nvSpPr>
        <p:spPr>
          <a:xfrm>
            <a:off x="4033286" y="5714970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B0EB54F-C604-CAD9-90B2-9B41B90984CE}"/>
              </a:ext>
            </a:extLst>
          </p:cNvPr>
          <p:cNvCxnSpPr>
            <a:cxnSpLocks/>
          </p:cNvCxnSpPr>
          <p:nvPr/>
        </p:nvCxnSpPr>
        <p:spPr>
          <a:xfrm>
            <a:off x="3998894" y="5361846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3332079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1962742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860754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2270519"/>
            <a:ext cx="3841844" cy="8682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used in </a:t>
            </a:r>
            <a:r>
              <a:rPr lang="en-IN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requirement, that gives comprehensive analytics as output based on excel data parsed as input.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countless data wrangling projects with different data models in relation to Semiconductor industry using Python, Rust.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3637287"/>
            <a:ext cx="3841844" cy="152227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database integrated - Tipping, KYC, Quiz.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 of Theia, I built the first 2 versions of the web App with smart contracts &amp; cloud database integrated.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IN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0813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12239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122398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999102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58888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588881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1373139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94654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945436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7308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231144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231144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2104843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67974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679745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46400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30374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3037412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82167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4114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4114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319570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179370" y="3700143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4860" y="4079729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60" y="4036767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93847" y="4065672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688616" y="4065672"/>
            <a:ext cx="223374" cy="2233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8B0BB0B-7EA4-14E2-91B8-72760906E296}"/>
              </a:ext>
            </a:extLst>
          </p:cNvPr>
          <p:cNvGrpSpPr/>
          <p:nvPr/>
        </p:nvGrpSpPr>
        <p:grpSpPr>
          <a:xfrm>
            <a:off x="111637" y="4999200"/>
            <a:ext cx="2641081" cy="314253"/>
            <a:chOff x="111637" y="4969380"/>
            <a:chExt cx="2641081" cy="314253"/>
          </a:xfrm>
        </p:grpSpPr>
        <p:pic>
          <p:nvPicPr>
            <p:cNvPr id="38" name="Graphic 37" descr="Ribbon with solid fill">
              <a:extLst>
                <a:ext uri="{FF2B5EF4-FFF2-40B4-BE49-F238E27FC236}">
                  <a16:creationId xmlns:a16="http://schemas.microsoft.com/office/drawing/2014/main" id="{CFFF7FA1-BD8C-6B7A-D979-5C6A2FEA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637" y="4969380"/>
              <a:ext cx="305208" cy="30520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32C9F2-1048-9CDE-B193-7A9EF4B869EF}"/>
                </a:ext>
              </a:extLst>
            </p:cNvPr>
            <p:cNvSpPr txBox="1"/>
            <p:nvPr/>
          </p:nvSpPr>
          <p:spPr>
            <a:xfrm>
              <a:off x="356420" y="4975856"/>
              <a:ext cx="2396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Leadership &amp; Achievements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5338351"/>
            <a:ext cx="3801742" cy="308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(Presenter) for a project “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was appreciated with award from UNESCO for its innovation.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(approx.) students enrolled for 4 courses to date.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Medium, LinkedIn.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an acclaimed technical content creator for a developer community called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Blockchain).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E99B9-9E34-A1EE-4D87-78A828BFA2E2}"/>
              </a:ext>
            </a:extLst>
          </p:cNvPr>
          <p:cNvCxnSpPr>
            <a:cxnSpLocks/>
          </p:cNvCxnSpPr>
          <p:nvPr/>
        </p:nvCxnSpPr>
        <p:spPr>
          <a:xfrm>
            <a:off x="-18780" y="3224734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D2D2C6-86F7-CAEE-BFF6-41A5547BE5FC}"/>
              </a:ext>
            </a:extLst>
          </p:cNvPr>
          <p:cNvCxnSpPr>
            <a:cxnSpLocks/>
          </p:cNvCxnSpPr>
          <p:nvPr/>
        </p:nvCxnSpPr>
        <p:spPr>
          <a:xfrm>
            <a:off x="3998894" y="370014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5A5D08-AC26-341C-ED09-7AA8ACE187CD}"/>
              </a:ext>
            </a:extLst>
          </p:cNvPr>
          <p:cNvSpPr/>
          <p:nvPr/>
        </p:nvSpPr>
        <p:spPr>
          <a:xfrm>
            <a:off x="4235519" y="84160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ADA394-98ED-8EBC-65D0-3164FC73B663}"/>
              </a:ext>
            </a:extLst>
          </p:cNvPr>
          <p:cNvSpPr/>
          <p:nvPr/>
        </p:nvSpPr>
        <p:spPr>
          <a:xfrm>
            <a:off x="4235518" y="84160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997E9-08C2-D370-4B56-17B9302C48C1}"/>
              </a:ext>
            </a:extLst>
          </p:cNvPr>
          <p:cNvSpPr txBox="1"/>
          <p:nvPr/>
        </p:nvSpPr>
        <p:spPr>
          <a:xfrm>
            <a:off x="4147155" y="62585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9EAE8-9268-119D-ECC6-37EFF0F47562}"/>
              </a:ext>
            </a:extLst>
          </p:cNvPr>
          <p:cNvCxnSpPr>
            <a:cxnSpLocks/>
          </p:cNvCxnSpPr>
          <p:nvPr/>
        </p:nvCxnSpPr>
        <p:spPr>
          <a:xfrm>
            <a:off x="0" y="4882549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805547-41F0-7DCF-A20A-7430A815B4B4}"/>
              </a:ext>
            </a:extLst>
          </p:cNvPr>
          <p:cNvSpPr txBox="1"/>
          <p:nvPr/>
        </p:nvSpPr>
        <p:spPr>
          <a:xfrm>
            <a:off x="95741" y="324361"/>
            <a:ext cx="3921934" cy="14966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 Done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experienced with scalable thread-safe APIs for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 using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-web in Rust.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B4BF6D-76E2-F7F0-D97F-94B42304D4A5}"/>
              </a:ext>
            </a:extLst>
          </p:cNvPr>
          <p:cNvGrpSpPr/>
          <p:nvPr/>
        </p:nvGrpSpPr>
        <p:grpSpPr>
          <a:xfrm>
            <a:off x="128713" y="79936"/>
            <a:ext cx="1610635" cy="320656"/>
            <a:chOff x="106735" y="2999656"/>
            <a:chExt cx="1610635" cy="320656"/>
          </a:xfrm>
        </p:grpSpPr>
        <p:pic>
          <p:nvPicPr>
            <p:cNvPr id="30" name="Graphic 29" descr="Cloud with solid fill">
              <a:extLst>
                <a:ext uri="{FF2B5EF4-FFF2-40B4-BE49-F238E27FC236}">
                  <a16:creationId xmlns:a16="http://schemas.microsoft.com/office/drawing/2014/main" id="{7AD1BA16-922E-1A4C-3777-A1F70D12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0EC074-54D0-8B7C-1AAA-F77A1377A0AD}"/>
                </a:ext>
              </a:extLst>
            </p:cNvPr>
            <p:cNvSpPr txBox="1"/>
            <p:nvPr/>
          </p:nvSpPr>
          <p:spPr>
            <a:xfrm>
              <a:off x="349602" y="3012535"/>
              <a:ext cx="136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1134</Words>
  <Application>Microsoft Macintosh PowerPoint</Application>
  <PresentationFormat>A4 Paper (210x297 mm)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316</cp:revision>
  <dcterms:created xsi:type="dcterms:W3CDTF">2022-10-06T16:05:05Z</dcterms:created>
  <dcterms:modified xsi:type="dcterms:W3CDTF">2023-06-08T17:39:29Z</dcterms:modified>
</cp:coreProperties>
</file>