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59" d="100"/>
          <a:sy n="159" d="100"/>
        </p:scale>
        <p:origin x="73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ritytech/ink/pull/1583" TargetMode="External"/><Relationship Id="rId13" Type="http://schemas.openxmlformats.org/officeDocument/2006/relationships/image" Target="../media/image1.png"/><Relationship Id="rId18" Type="http://schemas.openxmlformats.org/officeDocument/2006/relationships/hyperlink" Target="https://twitter.com/abhi3700" TargetMode="External"/><Relationship Id="rId26" Type="http://schemas.openxmlformats.org/officeDocument/2006/relationships/image" Target="../media/image8.png"/><Relationship Id="rId3" Type="http://schemas.openxmlformats.org/officeDocument/2006/relationships/hyperlink" Target="https://github.com/facebook/winterfell/pull/210" TargetMode="External"/><Relationship Id="rId21" Type="http://schemas.openxmlformats.org/officeDocument/2006/relationships/image" Target="../media/image3.svg"/><Relationship Id="rId7" Type="http://schemas.openxmlformats.org/officeDocument/2006/relationships/hyperlink" Target="ttps://github.com/paritytech/substrate/pull/14348" TargetMode="External"/><Relationship Id="rId12" Type="http://schemas.openxmlformats.org/officeDocument/2006/relationships/hyperlink" Target="https://www.drife.io/" TargetMode="External"/><Relationship Id="rId17" Type="http://schemas.openxmlformats.org/officeDocument/2006/relationships/hyperlink" Target="https://t.me/abhi3700" TargetMode="External"/><Relationship Id="rId25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abhi3700.medium.com/" TargetMode="External"/><Relationship Id="rId20" Type="http://schemas.openxmlformats.org/officeDocument/2006/relationships/image" Target="../media/image2.png"/><Relationship Id="rId29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telos.net/validator-nodes/setting-up-telos-validator-nodes#what-is-the-role-of-a-telos-validator" TargetMode="External"/><Relationship Id="rId11" Type="http://schemas.openxmlformats.org/officeDocument/2006/relationships/hyperlink" Target="https://github.com/abhi3700/eosio_cevenparks_contracts/tree/main/cevenparksio" TargetMode="External"/><Relationship Id="rId24" Type="http://schemas.openxmlformats.org/officeDocument/2006/relationships/image" Target="../media/image6.png"/><Relationship Id="rId5" Type="http://schemas.openxmlformats.org/officeDocument/2006/relationships/hyperlink" Target="https://github.com/OpenZeppelin/openzeppelin-contracts/pull/3515" TargetMode="External"/><Relationship Id="rId15" Type="http://schemas.openxmlformats.org/officeDocument/2006/relationships/hyperlink" Target="https://github.com/abhi3700" TargetMode="External"/><Relationship Id="rId23" Type="http://schemas.openxmlformats.org/officeDocument/2006/relationships/image" Target="../media/image5.svg"/><Relationship Id="rId28" Type="http://schemas.openxmlformats.org/officeDocument/2006/relationships/image" Target="../media/image10.png"/><Relationship Id="rId10" Type="http://schemas.openxmlformats.org/officeDocument/2006/relationships/hyperlink" Target="https://github.com/MystenLabs/sui/pull/13053" TargetMode="External"/><Relationship Id="rId19" Type="http://schemas.openxmlformats.org/officeDocument/2006/relationships/hyperlink" Target="https://www.linkedin.com/in/abhi3700/" TargetMode="External"/><Relationship Id="rId31" Type="http://schemas.openxmlformats.org/officeDocument/2006/relationships/image" Target="../media/image13.svg"/><Relationship Id="rId4" Type="http://schemas.openxmlformats.org/officeDocument/2006/relationships/hyperlink" Target="https://github.com/Uniswap/v2-core/pull/163" TargetMode="External"/><Relationship Id="rId9" Type="http://schemas.openxmlformats.org/officeDocument/2006/relationships/hyperlink" Target="https://github.com/rust-lang/rustlings/pull/1472" TargetMode="External"/><Relationship Id="rId14" Type="http://schemas.microsoft.com/office/2007/relationships/hdphoto" Target="../media/hdphoto1.wdp"/><Relationship Id="rId22" Type="http://schemas.openxmlformats.org/officeDocument/2006/relationships/image" Target="../media/image4.png"/><Relationship Id="rId27" Type="http://schemas.openxmlformats.org/officeDocument/2006/relationships/image" Target="../media/image9.svg"/><Relationship Id="rId30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Box 1062">
            <a:extLst>
              <a:ext uri="{FF2B5EF4-FFF2-40B4-BE49-F238E27FC236}">
                <a16:creationId xmlns:a16="http://schemas.microsoft.com/office/drawing/2014/main" id="{985A1980-4857-1BC7-C799-0558CD575D81}"/>
              </a:ext>
            </a:extLst>
          </p:cNvPr>
          <p:cNvSpPr txBox="1"/>
          <p:nvPr/>
        </p:nvSpPr>
        <p:spPr>
          <a:xfrm>
            <a:off x="88190" y="2565060"/>
            <a:ext cx="6666468" cy="1366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Subspace,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LayerZero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STARK Winterfell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Uniswap v2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OpenZeppelin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Telos Blockchain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STFX (Perpetual),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Substrate Runtime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 ink lang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Rustlings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Sui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Polygon's native stablecoin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(DeFi) using a multi-collateral CDP approach, incentivized staking to prevent liquidation, informed by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Yeti Finance.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IN" sz="900" u="sng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SNI Hack 2021 competition as EOSIO Blockchain Developer (also Presenter) for a project “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Game-Fi intent using different types of cards as NFT categories.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at WBS in 2018, where it ranked as best start-up in utility tokens category. Later, it received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UNESCO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award for its innovation in 2022.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he Value of Decentralized Knowledge | GetSmarter Blog">
            <a:extLst>
              <a:ext uri="{FF2B5EF4-FFF2-40B4-BE49-F238E27FC236}">
                <a16:creationId xmlns:a16="http://schemas.microsoft.com/office/drawing/2014/main" id="{97185282-1FED-17C4-AD11-D8669A3C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07" b="47684"/>
          <a:stretch/>
        </p:blipFill>
        <p:spPr bwMode="auto">
          <a:xfrm>
            <a:off x="0" y="-6295"/>
            <a:ext cx="6858000" cy="4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721173" y="232785"/>
            <a:ext cx="1424188" cy="29530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16694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58166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59993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65554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65676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60454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67517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4837174" y="864091"/>
            <a:ext cx="6823" cy="1482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25869" y="822349"/>
            <a:ext cx="925662" cy="276999"/>
            <a:chOff x="433905" y="1621603"/>
            <a:chExt cx="925662" cy="27699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33905" y="1683326"/>
              <a:ext cx="138240" cy="13824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46936" y="1621603"/>
              <a:ext cx="81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70368" y="1045932"/>
            <a:ext cx="4870359" cy="1198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am an Agnostic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Engineer specialized in Blockchain technology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8 years of experience as CTO,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HoD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Lead/Senior Blockchain Engineer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 multiple Web3 startups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projects mostly in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contract &amp; Backend in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DeFi, NFT, Gaming, Protocol, etc. I hold development experience in multipl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protocols like EVM, EOSIO, Substrate, Solana; contributed in many open-source projects as well.</a:t>
            </a:r>
          </a:p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8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consistently delivered high-quality work across multiple projects. Despite facing challenges like funding issues or µ-management style in the past, my focus on producing stellar results has remained unwavering.</a:t>
            </a:r>
            <a:endParaRPr lang="en-US" sz="8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0" y="2334465"/>
            <a:ext cx="68846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FA6FBB63-E378-C966-7F5B-1314F98FA2EF}"/>
              </a:ext>
            </a:extLst>
          </p:cNvPr>
          <p:cNvGrpSpPr/>
          <p:nvPr/>
        </p:nvGrpSpPr>
        <p:grpSpPr>
          <a:xfrm>
            <a:off x="4911596" y="1134652"/>
            <a:ext cx="1091741" cy="276999"/>
            <a:chOff x="5205740" y="1134652"/>
            <a:chExt cx="1091741" cy="276999"/>
          </a:xfrm>
        </p:grpSpPr>
        <p:pic>
          <p:nvPicPr>
            <p:cNvPr id="6" name="Graphic 5" descr="Graduation cap with solid fill">
              <a:extLst>
                <a:ext uri="{FF2B5EF4-FFF2-40B4-BE49-F238E27FC236}">
                  <a16:creationId xmlns:a16="http://schemas.microsoft.com/office/drawing/2014/main" id="{C488CD68-901B-27C4-FDB1-BA61795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205740" y="1160117"/>
              <a:ext cx="229392" cy="2293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F6E378-B571-A7D4-C037-51CABF536F7C}"/>
                </a:ext>
              </a:extLst>
            </p:cNvPr>
            <p:cNvSpPr txBox="1"/>
            <p:nvPr/>
          </p:nvSpPr>
          <p:spPr>
            <a:xfrm>
              <a:off x="5371920" y="1134652"/>
              <a:ext cx="92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Education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861043" y="1372577"/>
            <a:ext cx="16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06C69AA-0D57-7D42-D24C-DEC36F246D73}"/>
              </a:ext>
            </a:extLst>
          </p:cNvPr>
          <p:cNvGrpSpPr/>
          <p:nvPr/>
        </p:nvGrpSpPr>
        <p:grpSpPr>
          <a:xfrm>
            <a:off x="4897051" y="854650"/>
            <a:ext cx="1219906" cy="276999"/>
            <a:chOff x="5209870" y="854650"/>
            <a:chExt cx="1219906" cy="276999"/>
          </a:xfrm>
        </p:grpSpPr>
        <p:pic>
          <p:nvPicPr>
            <p:cNvPr id="5" name="Graphic 4" descr="Ui Ux with solid fill">
              <a:extLst>
                <a:ext uri="{FF2B5EF4-FFF2-40B4-BE49-F238E27FC236}">
                  <a16:creationId xmlns:a16="http://schemas.microsoft.com/office/drawing/2014/main" id="{E437736C-46A1-E470-9CC3-CEA5A7AB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209870" y="898165"/>
              <a:ext cx="203342" cy="2033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D567B-E384-5DA7-5725-E4407708DC2E}"/>
                </a:ext>
              </a:extLst>
            </p:cNvPr>
            <p:cNvSpPr txBox="1"/>
            <p:nvPr/>
          </p:nvSpPr>
          <p:spPr>
            <a:xfrm>
              <a:off x="5372346" y="854650"/>
              <a:ext cx="1057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Experience</a:t>
              </a:r>
              <a:endParaRPr lang="en-US" sz="1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6256867" y="879072"/>
            <a:ext cx="603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8 </a:t>
            </a:r>
            <a:r>
              <a:rPr lang="en-US" sz="9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 flipV="1">
            <a:off x="4837174" y="1149463"/>
            <a:ext cx="2047522" cy="10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853C7AD-5BBD-528E-3F83-BB8D785A809B}"/>
              </a:ext>
            </a:extLst>
          </p:cNvPr>
          <p:cNvGrpSpPr/>
          <p:nvPr/>
        </p:nvGrpSpPr>
        <p:grpSpPr>
          <a:xfrm>
            <a:off x="126723" y="3870824"/>
            <a:ext cx="1502200" cy="292388"/>
            <a:chOff x="4141297" y="2671400"/>
            <a:chExt cx="1502200" cy="292388"/>
          </a:xfrm>
        </p:grpSpPr>
        <p:pic>
          <p:nvPicPr>
            <p:cNvPr id="1039" name="Graphic 1038">
              <a:extLst>
                <a:ext uri="{FF2B5EF4-FFF2-40B4-BE49-F238E27FC236}">
                  <a16:creationId xmlns:a16="http://schemas.microsoft.com/office/drawing/2014/main" id="{A5078535-166A-A2B0-1746-0A235F2F2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141297" y="2718996"/>
              <a:ext cx="151949" cy="151949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47282EB-86BB-1006-6293-B8A30D4A6E0D}"/>
                </a:ext>
              </a:extLst>
            </p:cNvPr>
            <p:cNvSpPr txBox="1"/>
            <p:nvPr/>
          </p:nvSpPr>
          <p:spPr>
            <a:xfrm>
              <a:off x="4214946" y="2671400"/>
              <a:ext cx="14285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Career Timeline</a:t>
              </a:r>
            </a:p>
          </p:txBody>
        </p:sp>
      </p:grpSp>
      <p:sp>
        <p:nvSpPr>
          <p:cNvPr id="1057" name="TextBox 1056">
            <a:extLst>
              <a:ext uri="{FF2B5EF4-FFF2-40B4-BE49-F238E27FC236}">
                <a16:creationId xmlns:a16="http://schemas.microsoft.com/office/drawing/2014/main" id="{EDA677FE-BCBD-363A-A66F-B5236C3C09E3}"/>
              </a:ext>
            </a:extLst>
          </p:cNvPr>
          <p:cNvSpPr txBox="1"/>
          <p:nvPr/>
        </p:nvSpPr>
        <p:spPr>
          <a:xfrm>
            <a:off x="88190" y="8084560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2022 – Oct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@ Upside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with auditors from </a:t>
            </a:r>
            <a:r>
              <a:rPr lang="en-IN" sz="900" b="0" i="0" u="sng" dirty="0" err="1">
                <a:solidFill>
                  <a:srgbClr val="374151"/>
                </a:solidFill>
                <a:effectLst/>
              </a:rPr>
              <a:t>Quantstamp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Certik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Omniscia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on Token, Vesting, Staking Solidity smart contracts for clients including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Metacraft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Delysium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Zedrun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etc.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 AMM &amp; Developed smart contracts for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DEX -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Bioform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MIT using their free-energy based parametrized model. 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writing smart contracts, I ensured testing, deployment scripts, flattening, verification, fuzzy-testing, gas optimization (using Yul, Solidity), contract-size optimization of smart contracts using Truffle, Hardhat,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before deploying 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Co-developed and led 'Zippy' TGE tool project, crafting architecture with whitepaper, built REST APIs with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NextJS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conducting API tests via data mocking and integrated Swagger UI; also managed Firebase's NoSQL &amp; SQL databases.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Proficient in React and Redux.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Implemented CI/CD via GitHub Actions and Docker for automated testing and repository packaging, respectively.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5C25085D-99FF-EF22-40A5-79C0AB40BA06}"/>
              </a:ext>
            </a:extLst>
          </p:cNvPr>
          <p:cNvSpPr txBox="1"/>
          <p:nvPr/>
        </p:nvSpPr>
        <p:spPr>
          <a:xfrm>
            <a:off x="88190" y="6416337"/>
            <a:ext cx="6657120" cy="164884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2022 – Jun 2023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Head of Blockchain Department @ Rapid Innovation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ZKP algorithms, Project lead for building ZKP module with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zkSNARK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Fuel Blockchain using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Circom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Rust, Cairo (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Cross-chain messaging protocols like Substrate XCMP,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Axelar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GMP to enable a web3 project support multi-chain.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auto-compounding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vault based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Architect for NFT marketplace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extensive research on custom wallet development.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Audited the Projects’ Solidity &amp; Rust codebase for security vulnerabilities, code optimization, testing, documentation.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Collaborated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Xstrela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project, building scalable, thread-safe APIs using the </a:t>
            </a:r>
            <a:r>
              <a:rPr lang="en-IN" sz="900" b="0" i="0" u="sng" dirty="0" err="1">
                <a:solidFill>
                  <a:srgbClr val="374151"/>
                </a:solidFill>
                <a:effectLst/>
                <a:latin typeface="Söhne"/>
              </a:rPr>
              <a:t>Actix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-web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framework in Rust.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 the foundation stone for the blockchain department considering latest evolution in terms of SC security &amp; Gas optimization techniques, Use of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 tool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Fuzz testing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Periodic leadership on the project estimation on RFP received from several major clients.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36B448D-FC2E-09CE-3F28-8ED995FFD772}"/>
              </a:ext>
            </a:extLst>
          </p:cNvPr>
          <p:cNvSpPr txBox="1"/>
          <p:nvPr/>
        </p:nvSpPr>
        <p:spPr>
          <a:xfrm>
            <a:off x="88190" y="4159697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 2023 – Jul 2024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Solidity Engineer @ Subspace Labs (now Autonomys) | 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 testing of Subspace's EVM domain in Async Rust &amp; different Solidity contracts having low to high gas-consuming functions for sending transactions on-chain with custom load value.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Did some work on ZK-based Identity solution for native product using TypeScript &amp;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Plagiarism detection on text embeddings via LSH random projection with Python &amp; Rust.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a community telegram bot using Rust.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a native cross-chain bridge based on custom LZ contracts between Subspace's EVM and other EVM chains.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ETA Prediction of probabilistic farming reward for a Subspace farmer; released custom GTK4 FE component for Space Acres in Rust.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SDK development featuring PKI-based identity for Autonomys.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851142D0-0690-0115-8D40-10A319BDEB00}"/>
              </a:ext>
            </a:extLst>
          </p:cNvPr>
          <p:cNvGrpSpPr/>
          <p:nvPr/>
        </p:nvGrpSpPr>
        <p:grpSpPr>
          <a:xfrm>
            <a:off x="103342" y="2346314"/>
            <a:ext cx="2552737" cy="292388"/>
            <a:chOff x="183939" y="4975856"/>
            <a:chExt cx="2552737" cy="292388"/>
          </a:xfrm>
        </p:grpSpPr>
        <p:pic>
          <p:nvPicPr>
            <p:cNvPr id="1061" name="Graphic 1060" descr="Ribbon with solid fill">
              <a:extLst>
                <a:ext uri="{FF2B5EF4-FFF2-40B4-BE49-F238E27FC236}">
                  <a16:creationId xmlns:a16="http://schemas.microsoft.com/office/drawing/2014/main" id="{2FAC8F9C-3116-115B-D206-678E9C5B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83939" y="5017505"/>
              <a:ext cx="213655" cy="213655"/>
            </a:xfrm>
            <a:prstGeom prst="rect">
              <a:avLst/>
            </a:prstGeom>
          </p:spPr>
        </p:pic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A89D5A0A-90FA-65A0-8961-DDA37F4F2508}"/>
                </a:ext>
              </a:extLst>
            </p:cNvPr>
            <p:cNvSpPr txBox="1"/>
            <p:nvPr/>
          </p:nvSpPr>
          <p:spPr>
            <a:xfrm>
              <a:off x="340378" y="4975856"/>
              <a:ext cx="23962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Achievements</a:t>
              </a:r>
            </a:p>
          </p:txBody>
        </p:sp>
      </p:grp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D638C51-EFB7-BFE6-08FB-939D349338F7}"/>
              </a:ext>
            </a:extLst>
          </p:cNvPr>
          <p:cNvCxnSpPr>
            <a:cxnSpLocks/>
          </p:cNvCxnSpPr>
          <p:nvPr/>
        </p:nvCxnSpPr>
        <p:spPr>
          <a:xfrm flipV="1">
            <a:off x="4843997" y="1711281"/>
            <a:ext cx="2052141" cy="6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Graphic 1069" descr="Programmer male with solid fill">
            <a:extLst>
              <a:ext uri="{FF2B5EF4-FFF2-40B4-BE49-F238E27FC236}">
                <a16:creationId xmlns:a16="http://schemas.microsoft.com/office/drawing/2014/main" id="{B54478DF-3F9A-0287-F8D6-5B4A106AEB3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63319" y="1746837"/>
            <a:ext cx="172388" cy="172388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2C3D98A7-4765-3A78-F886-D81AC4A1467D}"/>
              </a:ext>
            </a:extLst>
          </p:cNvPr>
          <p:cNvSpPr txBox="1"/>
          <p:nvPr/>
        </p:nvSpPr>
        <p:spPr>
          <a:xfrm>
            <a:off x="5068143" y="1708206"/>
            <a:ext cx="15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Coding Languages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EBE36BA-081A-D044-5C1A-FDBC1A2D80B8}"/>
              </a:ext>
            </a:extLst>
          </p:cNvPr>
          <p:cNvSpPr txBox="1"/>
          <p:nvPr/>
        </p:nvSpPr>
        <p:spPr>
          <a:xfrm>
            <a:off x="4826953" y="1923257"/>
            <a:ext cx="195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Rust, TypeScript, Python, C++, Java, XML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46053C-9F44-CDCC-94FD-14EDA9F20151}"/>
              </a:ext>
            </a:extLst>
          </p:cNvPr>
          <p:cNvCxnSpPr>
            <a:cxnSpLocks/>
          </p:cNvCxnSpPr>
          <p:nvPr/>
        </p:nvCxnSpPr>
        <p:spPr>
          <a:xfrm>
            <a:off x="85726" y="1955148"/>
            <a:ext cx="0" cy="22144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5E30A7-65DA-A547-03D7-66481467D28F}"/>
              </a:ext>
            </a:extLst>
          </p:cNvPr>
          <p:cNvSpPr txBox="1"/>
          <p:nvPr/>
        </p:nvSpPr>
        <p:spPr>
          <a:xfrm>
            <a:off x="88190" y="5670955"/>
            <a:ext cx="6657120" cy="72552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 – Sep 2023 | Self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Bank pallet for substrate chain featuring traditional staking features like fixed, recurring deposits.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Coursera Instructor, released a GP on “Target proximity game &amp; food delivery proximity app using Rust”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Revealable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Stakeable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Dynamic On-chain NFT for EVM chain; developed concurrent RESTful APIs using Rust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Actix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web framework.</a:t>
            </a:r>
          </a:p>
        </p:txBody>
      </p: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4779164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C106C-4F23-0674-382C-D397FC48A694}"/>
              </a:ext>
            </a:extLst>
          </p:cNvPr>
          <p:cNvSpPr txBox="1"/>
          <p:nvPr/>
        </p:nvSpPr>
        <p:spPr>
          <a:xfrm>
            <a:off x="99921" y="6320133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 2016 – Jan 2018 |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Researched and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analyzed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the EVM technology stack and early Solidity codebase to write simple contracts.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blockchain’s Tokenomics model &amp; deep dived into EOS blockchain codebase. Wrote several contracts using C++; also written test scripts; deployment using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Recognized as a leading technical content creator for the Utopian developer community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Steem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Blockchain; also researched their consensus algorithm – ‘Proof of Brain’.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unique content related to Blockchain, Data Science on Medium, LinkedIn.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24169-1928-6CE6-CD90-8C122AB43119}"/>
              </a:ext>
            </a:extLst>
          </p:cNvPr>
          <p:cNvSpPr txBox="1"/>
          <p:nvPr/>
        </p:nvSpPr>
        <p:spPr>
          <a:xfrm>
            <a:off x="99921" y="5287825"/>
            <a:ext cx="6657120" cy="1007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 2018 – Dec 2018 | Founding CTO @ DRIFE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Ride-sharing smart contracts suite for EOSIO blockchains using C++.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Established an interdisciplinary team for engineering, sales, marketing, and content creation.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Designed &amp; Formulated </a:t>
            </a:r>
            <a:r>
              <a:rPr lang="en-IN" sz="900" dirty="0" err="1">
                <a:solidFill>
                  <a:srgbClr val="374151"/>
                </a:solidFill>
              </a:rPr>
              <a:t>tokenomics</a:t>
            </a:r>
            <a:r>
              <a:rPr lang="en-IN" sz="900" dirty="0">
                <a:solidFill>
                  <a:srgbClr val="374151"/>
                </a:solidFill>
              </a:rPr>
              <a:t> and revenue model for zero-fee rides feasibility.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Authored technical whitepaper outlining governance, economics, and technology pillars &amp; platform architecture and product workflow.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Presented at the WBS event and successfully pitched to ~ 35 investors, resulting in recognition as one of the most innovative projects.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2AF3D6-3043-6DC0-C211-7962F9332716}"/>
              </a:ext>
            </a:extLst>
          </p:cNvPr>
          <p:cNvSpPr txBox="1"/>
          <p:nvPr/>
        </p:nvSpPr>
        <p:spPr>
          <a:xfrm>
            <a:off x="99921" y="3583664"/>
            <a:ext cx="6657120" cy="167449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 2019 – Jun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on-chain and off-chain NFT projects using ERC721, ERC1155 standards, and NodeJS, Solidity, Hardhat. Automated deployment of Dynamic NFTs to IPFS,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Arweave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EVM smart contract projects related to ERC20 Token’s variants, Vault, Staking, NFT Marketplace, Auction for clients.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EOSIO smart contract projects -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(Betting game with RNG Oracle), Tipping, ICO (single/multi phases), Staking, Vault using C/C++, JavaScript/TypeScript.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three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Telegram Bots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(Tipping, KYC, Quiz) using EOSIO smart contracts and integrating Heroku Redis databases.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'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Autoplot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,' a CLI-based data visualization software leveraged in the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Indian Space Programme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for comprehensive analytics based on parsed Excel data; using python language.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Worked on numerous data wrangling projects in the semiconductor industry using Python and Rust; developed custom scripts.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CF250-29E0-2DC4-858D-616F56CFA53B}"/>
              </a:ext>
            </a:extLst>
          </p:cNvPr>
          <p:cNvSpPr txBox="1"/>
          <p:nvPr/>
        </p:nvSpPr>
        <p:spPr>
          <a:xfrm>
            <a:off x="99921" y="2522280"/>
            <a:ext cx="6657120" cy="10332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 2021 – Sep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Lead Blockchain Developer @ Boot Finance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Conducted extensive research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Uniswap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Curve, and Saddle to write smart contracts for a DEX, utilizing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CustomSwap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AMM and liaised with a Quant researcher. 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robust test cases with Hardhat Typescript for the smart contracts – DEX, Vesting, Token.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Leveraged data wrangling techniques to categorize and modify user token allocations within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GSheets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; wrote API scripts for file upload.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74151"/>
                </a:solidFill>
              </a:rPr>
              <a:t>Explored the </a:t>
            </a:r>
            <a:r>
              <a:rPr lang="en-US" sz="900" dirty="0" err="1">
                <a:solidFill>
                  <a:srgbClr val="374151"/>
                </a:solidFill>
              </a:rPr>
              <a:t>Aave</a:t>
            </a:r>
            <a:r>
              <a:rPr lang="en-US" sz="900" dirty="0">
                <a:solidFill>
                  <a:srgbClr val="374151"/>
                </a:solidFill>
              </a:rPr>
              <a:t> protocol in order to add lending/borrowing feature on top of the platform.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9BA6A-C548-CE2C-70D6-EEBD51FF5104}"/>
              </a:ext>
            </a:extLst>
          </p:cNvPr>
          <p:cNvSpPr txBox="1"/>
          <p:nvPr/>
        </p:nvSpPr>
        <p:spPr>
          <a:xfrm>
            <a:off x="99921" y="1620664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2021 – Mar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Blockchain Engineer @ Master Ventures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on translating an EVM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crowdsale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smart contract from Solidity to Solana using Rust language; also documented.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Played a key role in the launch of the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Polkadot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parachain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'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Paidchain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,'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Substrate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Cumulus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repositories, and CLI tools for network launch.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Evaluated </a:t>
            </a:r>
            <a:r>
              <a:rPr lang="en-IN" sz="900" dirty="0" err="1">
                <a:solidFill>
                  <a:srgbClr val="374151"/>
                </a:solidFill>
              </a:rPr>
              <a:t>Paidchain</a:t>
            </a:r>
            <a:r>
              <a:rPr lang="en-IN" sz="900" dirty="0">
                <a:solidFill>
                  <a:srgbClr val="374151"/>
                </a:solidFill>
              </a:rPr>
              <a:t> deployment by executing a sample EVM smart contract development lifecycle via Hardhat; also documented.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AF098-062D-4904-6090-6479353738B2}"/>
              </a:ext>
            </a:extLst>
          </p:cNvPr>
          <p:cNvSpPr txBox="1"/>
          <p:nvPr/>
        </p:nvSpPr>
        <p:spPr>
          <a:xfrm>
            <a:off x="99921" y="7894049"/>
            <a:ext cx="6657120" cy="73834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 2014 – Sep 2016 | Scientist @ ISRO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in field of "Dry Etching" in 8-inch foundry for fabrication of CMOS, ASIC devices.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a command-line interface (CLI) application in Python for automated analysis of large-scale data (QC, production) collected from foundry machines.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16A10-E89C-D995-77E7-6401F71FE9C1}"/>
              </a:ext>
            </a:extLst>
          </p:cNvPr>
          <p:cNvSpPr txBox="1"/>
          <p:nvPr/>
        </p:nvSpPr>
        <p:spPr>
          <a:xfrm>
            <a:off x="99921" y="96039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May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CTO @ Theia Finance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Architected a modular, upgradeable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DeFi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platform and smart contract system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ERC-2535 Diamond Standard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. Also crafted a DAO-governed crowdfunding platform based on bonding curves; also featured an option of collective formation by top investors.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Drove product iterations and custom token faucet trials, boosting Discord community from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300 to 30k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while managing database scalability for concurrent usage.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Engaged in product design deliberations, whitepaper composition, and provided extensive hands-on guidance for full-stack and blockchain development to the team.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Researched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cross-chain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capabilities via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Layerzero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projects, including engaging in technical discourse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Axelar's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features.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Collaboratively wrote and audited solidity smart contracts, enhancing security, optimizing gas use, and minimizing contract size.</a:t>
            </a:r>
          </a:p>
        </p:txBody>
      </p: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2758</TotalTime>
  <Words>1636</Words>
  <Application>Microsoft Macintosh PowerPoint</Application>
  <PresentationFormat>A4 Paper (210x297 mm)</PresentationFormat>
  <Paragraphs>91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589</cp:revision>
  <dcterms:created xsi:type="dcterms:W3CDTF">2022-10-06T16:05:05Z</dcterms:created>
  <dcterms:modified xsi:type="dcterms:W3CDTF">2024-07-09T19:56:39Z</dcterms:modified>
</cp:coreProperties>
</file>