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 autoAdjust="0"/>
    <p:restoredTop sz="90859"/>
  </p:normalViewPr>
  <p:slideViewPr>
    <p:cSldViewPr snapToGrid="0">
      <p:cViewPr>
        <p:scale>
          <a:sx n="124" d="100"/>
          <a:sy n="124" d="100"/>
        </p:scale>
        <p:origin x="1952" y="-7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7/1/22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E210-CAF8-2E4C-A367-F074B973C260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56E9-0D86-734E-9131-947959AB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Smart Contract</a:t>
            </a:r>
          </a:p>
          <a:p>
            <a:r>
              <a:rPr lang="en-US" dirty="0"/>
              <a:t>Combine </a:t>
            </a:r>
            <a:r>
              <a:rPr lang="en-US" dirty="0" err="1"/>
              <a:t>eosio</a:t>
            </a:r>
            <a:r>
              <a:rPr lang="en-US" dirty="0"/>
              <a:t>, </a:t>
            </a:r>
            <a:r>
              <a:rPr lang="en-US" dirty="0" err="1"/>
              <a:t>evm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Substrate Blockchains</a:t>
            </a:r>
          </a:p>
          <a:p>
            <a:endParaRPr lang="en-US" dirty="0"/>
          </a:p>
          <a:p>
            <a:r>
              <a:rPr lang="en-US" dirty="0"/>
              <a:t>### Open-Source Contributions</a:t>
            </a:r>
          </a:p>
          <a:p>
            <a:r>
              <a:rPr lang="en-US" dirty="0"/>
              <a:t>##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56E9-0D86-734E-9131-947959AB34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7/1/22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hyperlink" Target="https://abhi3700.medium.com/" TargetMode="External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heia.finance/" TargetMode="External"/><Relationship Id="rId13" Type="http://schemas.openxmlformats.org/officeDocument/2006/relationships/hyperlink" Target="https://github.com/abhi3700/evm_contracts_vaultscoin" TargetMode="External"/><Relationship Id="rId18" Type="http://schemas.openxmlformats.org/officeDocument/2006/relationships/hyperlink" Target="https://github.com/abhi3700/evm_contracts_vesting" TargetMode="External"/><Relationship Id="rId26" Type="http://schemas.openxmlformats.org/officeDocument/2006/relationships/hyperlink" Target="https://gpkbattles.com/" TargetMode="External"/><Relationship Id="rId3" Type="http://schemas.openxmlformats.org/officeDocument/2006/relationships/image" Target="../media/image32.png"/><Relationship Id="rId21" Type="http://schemas.openxmlformats.org/officeDocument/2006/relationships/hyperlink" Target="https://github.com/abhi3700/toe_contracts" TargetMode="External"/><Relationship Id="rId7" Type="http://schemas.openxmlformats.org/officeDocument/2006/relationships/hyperlink" Target="https://testnet.theia.finance/" TargetMode="External"/><Relationship Id="rId12" Type="http://schemas.openxmlformats.org/officeDocument/2006/relationships/hyperlink" Target="https://github.com/abhi3700/evm_contracts_multistaking" TargetMode="External"/><Relationship Id="rId17" Type="http://schemas.openxmlformats.org/officeDocument/2006/relationships/hyperlink" Target="https://github.com/abhi3700/evm_contracts_tokendex" TargetMode="External"/><Relationship Id="rId25" Type="http://schemas.openxmlformats.org/officeDocument/2006/relationships/hyperlink" Target="https://github.com/GPKBattles/eosio_gpkbattles_contracts/tree/master/2_testnet/gpkbattlesco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Uniswap/v2-core/pull/163" TargetMode="External"/><Relationship Id="rId20" Type="http://schemas.openxmlformats.org/officeDocument/2006/relationships/hyperlink" Target="https://www.boot.finance/" TargetMode="External"/><Relationship Id="rId29" Type="http://schemas.openxmlformats.org/officeDocument/2006/relationships/hyperlink" Target="https://github.com/abhi3700/eosio_tropium_contracts/tree/master/tropiumstak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stnet.v1.theia.finance/" TargetMode="External"/><Relationship Id="rId11" Type="http://schemas.openxmlformats.org/officeDocument/2006/relationships/hyperlink" Target="https://github.com/abhi3700/evm_contracts_staking" TargetMode="External"/><Relationship Id="rId24" Type="http://schemas.openxmlformats.org/officeDocument/2006/relationships/hyperlink" Target="https://github.com/GPKBattles/eosio_gpkbattles_contracts/tree/master/2_testnet/gpkbatescrow" TargetMode="External"/><Relationship Id="rId5" Type="http://schemas.openxmlformats.org/officeDocument/2006/relationships/hyperlink" Target="https://rinkeby.etherscan.io/address/0x4939463F9285097d7BfCB5B72B0649c59BF5C637" TargetMode="External"/><Relationship Id="rId15" Type="http://schemas.openxmlformats.org/officeDocument/2006/relationships/hyperlink" Target="https://github.com/OpenZeppelin/openzeppelin-contracts/pull/3515" TargetMode="External"/><Relationship Id="rId23" Type="http://schemas.openxmlformats.org/officeDocument/2006/relationships/hyperlink" Target="https://github.com/abhi3700/eosio_cevenparks_contracts/tree/main/cevenparksio" TargetMode="External"/><Relationship Id="rId28" Type="http://schemas.openxmlformats.org/officeDocument/2006/relationships/hyperlink" Target="https://github.com/abhi3700/eosio_dci_contracts/tree/master/dciico" TargetMode="External"/><Relationship Id="rId10" Type="http://schemas.openxmlformats.org/officeDocument/2006/relationships/hyperlink" Target="https://github.com/abhi3700/evm_contracts_escrow" TargetMode="External"/><Relationship Id="rId19" Type="http://schemas.openxmlformats.org/officeDocument/2006/relationships/hyperlink" Target="https://github.com/abhi3700/evm_contracts_vestingall" TargetMode="External"/><Relationship Id="rId31" Type="http://schemas.openxmlformats.org/officeDocument/2006/relationships/hyperlink" Target="https://docs.telos.net/validator-nodes/setting-up-telos-validator-nodes" TargetMode="External"/><Relationship Id="rId4" Type="http://schemas.openxmlformats.org/officeDocument/2006/relationships/hyperlink" Target="https://github.com/abhi3700/evm_stablecoin_ds" TargetMode="External"/><Relationship Id="rId9" Type="http://schemas.openxmlformats.org/officeDocument/2006/relationships/hyperlink" Target="https://github.com/abhi3700/My_Learning_NFT/tree/main/libs/pin-to-ipfs/pinata" TargetMode="External"/><Relationship Id="rId14" Type="http://schemas.openxmlformats.org/officeDocument/2006/relationships/hyperlink" Target="https://github.com/abhi3700/evm_contracts_defiavgprice" TargetMode="External"/><Relationship Id="rId22" Type="http://schemas.openxmlformats.org/officeDocument/2006/relationships/hyperlink" Target="https://www.drife.io/" TargetMode="External"/><Relationship Id="rId27" Type="http://schemas.openxmlformats.org/officeDocument/2006/relationships/hyperlink" Target="https://github.com/abhi3700/eosio_tropium_contracts/tree/master/tropiumico" TargetMode="External"/><Relationship Id="rId30" Type="http://schemas.openxmlformats.org/officeDocument/2006/relationships/hyperlink" Target="https://github.com/abhi3700/eosio_tropium_contracts/tree/master/tropiumtoke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pkclean.net/apk/2002128/bitinfocoin-bitcoin-blockchain-ethereum-crypto.html" TargetMode="External"/><Relationship Id="rId3" Type="http://schemas.openxmlformats.org/officeDocument/2006/relationships/hyperlink" Target="https://www.bowled.io/" TargetMode="External"/><Relationship Id="rId7" Type="http://schemas.openxmlformats.org/officeDocument/2006/relationships/hyperlink" Target="https://github.com/abhi3700/eosio_kyc_contracts" TargetMode="External"/><Relationship Id="rId2" Type="http://schemas.openxmlformats.org/officeDocument/2006/relationships/hyperlink" Target="https://github.com/abhi3700/AutoPlo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bhi3700/kyc_bot" TargetMode="External"/><Relationship Id="rId5" Type="http://schemas.openxmlformats.org/officeDocument/2006/relationships/hyperlink" Target="https://github.com/abhi3700/eosio_tipuser_contracts/tree/main/tippertipper" TargetMode="External"/><Relationship Id="rId10" Type="http://schemas.openxmlformats.org/officeDocument/2006/relationships/hyperlink" Target="https://master.ventures/" TargetMode="External"/><Relationship Id="rId4" Type="http://schemas.openxmlformats.org/officeDocument/2006/relationships/hyperlink" Target="https://github.com/abhi3700/tipuser_bot" TargetMode="External"/><Relationship Id="rId9" Type="http://schemas.openxmlformats.org/officeDocument/2006/relationships/hyperlink" Target="https://github.com/abhi3700/ProF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verr.com/abhijitroy294/teach-eos-blockchain-online" TargetMode="External"/><Relationship Id="rId13" Type="http://schemas.openxmlformats.org/officeDocument/2006/relationships/hyperlink" Target="https://steem.com/" TargetMode="External"/><Relationship Id="rId3" Type="http://schemas.openxmlformats.org/officeDocument/2006/relationships/hyperlink" Target="https://github.com/abhi3700/eosio_cevenparks_contracts/tree/main/cevenparksio" TargetMode="External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steemit.com/@abhi3700" TargetMode="External"/><Relationship Id="rId2" Type="http://schemas.openxmlformats.org/officeDocument/2006/relationships/image" Target="../media/image33.png"/><Relationship Id="rId16" Type="http://schemas.openxmlformats.org/officeDocument/2006/relationships/hyperlink" Target="https://github.com/abhi3700/faqgot_bo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s://steemit.com/@utopian-io" TargetMode="External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hyperlink" Target="https://github.com/abhi3700/leolab_bot" TargetMode="External"/><Relationship Id="rId10" Type="http://schemas.openxmlformats.org/officeDocument/2006/relationships/hyperlink" Target="https://abhi3700.medium.com/" TargetMode="External"/><Relationship Id="rId4" Type="http://schemas.openxmlformats.org/officeDocument/2006/relationships/hyperlink" Target="https://www.drife.io/" TargetMode="External"/><Relationship Id="rId9" Type="http://schemas.openxmlformats.org/officeDocument/2006/relationships/hyperlink" Target="https://github.com/abhi3700/My_Learning_EOS" TargetMode="External"/><Relationship Id="rId14" Type="http://schemas.openxmlformats.org/officeDocument/2006/relationships/hyperlink" Target="https://github.com/abhi3700/keyhub_b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36820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48780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762549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223203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679372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3852756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Kolkata, India</a:t>
            </a:r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6+ years of experience as CTO, Lead/Senior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in utility category. I hold multi-chain development experience with leading Blockchain protocols like EVM, EOSIO, Solana.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181097" y="6482292"/>
            <a:ext cx="2041508" cy="242888"/>
          </a:xfrm>
        </p:spPr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69448" y="6482292"/>
            <a:ext cx="1662631" cy="242888"/>
          </a:xfrm>
        </p:spPr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768822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57958"/>
            <a:ext cx="1414816" cy="190800"/>
          </a:xfrm>
        </p:spPr>
        <p:txBody>
          <a:bodyPr/>
          <a:lstStyle/>
          <a:p>
            <a:r>
              <a:rPr lang="en-US" dirty="0"/>
              <a:t>EVM 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42653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25944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14911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 dirty="0"/>
              <a:t>28 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~7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103142" y="4343131"/>
            <a:ext cx="1337835" cy="187199"/>
          </a:xfrm>
        </p:spPr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103142" y="4813107"/>
            <a:ext cx="1337835" cy="187199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103142" y="5283082"/>
            <a:ext cx="1337835" cy="187199"/>
          </a:xfrm>
        </p:spPr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104828" y="4458376"/>
            <a:ext cx="1321339" cy="226901"/>
          </a:xfrm>
        </p:spPr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04828" y="4927089"/>
            <a:ext cx="1321339" cy="226901"/>
          </a:xfrm>
        </p:spPr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04828" y="5395802"/>
            <a:ext cx="1549248" cy="226901"/>
          </a:xfrm>
        </p:spPr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107241" y="5752129"/>
            <a:ext cx="1337835" cy="187199"/>
          </a:xfrm>
        </p:spPr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108927" y="5864849"/>
            <a:ext cx="1549248" cy="226901"/>
          </a:xfrm>
        </p:spPr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359861" y="3768583"/>
            <a:ext cx="1321339" cy="535165"/>
          </a:xfrm>
        </p:spPr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6973541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60354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47167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33980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20792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24923" y="515287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33980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33980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31903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MIRO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37784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3972504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3920962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744504" y="3266492"/>
            <a:ext cx="299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Solidity, C/C++, Rust, Python,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Vyper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Typescript, Java, Bash, Batch, Markdown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56011" y="4163850"/>
            <a:ext cx="4247657" cy="214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at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2022: Lead Blockchain Developer at Mojo, Polygon’s native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stablecoin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.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6997234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867031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60991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676849" y="6860991"/>
            <a:ext cx="402991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21854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52780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164013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21854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45930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164013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21332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21488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35436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C83F98F-41E1-584C-9C46-596247E36001}"/>
              </a:ext>
            </a:extLst>
          </p:cNvPr>
          <p:cNvSpPr/>
          <p:nvPr/>
        </p:nvSpPr>
        <p:spPr>
          <a:xfrm>
            <a:off x="6208044" y="7362414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FFC118C-9A31-C309-260E-F6BEA470F94D}"/>
              </a:ext>
            </a:extLst>
          </p:cNvPr>
          <p:cNvSpPr/>
          <p:nvPr/>
        </p:nvSpPr>
        <p:spPr>
          <a:xfrm>
            <a:off x="6203668" y="6976364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751546E-06C8-F916-2B8B-6E6A784E2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8355" y="6106658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 Placeholder 343">
            <a:extLst>
              <a:ext uri="{FF2B5EF4-FFF2-40B4-BE49-F238E27FC236}">
                <a16:creationId xmlns:a16="http://schemas.microsoft.com/office/drawing/2014/main" id="{8CC218DC-8241-5C65-28B7-359F7EA9B441}"/>
              </a:ext>
            </a:extLst>
          </p:cNvPr>
          <p:cNvSpPr txBox="1">
            <a:spLocks/>
          </p:cNvSpPr>
          <p:nvPr/>
        </p:nvSpPr>
        <p:spPr>
          <a:xfrm>
            <a:off x="110000" y="6138319"/>
            <a:ext cx="1337835" cy="18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7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Medium</a:t>
            </a:r>
          </a:p>
        </p:txBody>
      </p:sp>
      <p:sp>
        <p:nvSpPr>
          <p:cNvPr id="167" name="Text Placeholder 344">
            <a:extLst>
              <a:ext uri="{FF2B5EF4-FFF2-40B4-BE49-F238E27FC236}">
                <a16:creationId xmlns:a16="http://schemas.microsoft.com/office/drawing/2014/main" id="{BBBD31BE-2D6D-462B-60C4-41FCE215180E}"/>
              </a:ext>
            </a:extLst>
          </p:cNvPr>
          <p:cNvSpPr txBox="1">
            <a:spLocks/>
          </p:cNvSpPr>
          <p:nvPr/>
        </p:nvSpPr>
        <p:spPr>
          <a:xfrm>
            <a:off x="111686" y="6251039"/>
            <a:ext cx="1549248" cy="226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r>
              <a:rPr lang="en-IN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302687" y="881410"/>
            <a:ext cx="146160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Blockchain</a:t>
            </a: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807B6-7A0B-4110-161A-1A55B37B89F5}"/>
              </a:ext>
            </a:extLst>
          </p:cNvPr>
          <p:cNvSpPr txBox="1"/>
          <p:nvPr/>
        </p:nvSpPr>
        <p:spPr>
          <a:xfrm>
            <a:off x="449592" y="1399383"/>
            <a:ext cx="2500998" cy="30777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Smart Contract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978E4-471D-14F7-76C6-D9C9359EB4E8}"/>
              </a:ext>
            </a:extLst>
          </p:cNvPr>
          <p:cNvSpPr txBox="1"/>
          <p:nvPr/>
        </p:nvSpPr>
        <p:spPr>
          <a:xfrm>
            <a:off x="449592" y="1749204"/>
            <a:ext cx="6258560" cy="719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CDP based stablecoin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using Diamond Standard at Mojo, inspired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Liquity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Yeti Finance projects.</a:t>
            </a:r>
            <a:endParaRPr lang="en-IN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Created a Vault contract with Deposit &amp; Reward tokens with custom APY for EVM Blockchain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as a CTO on Crowdfunding platform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v1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v2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based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AMM curve at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Theia Labs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 Developed the upgradeable EVM smart contracts using Diamond Standard &amp; also released the two versions there as a product.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Written NodeJS scripts for automatic deployment of Generative &amp; Manual art on IPFS (Pinata), Arweave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Escrow contract with payer, payee, releaser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Staking (with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tokens) contract,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Vault contract with deposit/withdraw of ETH &amp; mint/burn of native tokens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Computationally efficient contract for calculating on-chain average token price for DeFi protocols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EVM Blockchains.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Contributed to open-source projects –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&amp; vesting (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)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functionality for the tokens transferred from DEX during swap.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Other than writing contracts, I am experienced with Unit testing, Deployment, Flattening, Verification, Get contract size of smart contracts using Hardhat, Truffle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or Typescript. Also, familiar with Slither to find contract vulnerabilities and monitor the gas consumption for each contract methods.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as Lead Blockchain Developer at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 Finance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on writing contracts for DEX, inspired from Curve, Saddle protocol with custom-swap AMM.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suite of smart contracts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– “TOE” and wrote the technical whitepaper at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 Also incorporated a ‘free Rides’ trading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 contract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a project “Providing a digital identity for parks to enable humans to interact with and take care of them” in SNI Hackathon.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Built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Escrow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contracts (featured with Oracle RNG service for end result) along with the architecture developed for a Betting Game – ‘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GPK.Battles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’ on WAX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Built contracts – ICO (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phase),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Staking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EOSIO Blockchains.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Contributed to documentation titled – “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</p:txBody>
      </p:sp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280656" y="4840690"/>
            <a:ext cx="1434029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5292074"/>
            <a:ext cx="6126480" cy="345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tenant's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#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B895F-F6C5-60FD-6DCE-212C353F875B}"/>
              </a:ext>
            </a:extLst>
          </p:cNvPr>
          <p:cNvSpPr txBox="1"/>
          <p:nvPr/>
        </p:nvSpPr>
        <p:spPr>
          <a:xfrm>
            <a:off x="507162" y="1057691"/>
            <a:ext cx="981019" cy="30777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96A6-F190-3924-67FF-64CDDAAF8A39}"/>
              </a:ext>
            </a:extLst>
          </p:cNvPr>
          <p:cNvSpPr txBox="1"/>
          <p:nvPr/>
        </p:nvSpPr>
        <p:spPr>
          <a:xfrm>
            <a:off x="507162" y="1478298"/>
            <a:ext cx="6258560" cy="280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a NFT project – “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Bowled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” where I build the architecture for their sports-based Metaverse with play-to-earn gamification model using player, stadium card types.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Tipping Bot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integrated with EOSIO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tipper contract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for handling p2p token transfer with just Telegram user ID.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Developed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KYC Bot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integrated with EOSIO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kyc contract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along with the hybrid storage model (Blockchain + Cloud) for submission of personal data and validation through its cryptographic hash.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Full Stack development of an Android App – ‘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’ (now delisted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playstore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) for Crypto users.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currency using different cryptocurrencies in multiple liquidity pools.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/Hive Blockchain.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3A05E-EC56-3AAF-2A68-F40ABA24B7F8}"/>
              </a:ext>
            </a:extLst>
          </p:cNvPr>
          <p:cNvSpPr txBox="1"/>
          <p:nvPr/>
        </p:nvSpPr>
        <p:spPr>
          <a:xfrm>
            <a:off x="507162" y="231026"/>
            <a:ext cx="6258560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as Senior Blockchain Developer at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Ventures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crowdsale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program codebase (using Rust) on Solana Blockchain. Also, worked in launching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parachain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with Substrate via CLI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Polkadot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relaychain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 Honestly, I have got beginner level experience with Rust for Solana, Substrate now.</a:t>
            </a: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3102827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65154" y="3102826"/>
            <a:ext cx="3390104" cy="27393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3450579"/>
            <a:ext cx="5989320" cy="4784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Bagged the 2nd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(WBS) held at Dubai in October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Maintain one of the highest starred GitHub repositories in EOSIO Ecosystem.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07BE-E38A-F947-ABB2-FBC38A738A07}"/>
              </a:ext>
            </a:extLst>
          </p:cNvPr>
          <p:cNvSpPr txBox="1"/>
          <p:nvPr/>
        </p:nvSpPr>
        <p:spPr>
          <a:xfrm>
            <a:off x="434340" y="794533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Built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 Generator Bot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general-purpose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Quiz bot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491D-B669-134F-BEB6-E23F42DEE745}"/>
              </a:ext>
            </a:extLst>
          </p:cNvPr>
          <p:cNvSpPr txBox="1"/>
          <p:nvPr/>
        </p:nvSpPr>
        <p:spPr>
          <a:xfrm>
            <a:off x="362398" y="259046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871</TotalTime>
  <Words>1521</Words>
  <Application>Microsoft Macintosh PowerPoint</Application>
  <PresentationFormat>Letter Paper (8.5x11 in)</PresentationFormat>
  <Paragraphs>111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537</cp:revision>
  <dcterms:created xsi:type="dcterms:W3CDTF">2021-06-18T07:37:37Z</dcterms:created>
  <dcterms:modified xsi:type="dcterms:W3CDTF">2022-07-01T18:35:45Z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