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88"/>
    <p:restoredTop sz="95707"/>
  </p:normalViewPr>
  <p:slideViewPr>
    <p:cSldViewPr snapToGrid="0">
      <p:cViewPr>
        <p:scale>
          <a:sx n="128" d="100"/>
          <a:sy n="128" d="100"/>
        </p:scale>
        <p:origin x="1392" y="-2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BEAD1-672E-E841-95FA-08B9B35A46D7}" type="datetimeFigureOut">
              <a:rPr lang="en-US" smtClean="0"/>
              <a:t>6/8/23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97C0-0EAD-2246-B07D-EA9B7519C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1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6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3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2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0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2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6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0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8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8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0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C049-F611-094D-8104-5764D8D04213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1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svg"/><Relationship Id="rId18" Type="http://schemas.openxmlformats.org/officeDocument/2006/relationships/image" Target="../media/image11.png"/><Relationship Id="rId3" Type="http://schemas.openxmlformats.org/officeDocument/2006/relationships/hyperlink" Target="https://github.com/abhi3700" TargetMode="External"/><Relationship Id="rId21" Type="http://schemas.openxmlformats.org/officeDocument/2006/relationships/image" Target="../media/image14.svg"/><Relationship Id="rId7" Type="http://schemas.openxmlformats.org/officeDocument/2006/relationships/hyperlink" Target="https://www.linkedin.com/in/abhi3700/" TargetMode="External"/><Relationship Id="rId12" Type="http://schemas.openxmlformats.org/officeDocument/2006/relationships/image" Target="../media/image5.png"/><Relationship Id="rId17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witter.com/abhi3700" TargetMode="External"/><Relationship Id="rId11" Type="http://schemas.openxmlformats.org/officeDocument/2006/relationships/image" Target="../media/image4.svg"/><Relationship Id="rId5" Type="http://schemas.openxmlformats.org/officeDocument/2006/relationships/hyperlink" Target="https://t.me/abhi3700" TargetMode="External"/><Relationship Id="rId15" Type="http://schemas.openxmlformats.org/officeDocument/2006/relationships/image" Target="../media/image8.svg"/><Relationship Id="rId10" Type="http://schemas.openxmlformats.org/officeDocument/2006/relationships/image" Target="../media/image3.png"/><Relationship Id="rId19" Type="http://schemas.openxmlformats.org/officeDocument/2006/relationships/image" Target="../media/image12.svg"/><Relationship Id="rId4" Type="http://schemas.openxmlformats.org/officeDocument/2006/relationships/hyperlink" Target="http://abhi3700.medium.com/" TargetMode="External"/><Relationship Id="rId9" Type="http://schemas.openxmlformats.org/officeDocument/2006/relationships/image" Target="../media/image2.svg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hyperlink" Target="http://farmhack.net/forum-topic-types/idea?page=1" TargetMode="External"/><Relationship Id="rId18" Type="http://schemas.openxmlformats.org/officeDocument/2006/relationships/hyperlink" Target="https://tresconglobal.com/conferences/blockchain/" TargetMode="External"/><Relationship Id="rId3" Type="http://schemas.openxmlformats.org/officeDocument/2006/relationships/image" Target="../media/image15.png"/><Relationship Id="rId21" Type="http://schemas.openxmlformats.org/officeDocument/2006/relationships/hyperlink" Target="https://steemit.com/@utopian-io" TargetMode="External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17" Type="http://schemas.openxmlformats.org/officeDocument/2006/relationships/hyperlink" Target="https://www.drife.io/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github.com/abhi3700/eosio_cevenparks_contracts/tree/main/cevenparksio" TargetMode="External"/><Relationship Id="rId20" Type="http://schemas.openxmlformats.org/officeDocument/2006/relationships/hyperlink" Target="https://www.udemy.com/user/blockhub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11" Type="http://schemas.openxmlformats.org/officeDocument/2006/relationships/hyperlink" Target="https://www.goodfreephotos.com/vector-images/music-notes-vector-files.png.php" TargetMode="External"/><Relationship Id="rId24" Type="http://schemas.openxmlformats.org/officeDocument/2006/relationships/image" Target="../media/image27.svg"/><Relationship Id="rId5" Type="http://schemas.openxmlformats.org/officeDocument/2006/relationships/image" Target="../media/image17.png"/><Relationship Id="rId15" Type="http://schemas.openxmlformats.org/officeDocument/2006/relationships/image" Target="../media/image25.svg"/><Relationship Id="rId23" Type="http://schemas.openxmlformats.org/officeDocument/2006/relationships/image" Target="../media/image26.png"/><Relationship Id="rId10" Type="http://schemas.openxmlformats.org/officeDocument/2006/relationships/image" Target="../media/image22.png"/><Relationship Id="rId19" Type="http://schemas.openxmlformats.org/officeDocument/2006/relationships/hyperlink" Target="https://t.me/semiconductor_learning" TargetMode="External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4.png"/><Relationship Id="rId22" Type="http://schemas.openxmlformats.org/officeDocument/2006/relationships/hyperlink" Target="https://steemit.com/@abhi37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9B61EECA-DFB3-6C2A-A5A5-BC164E66073D}"/>
              </a:ext>
            </a:extLst>
          </p:cNvPr>
          <p:cNvSpPr txBox="1"/>
          <p:nvPr/>
        </p:nvSpPr>
        <p:spPr>
          <a:xfrm>
            <a:off x="4056784" y="2495017"/>
            <a:ext cx="2758393" cy="259308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1450" indent="-171450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en-US" sz="9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2016-2017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Full-stack Android developer of an all-in-one crypto app called “BitInfoCoin”.</a:t>
            </a:r>
          </a:p>
          <a:p>
            <a:pPr marL="171450" indent="-171450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en-US" sz="9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Founding CTO at DRIFE.</a:t>
            </a:r>
          </a:p>
          <a:p>
            <a:pPr marL="171450" indent="-171450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en-US" sz="9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2019-2020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Freelancing with multiple clients</a:t>
            </a:r>
          </a:p>
          <a:p>
            <a:pPr marL="171450" indent="-171450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en-US" sz="9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Lead Blockchain Developer at </a:t>
            </a:r>
            <a:r>
              <a:rPr lang="en-US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start-up - “Boot Finance”.</a:t>
            </a:r>
          </a:p>
          <a:p>
            <a:pPr marL="171450" indent="-171450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en-US" sz="9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2021-2022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Senior Blockchain Engineer (Rust) at Master Ventures</a:t>
            </a:r>
          </a:p>
          <a:p>
            <a:pPr marL="171450" indent="-171450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en-US" sz="9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2021-2022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Founding CTO at Theia Labs (</a:t>
            </a:r>
            <a:r>
              <a:rPr lang="en-US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171450" indent="-171450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en-US" sz="9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Founding Blockchain Engineer at </a:t>
            </a:r>
            <a:r>
              <a:rPr lang="en-US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startup Mojo, Polygon’s native </a:t>
            </a:r>
            <a:r>
              <a:rPr lang="en-US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stablecoin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en-US" sz="9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2022: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Senior Smart Contract Backend Engineer at Upside.</a:t>
            </a:r>
          </a:p>
          <a:p>
            <a:pPr marL="171450" indent="-171450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en-US" sz="9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2022-23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Head of Blockchain at Rapid Innovation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1B682F-B20F-544F-5ECD-7934645ECBBB}"/>
              </a:ext>
            </a:extLst>
          </p:cNvPr>
          <p:cNvSpPr/>
          <p:nvPr/>
        </p:nvSpPr>
        <p:spPr>
          <a:xfrm>
            <a:off x="0" y="2"/>
            <a:ext cx="6858000" cy="4300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E544968-20DD-7282-C394-6CD0B94EADE8}"/>
              </a:ext>
            </a:extLst>
          </p:cNvPr>
          <p:cNvSpPr/>
          <p:nvPr/>
        </p:nvSpPr>
        <p:spPr>
          <a:xfrm>
            <a:off x="2656114" y="183962"/>
            <a:ext cx="1545772" cy="34412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Abhijit Roy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D76ABF-3EF5-AA43-AD43-049740CEFF94}"/>
              </a:ext>
            </a:extLst>
          </p:cNvPr>
          <p:cNvCxnSpPr>
            <a:cxnSpLocks/>
          </p:cNvCxnSpPr>
          <p:nvPr/>
        </p:nvCxnSpPr>
        <p:spPr>
          <a:xfrm>
            <a:off x="400309" y="889030"/>
            <a:ext cx="59872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2850A5-91B6-1C51-DCE0-B1639E43D7F1}"/>
              </a:ext>
            </a:extLst>
          </p:cNvPr>
          <p:cNvSpPr txBox="1"/>
          <p:nvPr/>
        </p:nvSpPr>
        <p:spPr>
          <a:xfrm>
            <a:off x="400309" y="580624"/>
            <a:ext cx="893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Kolkata, India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0C9704-FD85-6685-AFD0-E5D4EE58406E}"/>
              </a:ext>
            </a:extLst>
          </p:cNvPr>
          <p:cNvCxnSpPr>
            <a:cxnSpLocks/>
          </p:cNvCxnSpPr>
          <p:nvPr/>
        </p:nvCxnSpPr>
        <p:spPr>
          <a:xfrm>
            <a:off x="1267605" y="580624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E5620F-C0FF-7780-11BB-974C3805FE09}"/>
              </a:ext>
            </a:extLst>
          </p:cNvPr>
          <p:cNvSpPr txBox="1"/>
          <p:nvPr/>
        </p:nvSpPr>
        <p:spPr>
          <a:xfrm>
            <a:off x="1232483" y="582451"/>
            <a:ext cx="110986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+91-9474501583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E56634-E32B-37F4-7135-73CFFF991826}"/>
              </a:ext>
            </a:extLst>
          </p:cNvPr>
          <p:cNvCxnSpPr>
            <a:cxnSpLocks/>
          </p:cNvCxnSpPr>
          <p:nvPr/>
        </p:nvCxnSpPr>
        <p:spPr>
          <a:xfrm>
            <a:off x="2288131" y="580624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07BBA0-DDCC-23A8-5007-25FD37F9C5C0}"/>
              </a:ext>
            </a:extLst>
          </p:cNvPr>
          <p:cNvSpPr txBox="1"/>
          <p:nvPr/>
        </p:nvSpPr>
        <p:spPr>
          <a:xfrm>
            <a:off x="2258566" y="588012"/>
            <a:ext cx="1494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dalvath3700@gmail.com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B93B79-EDEC-2A97-5974-FC495BA13795}"/>
              </a:ext>
            </a:extLst>
          </p:cNvPr>
          <p:cNvCxnSpPr>
            <a:cxnSpLocks/>
          </p:cNvCxnSpPr>
          <p:nvPr/>
        </p:nvCxnSpPr>
        <p:spPr>
          <a:xfrm>
            <a:off x="3705504" y="588011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A524D-3110-D3A3-4BF2-42F0DFC36F92}"/>
              </a:ext>
            </a:extLst>
          </p:cNvPr>
          <p:cNvCxnSpPr>
            <a:cxnSpLocks/>
          </p:cNvCxnSpPr>
          <p:nvPr/>
        </p:nvCxnSpPr>
        <p:spPr>
          <a:xfrm>
            <a:off x="4692922" y="58062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43854A-73C5-B165-FC40-491AF43C46B0}"/>
              </a:ext>
            </a:extLst>
          </p:cNvPr>
          <p:cNvCxnSpPr>
            <a:cxnSpLocks/>
          </p:cNvCxnSpPr>
          <p:nvPr/>
        </p:nvCxnSpPr>
        <p:spPr>
          <a:xfrm>
            <a:off x="4145361" y="588011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BB63CF-F5B3-E859-72CE-1B6F7AED9295}"/>
              </a:ext>
            </a:extLst>
          </p:cNvPr>
          <p:cNvSpPr txBox="1"/>
          <p:nvPr/>
        </p:nvSpPr>
        <p:spPr>
          <a:xfrm>
            <a:off x="3640753" y="588134"/>
            <a:ext cx="56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662EE1-1577-41F0-DFF6-686D8615986F}"/>
              </a:ext>
            </a:extLst>
          </p:cNvPr>
          <p:cNvSpPr txBox="1"/>
          <p:nvPr/>
        </p:nvSpPr>
        <p:spPr>
          <a:xfrm>
            <a:off x="4630484" y="582912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4D05C6-81CA-6471-CEC1-D8E0B5E0DC91}"/>
              </a:ext>
            </a:extLst>
          </p:cNvPr>
          <p:cNvCxnSpPr>
            <a:cxnSpLocks/>
          </p:cNvCxnSpPr>
          <p:nvPr/>
        </p:nvCxnSpPr>
        <p:spPr>
          <a:xfrm>
            <a:off x="5813329" y="58062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19BF8F-6593-73FB-42E4-2758F53B58D0}"/>
              </a:ext>
            </a:extLst>
          </p:cNvPr>
          <p:cNvCxnSpPr>
            <a:cxnSpLocks/>
          </p:cNvCxnSpPr>
          <p:nvPr/>
        </p:nvCxnSpPr>
        <p:spPr>
          <a:xfrm>
            <a:off x="5238529" y="58062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9A12E54-8A09-F8F3-5A58-6A68526E19DB}"/>
              </a:ext>
            </a:extLst>
          </p:cNvPr>
          <p:cNvSpPr txBox="1"/>
          <p:nvPr/>
        </p:nvSpPr>
        <p:spPr>
          <a:xfrm>
            <a:off x="5191572" y="588011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Telegram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E7AF8-7002-5EA0-C222-029DE6EED377}"/>
              </a:ext>
            </a:extLst>
          </p:cNvPr>
          <p:cNvSpPr txBox="1"/>
          <p:nvPr/>
        </p:nvSpPr>
        <p:spPr>
          <a:xfrm>
            <a:off x="5713448" y="588011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44AFF2-DB3C-FB01-FC3B-8925A58BAB9F}"/>
              </a:ext>
            </a:extLst>
          </p:cNvPr>
          <p:cNvSpPr txBox="1"/>
          <p:nvPr/>
        </p:nvSpPr>
        <p:spPr>
          <a:xfrm>
            <a:off x="4080308" y="589975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3998894" y="846065"/>
            <a:ext cx="12918" cy="90599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5E2C250-88E0-5F7F-EC8C-4675F7B1378C}"/>
              </a:ext>
            </a:extLst>
          </p:cNvPr>
          <p:cNvGrpSpPr/>
          <p:nvPr/>
        </p:nvGrpSpPr>
        <p:grpSpPr>
          <a:xfrm>
            <a:off x="157051" y="922684"/>
            <a:ext cx="930917" cy="307777"/>
            <a:chOff x="388545" y="1629624"/>
            <a:chExt cx="930917" cy="307777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F14F72AB-7242-8B55-9F67-E8DBD3770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8545" y="1683326"/>
              <a:ext cx="183600" cy="1836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3A1E77E-7CAC-F21F-3BF4-22E46D384970}"/>
                </a:ext>
              </a:extLst>
            </p:cNvPr>
            <p:cNvSpPr txBox="1"/>
            <p:nvPr/>
          </p:nvSpPr>
          <p:spPr>
            <a:xfrm>
              <a:off x="506831" y="1629624"/>
              <a:ext cx="8126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Profile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AB0CF40-82BF-72A6-974C-C13ADB2A1E95}"/>
              </a:ext>
            </a:extLst>
          </p:cNvPr>
          <p:cNvSpPr txBox="1"/>
          <p:nvPr/>
        </p:nvSpPr>
        <p:spPr>
          <a:xfrm>
            <a:off x="94315" y="1180457"/>
            <a:ext cx="3904579" cy="10156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I am a Tech Entrepreneur with more than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Whitney"/>
              </a:rPr>
              <a:t>7</a:t>
            </a:r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 years of experience as CTO, Lead/Senior Blockchain Developer &amp; Open-source contributor in various Web3 startups, projects related to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Whitney"/>
              </a:rPr>
              <a:t>Smart contract &amp; Back-end development in </a:t>
            </a:r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NFT, </a:t>
            </a:r>
            <a:r>
              <a:rPr lang="en-US" sz="1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DeFi</a:t>
            </a:r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, Gaming, utility category. I hold multi-chain development experience with leading Blockchain protocols like EVM, EOSIO, Solana, Substrate.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C46C0B2-29CD-8DA9-4016-C43C82FE436F}"/>
              </a:ext>
            </a:extLst>
          </p:cNvPr>
          <p:cNvCxnSpPr>
            <a:cxnSpLocks/>
          </p:cNvCxnSpPr>
          <p:nvPr/>
        </p:nvCxnSpPr>
        <p:spPr>
          <a:xfrm>
            <a:off x="44572" y="2296834"/>
            <a:ext cx="39481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" name="Graphic 1023" descr="Blockchain with solid fill">
            <a:extLst>
              <a:ext uri="{FF2B5EF4-FFF2-40B4-BE49-F238E27FC236}">
                <a16:creationId xmlns:a16="http://schemas.microsoft.com/office/drawing/2014/main" id="{64C79AA0-093D-08CF-996B-E386F4D7BF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298" y="2417246"/>
            <a:ext cx="305211" cy="305211"/>
          </a:xfrm>
          <a:prstGeom prst="rect">
            <a:avLst/>
          </a:prstGeom>
        </p:spPr>
      </p:pic>
      <p:sp>
        <p:nvSpPr>
          <p:cNvPr id="1025" name="TextBox 1024">
            <a:extLst>
              <a:ext uri="{FF2B5EF4-FFF2-40B4-BE49-F238E27FC236}">
                <a16:creationId xmlns:a16="http://schemas.microsoft.com/office/drawing/2014/main" id="{DC44E591-177D-615F-3E0D-D19B69BD2B7F}"/>
              </a:ext>
            </a:extLst>
          </p:cNvPr>
          <p:cNvSpPr txBox="1"/>
          <p:nvPr/>
        </p:nvSpPr>
        <p:spPr>
          <a:xfrm>
            <a:off x="320587" y="2413292"/>
            <a:ext cx="1046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Blockchain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6FF6799B-79B2-1025-4AE1-F01DE171697C}"/>
              </a:ext>
            </a:extLst>
          </p:cNvPr>
          <p:cNvSpPr txBox="1"/>
          <p:nvPr/>
        </p:nvSpPr>
        <p:spPr>
          <a:xfrm>
            <a:off x="93862" y="2686639"/>
            <a:ext cx="3927614" cy="629281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Contributed to Opensource projects: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Uniswap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v2,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OpenZeppelin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Telos Blockchain, Substrate ink lang, Rustlings.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Familiarity with Zero-Knowledge Proof SNARK, STARK, groth16 arithmetic circuits,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ZoKrates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Tornado Cash.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Contributed to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based multi-asset vault management platform – STFX on top of Perpetual, GMX DEX using Foundry tool.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worked on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auto-compounding vault based on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Tetu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protocol using Foundry with contracts &amp; scripts written using Solidity.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Wrote contracts for large scale projects like Polygon’s native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stablecoin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Free energy backed,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CustomSwap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AMM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DEXes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Bonding curve based crowdfunding platform with DAO.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worked on building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DEXes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inspired from popular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protocols like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Uniswap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Curve, Saddle,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MakerDAO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Liquity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Yeti,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Aave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Working on Substrate pallets,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Parachain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smart contracts.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multiple EVM smart contract projects related to ERC20 Token’s variants, Vault , Staking, NFT Marketplace, Auction.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projects related to on-chain, off-chain NFT projects with ERC721, ERC1155 standards, along with multiple generative, manual asset generation using NodeJS, Solidity, Hardhat.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experience with ERC-2535 Diamond standard &amp; </a:t>
            </a:r>
            <a:r>
              <a:rPr lang="en-US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Openzeppelin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transparent, UUPS patterns for EVM upgradeable contracts.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smart contracts like Token, Vesting, Staking with auditors from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Quantstamp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Certik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Omniscia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etc. at Upside.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experience in testing, deployment, flattening, verification, fuzzy-testing, gas optimization (using Yul, Solidity), get contract-size of smart contracts using Truffle, Hardhat, Foundry toolkits.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multiple EOSIO smart contract projects like Ride sharing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DApp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GPK.Battles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(Betting game with RNG Oracle), Tipping, ICO (single/multi phases), Staking, Vault using C/C++, JS/TS.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Wrote scripts for automatic deployment of large set of Dynamic NFT assets into decentralized storage systems like IPFS,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Arweave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Master Ventures, I rewrote EVM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crowdsale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smart contracts for Solana. Supported in launching their substrate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parachain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using Rust, CLI.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the architecture of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GameFi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project – “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Bowled.io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play-to-earn gamification model along with different types of cards as NFT.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Led NFT marketplace projects like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Xstrela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VTR Connect, TGE projects like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Orasis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Engineering manager. Designed the architecture. Audited the Solidity &amp; Rust codebase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alongwith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Jira board following Agile methodology.</a:t>
            </a:r>
          </a:p>
        </p:txBody>
      </p:sp>
      <p:pic>
        <p:nvPicPr>
          <p:cNvPr id="6" name="Graphic 5" descr="Graduation cap with solid fill">
            <a:extLst>
              <a:ext uri="{FF2B5EF4-FFF2-40B4-BE49-F238E27FC236}">
                <a16:creationId xmlns:a16="http://schemas.microsoft.com/office/drawing/2014/main" id="{C488CD68-901B-27C4-FDB1-BA6179528F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84426" y="1504849"/>
            <a:ext cx="270934" cy="2709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F6E378-B571-A7D4-C037-51CABF536F7C}"/>
              </a:ext>
            </a:extLst>
          </p:cNvPr>
          <p:cNvSpPr txBox="1"/>
          <p:nvPr/>
        </p:nvSpPr>
        <p:spPr>
          <a:xfrm>
            <a:off x="4307664" y="1481453"/>
            <a:ext cx="925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Education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F2B599-B2AD-2CE3-8D39-1FBECB249497}"/>
              </a:ext>
            </a:extLst>
          </p:cNvPr>
          <p:cNvSpPr txBox="1"/>
          <p:nvPr/>
        </p:nvSpPr>
        <p:spPr>
          <a:xfrm>
            <a:off x="4084426" y="1713719"/>
            <a:ext cx="210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2014</a:t>
            </a:r>
            <a:r>
              <a:rPr lang="en-US" sz="900" dirty="0"/>
              <a:t> – B.Tech in Avionics, </a:t>
            </a:r>
            <a:r>
              <a:rPr lang="en-US" sz="900" b="1" dirty="0"/>
              <a:t>IIST</a:t>
            </a:r>
            <a:r>
              <a:rPr lang="en-US" sz="900" dirty="0"/>
              <a:t>, Trivandrum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ED87A5A-B42E-CF6C-F315-4DC7DD5C79A6}"/>
              </a:ext>
            </a:extLst>
          </p:cNvPr>
          <p:cNvGrpSpPr/>
          <p:nvPr/>
        </p:nvGrpSpPr>
        <p:grpSpPr>
          <a:xfrm>
            <a:off x="4100132" y="6058345"/>
            <a:ext cx="746451" cy="307777"/>
            <a:chOff x="4078910" y="4249257"/>
            <a:chExt cx="746451" cy="307777"/>
          </a:xfrm>
        </p:grpSpPr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3D14B6E7-89FF-DE30-0AA3-CCA4D6F9C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078910" y="4314946"/>
              <a:ext cx="176400" cy="176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06E9FD-8011-2867-7E67-7780B600F001}"/>
                </a:ext>
              </a:extLst>
            </p:cNvPr>
            <p:cNvSpPr txBox="1"/>
            <p:nvPr/>
          </p:nvSpPr>
          <p:spPr>
            <a:xfrm>
              <a:off x="4219893" y="4249257"/>
              <a:ext cx="605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Skills</a:t>
              </a:r>
            </a:p>
          </p:txBody>
        </p:sp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4DE05A80-775C-FECE-897E-763B9EABB41C}"/>
              </a:ext>
            </a:extLst>
          </p:cNvPr>
          <p:cNvGrpSpPr/>
          <p:nvPr/>
        </p:nvGrpSpPr>
        <p:grpSpPr>
          <a:xfrm>
            <a:off x="4106047" y="2169441"/>
            <a:ext cx="1569534" cy="307777"/>
            <a:chOff x="4106047" y="2815491"/>
            <a:chExt cx="1569534" cy="307777"/>
          </a:xfrm>
        </p:grpSpPr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F2018DD1-25A7-BBCE-1D9B-17816187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106047" y="2874735"/>
              <a:ext cx="187200" cy="1872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D83A332-75E2-9512-6A4C-79F84AFEA051}"/>
                </a:ext>
              </a:extLst>
            </p:cNvPr>
            <p:cNvSpPr txBox="1"/>
            <p:nvPr/>
          </p:nvSpPr>
          <p:spPr>
            <a:xfrm>
              <a:off x="4247030" y="2815491"/>
              <a:ext cx="14285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Career Timeline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1BD3FB82-B3C0-ADF5-B778-5C5F4AF92E9A}"/>
              </a:ext>
            </a:extLst>
          </p:cNvPr>
          <p:cNvSpPr/>
          <p:nvPr/>
        </p:nvSpPr>
        <p:spPr>
          <a:xfrm>
            <a:off x="4286561" y="6727914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A3B00F-E574-0373-64C7-769C3605A180}"/>
              </a:ext>
            </a:extLst>
          </p:cNvPr>
          <p:cNvSpPr/>
          <p:nvPr/>
        </p:nvSpPr>
        <p:spPr>
          <a:xfrm>
            <a:off x="4286561" y="6727914"/>
            <a:ext cx="236658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5D2E36-6698-777C-6599-1C8F3FD6332C}"/>
              </a:ext>
            </a:extLst>
          </p:cNvPr>
          <p:cNvSpPr txBox="1"/>
          <p:nvPr/>
        </p:nvSpPr>
        <p:spPr>
          <a:xfrm>
            <a:off x="4198197" y="6530460"/>
            <a:ext cx="881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&amp; GitHub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50BD52-9DE8-9067-EA06-964F882929D2}"/>
              </a:ext>
            </a:extLst>
          </p:cNvPr>
          <p:cNvSpPr txBox="1"/>
          <p:nvPr/>
        </p:nvSpPr>
        <p:spPr>
          <a:xfrm>
            <a:off x="4063949" y="6320810"/>
            <a:ext cx="14837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Coding Skills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0846179-9470-AE26-474C-0FCCA0034279}"/>
              </a:ext>
            </a:extLst>
          </p:cNvPr>
          <p:cNvSpPr/>
          <p:nvPr/>
        </p:nvSpPr>
        <p:spPr>
          <a:xfrm>
            <a:off x="4286561" y="7122842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AA5F8F1-003D-5369-9CB2-2D65C3B82517}"/>
              </a:ext>
            </a:extLst>
          </p:cNvPr>
          <p:cNvSpPr/>
          <p:nvPr/>
        </p:nvSpPr>
        <p:spPr>
          <a:xfrm>
            <a:off x="4286561" y="7122842"/>
            <a:ext cx="238461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989D83-148B-AB1F-54CC-4426AA55F4C3}"/>
              </a:ext>
            </a:extLst>
          </p:cNvPr>
          <p:cNvSpPr txBox="1"/>
          <p:nvPr/>
        </p:nvSpPr>
        <p:spPr>
          <a:xfrm>
            <a:off x="4198197" y="6925388"/>
            <a:ext cx="1515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Technical Documentation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21DAB83-FFFC-8D16-C03C-4DFCE2161D8B}"/>
              </a:ext>
            </a:extLst>
          </p:cNvPr>
          <p:cNvSpPr/>
          <p:nvPr/>
        </p:nvSpPr>
        <p:spPr>
          <a:xfrm>
            <a:off x="4286562" y="7480680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F7CE8F4-51AC-7762-ADBB-D15BBEE620F8}"/>
              </a:ext>
            </a:extLst>
          </p:cNvPr>
          <p:cNvSpPr/>
          <p:nvPr/>
        </p:nvSpPr>
        <p:spPr>
          <a:xfrm>
            <a:off x="4286561" y="7482002"/>
            <a:ext cx="2271827" cy="1129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9A75A4-135B-41D3-F08D-A8D75C38239B}"/>
              </a:ext>
            </a:extLst>
          </p:cNvPr>
          <p:cNvSpPr txBox="1"/>
          <p:nvPr/>
        </p:nvSpPr>
        <p:spPr>
          <a:xfrm>
            <a:off x="4198198" y="7283226"/>
            <a:ext cx="1446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Miro, Freeform,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Draw.io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B0A641-0E05-D7BA-B27F-62DF5D53102C}"/>
              </a:ext>
            </a:extLst>
          </p:cNvPr>
          <p:cNvSpPr/>
          <p:nvPr/>
        </p:nvSpPr>
        <p:spPr>
          <a:xfrm>
            <a:off x="4286561" y="7853736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91084DD-AC24-B7D8-180E-00C5AD5178AF}"/>
              </a:ext>
            </a:extLst>
          </p:cNvPr>
          <p:cNvSpPr/>
          <p:nvPr/>
        </p:nvSpPr>
        <p:spPr>
          <a:xfrm>
            <a:off x="4286560" y="7853736"/>
            <a:ext cx="2238611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887F40BB-C69F-D7C3-207E-90C824D94F82}"/>
              </a:ext>
            </a:extLst>
          </p:cNvPr>
          <p:cNvSpPr txBox="1"/>
          <p:nvPr/>
        </p:nvSpPr>
        <p:spPr>
          <a:xfrm>
            <a:off x="4198197" y="7656282"/>
            <a:ext cx="1176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Jira, Linear,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Clickup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91ACE1AB-AB96-83E3-FD3A-D575580DA928}"/>
              </a:ext>
            </a:extLst>
          </p:cNvPr>
          <p:cNvSpPr/>
          <p:nvPr/>
        </p:nvSpPr>
        <p:spPr>
          <a:xfrm>
            <a:off x="4286561" y="8212767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7DC4EAB6-05EC-85FD-EFF4-02FE9E13D895}"/>
              </a:ext>
            </a:extLst>
          </p:cNvPr>
          <p:cNvSpPr/>
          <p:nvPr/>
        </p:nvSpPr>
        <p:spPr>
          <a:xfrm>
            <a:off x="4286561" y="8212767"/>
            <a:ext cx="2305962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D4F0284D-54DC-2284-42EB-24F4D849074E}"/>
              </a:ext>
            </a:extLst>
          </p:cNvPr>
          <p:cNvSpPr txBox="1"/>
          <p:nvPr/>
        </p:nvSpPr>
        <p:spPr>
          <a:xfrm>
            <a:off x="4198197" y="8015313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EVM Solidity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C0FF503-8AE0-1466-B88C-176B60ED7F09}"/>
              </a:ext>
            </a:extLst>
          </p:cNvPr>
          <p:cNvSpPr/>
          <p:nvPr/>
        </p:nvSpPr>
        <p:spPr>
          <a:xfrm>
            <a:off x="4286561" y="8571898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443E2306-8974-BA4B-BCB6-AA552BA1D802}"/>
              </a:ext>
            </a:extLst>
          </p:cNvPr>
          <p:cNvSpPr/>
          <p:nvPr/>
        </p:nvSpPr>
        <p:spPr>
          <a:xfrm>
            <a:off x="4286560" y="8571898"/>
            <a:ext cx="2238611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1763BFA5-6F4E-9D9B-55CE-D12B6CE402BD}"/>
              </a:ext>
            </a:extLst>
          </p:cNvPr>
          <p:cNvSpPr txBox="1"/>
          <p:nvPr/>
        </p:nvSpPr>
        <p:spPr>
          <a:xfrm>
            <a:off x="4198197" y="8374444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 (NodeJS + Rust)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4C37458B-43C2-2A36-7123-BD478AC48266}"/>
              </a:ext>
            </a:extLst>
          </p:cNvPr>
          <p:cNvSpPr/>
          <p:nvPr/>
        </p:nvSpPr>
        <p:spPr>
          <a:xfrm>
            <a:off x="4286562" y="8944761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590C8B0E-A913-0784-0DB4-B880C78AFA02}"/>
              </a:ext>
            </a:extLst>
          </p:cNvPr>
          <p:cNvSpPr/>
          <p:nvPr/>
        </p:nvSpPr>
        <p:spPr>
          <a:xfrm>
            <a:off x="4286561" y="8944761"/>
            <a:ext cx="227182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2406667F-680E-9BA2-AFDD-77A8DCA178D2}"/>
              </a:ext>
            </a:extLst>
          </p:cNvPr>
          <p:cNvSpPr txBox="1"/>
          <p:nvPr/>
        </p:nvSpPr>
        <p:spPr>
          <a:xfrm>
            <a:off x="4198198" y="8747307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EOSIO C/C++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Graphic 4" descr="Ui Ux with solid fill">
            <a:extLst>
              <a:ext uri="{FF2B5EF4-FFF2-40B4-BE49-F238E27FC236}">
                <a16:creationId xmlns:a16="http://schemas.microsoft.com/office/drawing/2014/main" id="{E437736C-46A1-E470-9CC3-CEA5A7AB5AA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065854" y="962860"/>
            <a:ext cx="267586" cy="2675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3D567B-E384-5DA7-5725-E4407708DC2E}"/>
              </a:ext>
            </a:extLst>
          </p:cNvPr>
          <p:cNvSpPr txBox="1"/>
          <p:nvPr/>
        </p:nvSpPr>
        <p:spPr>
          <a:xfrm>
            <a:off x="4276532" y="919345"/>
            <a:ext cx="1057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Experience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3C2EA2-D8B8-FE37-2FFC-602AB1F4DCDB}"/>
              </a:ext>
            </a:extLst>
          </p:cNvPr>
          <p:cNvSpPr txBox="1"/>
          <p:nvPr/>
        </p:nvSpPr>
        <p:spPr>
          <a:xfrm>
            <a:off x="4075000" y="1202601"/>
            <a:ext cx="2105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7+ </a:t>
            </a:r>
            <a:r>
              <a:rPr lang="en-US" sz="1000" dirty="0"/>
              <a:t>years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48F727-CD5C-338A-BF85-FCF3C80C2D40}"/>
              </a:ext>
            </a:extLst>
          </p:cNvPr>
          <p:cNvCxnSpPr>
            <a:cxnSpLocks/>
          </p:cNvCxnSpPr>
          <p:nvPr/>
        </p:nvCxnSpPr>
        <p:spPr>
          <a:xfrm>
            <a:off x="3985242" y="1440891"/>
            <a:ext cx="2872758" cy="74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F20DB7-2D19-0665-E2B0-61A4F12C0B65}"/>
              </a:ext>
            </a:extLst>
          </p:cNvPr>
          <p:cNvCxnSpPr>
            <a:cxnSpLocks/>
          </p:cNvCxnSpPr>
          <p:nvPr/>
        </p:nvCxnSpPr>
        <p:spPr>
          <a:xfrm>
            <a:off x="3997002" y="2127157"/>
            <a:ext cx="2872758" cy="74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2006EA5-F790-AB01-B75F-056DB346AAA4}"/>
              </a:ext>
            </a:extLst>
          </p:cNvPr>
          <p:cNvSpPr/>
          <p:nvPr/>
        </p:nvSpPr>
        <p:spPr>
          <a:xfrm>
            <a:off x="4286561" y="9296840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557DE8-0AF8-284C-BFF0-8AFEECBBAA91}"/>
              </a:ext>
            </a:extLst>
          </p:cNvPr>
          <p:cNvSpPr/>
          <p:nvPr/>
        </p:nvSpPr>
        <p:spPr>
          <a:xfrm>
            <a:off x="4286561" y="9296840"/>
            <a:ext cx="233381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E33D859E-BB46-5371-AC16-2D3862B5AFEC}"/>
              </a:ext>
            </a:extLst>
          </p:cNvPr>
          <p:cNvSpPr txBox="1"/>
          <p:nvPr/>
        </p:nvSpPr>
        <p:spPr>
          <a:xfrm>
            <a:off x="4198197" y="9099386"/>
            <a:ext cx="18838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Coding with AI: Copilot, ChatGPT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E1B318-CA60-4F36-BC3E-901EAF4C2AE4}"/>
              </a:ext>
            </a:extLst>
          </p:cNvPr>
          <p:cNvCxnSpPr>
            <a:cxnSpLocks/>
          </p:cNvCxnSpPr>
          <p:nvPr/>
        </p:nvCxnSpPr>
        <p:spPr>
          <a:xfrm>
            <a:off x="3991279" y="6026070"/>
            <a:ext cx="2872758" cy="74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03ED55FE-B343-A31A-FF27-8ACDCCBE40A7}"/>
              </a:ext>
            </a:extLst>
          </p:cNvPr>
          <p:cNvSpPr/>
          <p:nvPr/>
        </p:nvSpPr>
        <p:spPr>
          <a:xfrm>
            <a:off x="4286173" y="9662923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12C6E4EF-4722-CDC4-45C4-6D658F376DB1}"/>
              </a:ext>
            </a:extLst>
          </p:cNvPr>
          <p:cNvSpPr/>
          <p:nvPr/>
        </p:nvSpPr>
        <p:spPr>
          <a:xfrm>
            <a:off x="4286173" y="9662923"/>
            <a:ext cx="233381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7EC2C85D-0915-ABD1-D2AA-4A9C28579C99}"/>
              </a:ext>
            </a:extLst>
          </p:cNvPr>
          <p:cNvSpPr txBox="1"/>
          <p:nvPr/>
        </p:nvSpPr>
        <p:spPr>
          <a:xfrm>
            <a:off x="4197809" y="9465469"/>
            <a:ext cx="1301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 Diagram</a:t>
            </a:r>
          </a:p>
        </p:txBody>
      </p: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C0EEAAE8-888A-306B-3D44-2A77C52BBE1D}"/>
              </a:ext>
            </a:extLst>
          </p:cNvPr>
          <p:cNvGrpSpPr/>
          <p:nvPr/>
        </p:nvGrpSpPr>
        <p:grpSpPr>
          <a:xfrm>
            <a:off x="4033286" y="5267038"/>
            <a:ext cx="1736977" cy="307777"/>
            <a:chOff x="4033286" y="3771225"/>
            <a:chExt cx="1736977" cy="307777"/>
          </a:xfrm>
        </p:grpSpPr>
        <p:pic>
          <p:nvPicPr>
            <p:cNvPr id="1046" name="Graphic 1045" descr="Programmer male with solid fill">
              <a:extLst>
                <a:ext uri="{FF2B5EF4-FFF2-40B4-BE49-F238E27FC236}">
                  <a16:creationId xmlns:a16="http://schemas.microsoft.com/office/drawing/2014/main" id="{24680D2B-3E1D-9E5B-437F-33D57B447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033286" y="3771226"/>
              <a:ext cx="277535" cy="277535"/>
            </a:xfrm>
            <a:prstGeom prst="rect">
              <a:avLst/>
            </a:prstGeom>
          </p:spPr>
        </p:pic>
        <p:sp>
          <p:nvSpPr>
            <p:cNvPr id="1047" name="TextBox 1046">
              <a:extLst>
                <a:ext uri="{FF2B5EF4-FFF2-40B4-BE49-F238E27FC236}">
                  <a16:creationId xmlns:a16="http://schemas.microsoft.com/office/drawing/2014/main" id="{EFBCA34C-B582-E740-13FE-3AD279CF173A}"/>
                </a:ext>
              </a:extLst>
            </p:cNvPr>
            <p:cNvSpPr txBox="1"/>
            <p:nvPr/>
          </p:nvSpPr>
          <p:spPr>
            <a:xfrm>
              <a:off x="4226499" y="3771225"/>
              <a:ext cx="1543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Coding Languages</a:t>
              </a:r>
            </a:p>
          </p:txBody>
        </p:sp>
      </p:grpSp>
      <p:sp>
        <p:nvSpPr>
          <p:cNvPr id="1048" name="TextBox 1047">
            <a:extLst>
              <a:ext uri="{FF2B5EF4-FFF2-40B4-BE49-F238E27FC236}">
                <a16:creationId xmlns:a16="http://schemas.microsoft.com/office/drawing/2014/main" id="{E7251B70-1D6D-F687-4A06-E3FAD29DDF14}"/>
              </a:ext>
            </a:extLst>
          </p:cNvPr>
          <p:cNvSpPr txBox="1"/>
          <p:nvPr/>
        </p:nvSpPr>
        <p:spPr>
          <a:xfrm>
            <a:off x="4033286" y="5579800"/>
            <a:ext cx="2415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Rust, Solidity, C++, JavaScript, TypeScript, Python, Java, XML, Markdown</a:t>
            </a:r>
          </a:p>
        </p:txBody>
      </p: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CB0EB54F-C604-CAD9-90B2-9B41B90984CE}"/>
              </a:ext>
            </a:extLst>
          </p:cNvPr>
          <p:cNvCxnSpPr>
            <a:cxnSpLocks/>
          </p:cNvCxnSpPr>
          <p:nvPr/>
        </p:nvCxnSpPr>
        <p:spPr>
          <a:xfrm>
            <a:off x="3998894" y="5202823"/>
            <a:ext cx="28877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76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3998894" y="0"/>
            <a:ext cx="18780" cy="990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CEAC789C-C199-4395-8094-2E5DF91FEE57}"/>
              </a:ext>
            </a:extLst>
          </p:cNvPr>
          <p:cNvGrpSpPr/>
          <p:nvPr/>
        </p:nvGrpSpPr>
        <p:grpSpPr>
          <a:xfrm>
            <a:off x="111637" y="3332079"/>
            <a:ext cx="1146852" cy="307777"/>
            <a:chOff x="150817" y="7149802"/>
            <a:chExt cx="1146852" cy="307777"/>
          </a:xfrm>
        </p:grpSpPr>
        <p:pic>
          <p:nvPicPr>
            <p:cNvPr id="1036" name="Graphic 1035" descr="Selfie with solid fill">
              <a:extLst>
                <a:ext uri="{FF2B5EF4-FFF2-40B4-BE49-F238E27FC236}">
                  <a16:creationId xmlns:a16="http://schemas.microsoft.com/office/drawing/2014/main" id="{51A8B230-F76F-A470-4224-D6FCF0122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0817" y="7149802"/>
              <a:ext cx="305208" cy="305208"/>
            </a:xfrm>
            <a:prstGeom prst="rect">
              <a:avLst/>
            </a:prstGeom>
          </p:spPr>
        </p:pic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553877A0-B649-8E7E-24D9-E3CCC85A544E}"/>
                </a:ext>
              </a:extLst>
            </p:cNvPr>
            <p:cNvSpPr txBox="1"/>
            <p:nvPr/>
          </p:nvSpPr>
          <p:spPr>
            <a:xfrm>
              <a:off x="251027" y="7149802"/>
              <a:ext cx="1046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Product</a:t>
              </a:r>
            </a:p>
          </p:txBody>
        </p:sp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E66F0019-11C8-C965-AAD3-361E412A93CE}"/>
              </a:ext>
            </a:extLst>
          </p:cNvPr>
          <p:cNvGrpSpPr/>
          <p:nvPr/>
        </p:nvGrpSpPr>
        <p:grpSpPr>
          <a:xfrm>
            <a:off x="111637" y="1962742"/>
            <a:ext cx="1394905" cy="309060"/>
            <a:chOff x="150817" y="6026398"/>
            <a:chExt cx="1394905" cy="309060"/>
          </a:xfrm>
        </p:grpSpPr>
        <p:pic>
          <p:nvPicPr>
            <p:cNvPr id="1040" name="Graphic 1039" descr="Presentation with bar chart with solid fill">
              <a:extLst>
                <a:ext uri="{FF2B5EF4-FFF2-40B4-BE49-F238E27FC236}">
                  <a16:creationId xmlns:a16="http://schemas.microsoft.com/office/drawing/2014/main" id="{594321D3-3762-759A-8109-FF1FCE3D4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0817" y="6030247"/>
              <a:ext cx="305211" cy="305211"/>
            </a:xfrm>
            <a:prstGeom prst="rect">
              <a:avLst/>
            </a:prstGeom>
          </p:spPr>
        </p:pic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A29957B7-867B-E69F-FF5C-98FBDDDA8F16}"/>
                </a:ext>
              </a:extLst>
            </p:cNvPr>
            <p:cNvSpPr txBox="1"/>
            <p:nvPr/>
          </p:nvSpPr>
          <p:spPr>
            <a:xfrm>
              <a:off x="401738" y="6026398"/>
              <a:ext cx="11439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Data Science</a:t>
              </a:r>
            </a:p>
          </p:txBody>
        </p:sp>
      </p:grp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F1ABC7B7-A51F-08C3-C51C-5E9664D8F5CA}"/>
              </a:ext>
            </a:extLst>
          </p:cNvPr>
          <p:cNvCxnSpPr>
            <a:cxnSpLocks/>
          </p:cNvCxnSpPr>
          <p:nvPr/>
        </p:nvCxnSpPr>
        <p:spPr>
          <a:xfrm>
            <a:off x="0" y="1860754"/>
            <a:ext cx="40176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6DEFE5F-8E05-0B7C-DBAE-05EAAFBD1C9D}"/>
              </a:ext>
            </a:extLst>
          </p:cNvPr>
          <p:cNvSpPr txBox="1"/>
          <p:nvPr/>
        </p:nvSpPr>
        <p:spPr>
          <a:xfrm>
            <a:off x="111637" y="2270519"/>
            <a:ext cx="3841844" cy="86825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Created a CLI based Data visualization Software - "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Autoplot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used in </a:t>
            </a:r>
            <a:r>
              <a:rPr lang="en-IN" sz="9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Indian Space programme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’s requirement, that gives comprehensive analytics as output based on excel data parsed as input.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countless data wrangling projects with different data models in relation to Semiconductor industry using Python, Rust.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3CDD25-FEFF-CFC4-1799-E0F648B8F9F2}"/>
              </a:ext>
            </a:extLst>
          </p:cNvPr>
          <p:cNvSpPr txBox="1"/>
          <p:nvPr/>
        </p:nvSpPr>
        <p:spPr>
          <a:xfrm>
            <a:off x="111637" y="3637287"/>
            <a:ext cx="3841844" cy="1522276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 full-stack developer, I created an Android App - "BitInfoCoin" for web3 space to provide crypto related services like show nearby crypto ATMs, exchanges, crypto price, news feed.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Created 3 Telegram Bots with EOSIO smart contract &amp; Redis database integrated - Tipping, KYC, Quiz.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CTO of Theia, I built the first 2 versions of the web App with smart contracts &amp; cloud database integrated.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endParaRPr lang="en-IN" sz="9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endParaRPr lang="en-US" sz="9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78CB4E-95E0-8651-EF57-B977BC1F9FC8}"/>
              </a:ext>
            </a:extLst>
          </p:cNvPr>
          <p:cNvSpPr/>
          <p:nvPr/>
        </p:nvSpPr>
        <p:spPr>
          <a:xfrm>
            <a:off x="4172053" y="3230813"/>
            <a:ext cx="2586026" cy="622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3D91A3-05CC-A8D1-3FCB-D4DF76CA8509}"/>
              </a:ext>
            </a:extLst>
          </p:cNvPr>
          <p:cNvSpPr/>
          <p:nvPr/>
        </p:nvSpPr>
        <p:spPr>
          <a:xfrm>
            <a:off x="4232639" y="1223988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C8DF16-D1F5-9B6A-DF3D-8C91A32042D6}"/>
              </a:ext>
            </a:extLst>
          </p:cNvPr>
          <p:cNvSpPr/>
          <p:nvPr/>
        </p:nvSpPr>
        <p:spPr>
          <a:xfrm>
            <a:off x="4232639" y="1223988"/>
            <a:ext cx="234705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8D762-BEDB-D97F-100E-37B37EBED21C}"/>
              </a:ext>
            </a:extLst>
          </p:cNvPr>
          <p:cNvSpPr txBox="1"/>
          <p:nvPr/>
        </p:nvSpPr>
        <p:spPr>
          <a:xfrm>
            <a:off x="4144275" y="999102"/>
            <a:ext cx="17636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work under pressure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F5F920-A835-0D2B-4314-639C68AFEC6D}"/>
              </a:ext>
            </a:extLst>
          </p:cNvPr>
          <p:cNvSpPr txBox="1"/>
          <p:nvPr/>
        </p:nvSpPr>
        <p:spPr>
          <a:xfrm>
            <a:off x="3984696" y="407169"/>
            <a:ext cx="179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Inter-personal Skills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82DDB4-17FD-84A0-50E9-B6D5CDE1192D}"/>
              </a:ext>
            </a:extLst>
          </p:cNvPr>
          <p:cNvSpPr/>
          <p:nvPr/>
        </p:nvSpPr>
        <p:spPr>
          <a:xfrm>
            <a:off x="4232639" y="1588881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EA8FF3-610D-2883-6593-716F78AE0D34}"/>
              </a:ext>
            </a:extLst>
          </p:cNvPr>
          <p:cNvSpPr/>
          <p:nvPr/>
        </p:nvSpPr>
        <p:spPr>
          <a:xfrm>
            <a:off x="4232639" y="1588881"/>
            <a:ext cx="236583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91F765-BF20-D326-F5CD-5BF549996E01}"/>
              </a:ext>
            </a:extLst>
          </p:cNvPr>
          <p:cNvSpPr txBox="1"/>
          <p:nvPr/>
        </p:nvSpPr>
        <p:spPr>
          <a:xfrm>
            <a:off x="4144275" y="1373139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Analytical Skills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482B72-0D68-B28F-8F8B-1F8364522793}"/>
              </a:ext>
            </a:extLst>
          </p:cNvPr>
          <p:cNvSpPr/>
          <p:nvPr/>
        </p:nvSpPr>
        <p:spPr>
          <a:xfrm>
            <a:off x="4232639" y="1946548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251975-994C-C8C9-EAB2-426AF36F2A44}"/>
              </a:ext>
            </a:extLst>
          </p:cNvPr>
          <p:cNvSpPr/>
          <p:nvPr/>
        </p:nvSpPr>
        <p:spPr>
          <a:xfrm>
            <a:off x="4232638" y="1945436"/>
            <a:ext cx="2305963" cy="1154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BC7DD9-DD58-3275-D8B6-69BAFFB9CD33}"/>
              </a:ext>
            </a:extLst>
          </p:cNvPr>
          <p:cNvSpPr txBox="1"/>
          <p:nvPr/>
        </p:nvSpPr>
        <p:spPr>
          <a:xfrm>
            <a:off x="4144275" y="1730806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Detail-oriented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7B829C-D8A4-3C43-83EF-A13FE099D9DA}"/>
              </a:ext>
            </a:extLst>
          </p:cNvPr>
          <p:cNvSpPr/>
          <p:nvPr/>
        </p:nvSpPr>
        <p:spPr>
          <a:xfrm>
            <a:off x="4232639" y="2311441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117ED2-DD39-F6BC-D810-8278C77D4164}"/>
              </a:ext>
            </a:extLst>
          </p:cNvPr>
          <p:cNvSpPr/>
          <p:nvPr/>
        </p:nvSpPr>
        <p:spPr>
          <a:xfrm>
            <a:off x="4232638" y="2311441"/>
            <a:ext cx="233008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808D43-4ED1-209A-59D2-1FBFCE7F44E1}"/>
              </a:ext>
            </a:extLst>
          </p:cNvPr>
          <p:cNvSpPr txBox="1"/>
          <p:nvPr/>
        </p:nvSpPr>
        <p:spPr>
          <a:xfrm>
            <a:off x="4144275" y="2104843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Multitasking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27CA36-DA5E-13AA-F884-D310765381BC}"/>
              </a:ext>
            </a:extLst>
          </p:cNvPr>
          <p:cNvSpPr/>
          <p:nvPr/>
        </p:nvSpPr>
        <p:spPr>
          <a:xfrm>
            <a:off x="4232639" y="2679745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C84E40-2130-C012-78AB-425D56D05081}"/>
              </a:ext>
            </a:extLst>
          </p:cNvPr>
          <p:cNvSpPr/>
          <p:nvPr/>
        </p:nvSpPr>
        <p:spPr>
          <a:xfrm>
            <a:off x="4232639" y="2679745"/>
            <a:ext cx="236658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29AD51-6105-FA06-CF87-40A8DA2C143C}"/>
              </a:ext>
            </a:extLst>
          </p:cNvPr>
          <p:cNvSpPr txBox="1"/>
          <p:nvPr/>
        </p:nvSpPr>
        <p:spPr>
          <a:xfrm>
            <a:off x="4144275" y="2464003"/>
            <a:ext cx="1024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Problem-solving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5D831F-5483-B646-5924-8CC3E9B39494}"/>
              </a:ext>
            </a:extLst>
          </p:cNvPr>
          <p:cNvSpPr/>
          <p:nvPr/>
        </p:nvSpPr>
        <p:spPr>
          <a:xfrm>
            <a:off x="4232639" y="3037412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D01931-A83A-96BB-DB4C-E8EA042DE9CC}"/>
              </a:ext>
            </a:extLst>
          </p:cNvPr>
          <p:cNvSpPr/>
          <p:nvPr/>
        </p:nvSpPr>
        <p:spPr>
          <a:xfrm>
            <a:off x="4232638" y="3037412"/>
            <a:ext cx="2305963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35DFCB-C925-0736-40D2-40120EA6FC89}"/>
              </a:ext>
            </a:extLst>
          </p:cNvPr>
          <p:cNvSpPr txBox="1"/>
          <p:nvPr/>
        </p:nvSpPr>
        <p:spPr>
          <a:xfrm>
            <a:off x="4144275" y="2821670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Management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077D60-704F-0288-2B10-446556615B01}"/>
              </a:ext>
            </a:extLst>
          </p:cNvPr>
          <p:cNvSpPr/>
          <p:nvPr/>
        </p:nvSpPr>
        <p:spPr>
          <a:xfrm>
            <a:off x="4232639" y="3411449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F755F0-8A60-8DA1-1A46-B1D10D396C61}"/>
              </a:ext>
            </a:extLst>
          </p:cNvPr>
          <p:cNvSpPr/>
          <p:nvPr/>
        </p:nvSpPr>
        <p:spPr>
          <a:xfrm>
            <a:off x="4232638" y="3411449"/>
            <a:ext cx="233008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8BFA41-B33B-E7D9-FEE0-79D367166D21}"/>
              </a:ext>
            </a:extLst>
          </p:cNvPr>
          <p:cNvSpPr txBox="1"/>
          <p:nvPr/>
        </p:nvSpPr>
        <p:spPr>
          <a:xfrm>
            <a:off x="4144275" y="3195707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Teamwork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9329C5-6F10-0D57-616B-D83CD2B3119A}"/>
              </a:ext>
            </a:extLst>
          </p:cNvPr>
          <p:cNvSpPr txBox="1"/>
          <p:nvPr/>
        </p:nvSpPr>
        <p:spPr>
          <a:xfrm>
            <a:off x="4179370" y="3700143"/>
            <a:ext cx="85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Hobbies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60F09AB9-FAFA-F659-4C15-0D3F5B25E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44860" y="4079729"/>
            <a:ext cx="264177" cy="195261"/>
          </a:xfrm>
          <a:prstGeom prst="rect">
            <a:avLst/>
          </a:prstGeom>
        </p:spPr>
      </p:pic>
      <p:pic>
        <p:nvPicPr>
          <p:cNvPr id="34" name="Picture 2" descr="Motorcycle Of Big Size Black Silhouette free vector icons designed by  Freepik | Kids canvas art, Bike art, Black silhouette">
            <a:extLst>
              <a:ext uri="{FF2B5EF4-FFF2-40B4-BE49-F238E27FC236}">
                <a16:creationId xmlns:a16="http://schemas.microsoft.com/office/drawing/2014/main" id="{01D5690C-3CC1-3934-A02C-2A2413F17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160" y="4036767"/>
            <a:ext cx="288997" cy="28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58DC18B-E02F-5F7B-75DA-51EB2CE843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4993847" y="4065672"/>
            <a:ext cx="223374" cy="22337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772CF71-DC1F-7FDF-483F-A55821FCCF3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688616" y="4065672"/>
            <a:ext cx="223374" cy="223374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78B0BB0B-7EA4-14E2-91B8-72760906E296}"/>
              </a:ext>
            </a:extLst>
          </p:cNvPr>
          <p:cNvGrpSpPr/>
          <p:nvPr/>
        </p:nvGrpSpPr>
        <p:grpSpPr>
          <a:xfrm>
            <a:off x="111637" y="4999200"/>
            <a:ext cx="2641081" cy="314253"/>
            <a:chOff x="111637" y="4969380"/>
            <a:chExt cx="2641081" cy="314253"/>
          </a:xfrm>
        </p:grpSpPr>
        <p:pic>
          <p:nvPicPr>
            <p:cNvPr id="38" name="Graphic 37" descr="Ribbon with solid fill">
              <a:extLst>
                <a:ext uri="{FF2B5EF4-FFF2-40B4-BE49-F238E27FC236}">
                  <a16:creationId xmlns:a16="http://schemas.microsoft.com/office/drawing/2014/main" id="{CFFF7FA1-BD8C-6B7A-D979-5C6A2FEA8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1637" y="4969380"/>
              <a:ext cx="305208" cy="305208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32C9F2-1048-9CDE-B193-7A9EF4B869EF}"/>
                </a:ext>
              </a:extLst>
            </p:cNvPr>
            <p:cNvSpPr txBox="1"/>
            <p:nvPr/>
          </p:nvSpPr>
          <p:spPr>
            <a:xfrm>
              <a:off x="356420" y="4975856"/>
              <a:ext cx="2396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Leadership &amp; Achievements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41BEDEE-E9B6-FE8A-65A4-50001BEBC3CA}"/>
              </a:ext>
            </a:extLst>
          </p:cNvPr>
          <p:cNvSpPr txBox="1"/>
          <p:nvPr/>
        </p:nvSpPr>
        <p:spPr>
          <a:xfrm>
            <a:off x="134573" y="5338351"/>
            <a:ext cx="3801742" cy="3086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Bagged the 2nd rank in SNI Hack 2021 competition as a EOSIO Blockchain Developer (Presenter) for a project “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Ceven.Parks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Represented 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DRIFE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CTO in 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Blockchain Summit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(WBS) held at Dubai in October 2018, where it was ranked as the best start-up in utility tokens category. Recently, the project was appreciated with award from UNESCO for its innovation.</a:t>
            </a:r>
            <a:endParaRPr lang="en-US" sz="9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also managed the largest Semiconductor community on Telegram via a 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channel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In future, a blockchain-based Chatbot – ‘SEMION’ with customized user experience, is promised to be released on Telegram and a subscription fee will be charged for which feedbacks is taken via polls conducted within the community.</a:t>
            </a:r>
            <a:endParaRPr lang="en-US" sz="9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provide online education services through my Udemy account – 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Block.Hub Academy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which has a total of 300 (approx.) students enrolled for 4 courses to date.</a:t>
            </a:r>
            <a:endParaRPr lang="en-US" sz="9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also do mentorship, university talks, workshops via 1:1 sessions.</a:t>
            </a:r>
            <a:endParaRPr lang="en-US" sz="9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published many thoughtful articles related to Blockchain, Data Science on Medium, LinkedIn.</a:t>
            </a:r>
            <a:endParaRPr lang="en-US" sz="9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was an acclaimed technical content creator for a developer community called 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Utopian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Steemit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Steem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Blockchain).</a:t>
            </a:r>
            <a:endParaRPr lang="en-US" sz="9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BDE99B9-9E34-A1EE-4D87-78A828BFA2E2}"/>
              </a:ext>
            </a:extLst>
          </p:cNvPr>
          <p:cNvCxnSpPr>
            <a:cxnSpLocks/>
          </p:cNvCxnSpPr>
          <p:nvPr/>
        </p:nvCxnSpPr>
        <p:spPr>
          <a:xfrm>
            <a:off x="-18780" y="3224734"/>
            <a:ext cx="40176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5D2D2C6-86F7-CAEE-BFF6-41A5547BE5FC}"/>
              </a:ext>
            </a:extLst>
          </p:cNvPr>
          <p:cNvCxnSpPr>
            <a:cxnSpLocks/>
          </p:cNvCxnSpPr>
          <p:nvPr/>
        </p:nvCxnSpPr>
        <p:spPr>
          <a:xfrm>
            <a:off x="3998894" y="3700143"/>
            <a:ext cx="28877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95A5D08-AC26-341C-ED09-7AA8ACE187CD}"/>
              </a:ext>
            </a:extLst>
          </p:cNvPr>
          <p:cNvSpPr/>
          <p:nvPr/>
        </p:nvSpPr>
        <p:spPr>
          <a:xfrm>
            <a:off x="4235519" y="841601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9ADA394-98ED-8EBC-65D0-3164FC73B663}"/>
              </a:ext>
            </a:extLst>
          </p:cNvPr>
          <p:cNvSpPr/>
          <p:nvPr/>
        </p:nvSpPr>
        <p:spPr>
          <a:xfrm>
            <a:off x="4235518" y="841601"/>
            <a:ext cx="233008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A997E9-08C2-D370-4B56-17B9302C48C1}"/>
              </a:ext>
            </a:extLst>
          </p:cNvPr>
          <p:cNvSpPr txBox="1"/>
          <p:nvPr/>
        </p:nvSpPr>
        <p:spPr>
          <a:xfrm>
            <a:off x="4147155" y="625859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Leadership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79EAE8-9268-119D-ECC6-37EFF0F47562}"/>
              </a:ext>
            </a:extLst>
          </p:cNvPr>
          <p:cNvCxnSpPr>
            <a:cxnSpLocks/>
          </p:cNvCxnSpPr>
          <p:nvPr/>
        </p:nvCxnSpPr>
        <p:spPr>
          <a:xfrm>
            <a:off x="0" y="4882549"/>
            <a:ext cx="40176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805547-41F0-7DCF-A20A-7430A815B4B4}"/>
              </a:ext>
            </a:extLst>
          </p:cNvPr>
          <p:cNvSpPr txBox="1"/>
          <p:nvPr/>
        </p:nvSpPr>
        <p:spPr>
          <a:xfrm>
            <a:off x="95741" y="324361"/>
            <a:ext cx="3921934" cy="149662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REST,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GraphQL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API backend using </a:t>
            </a:r>
            <a:r>
              <a:rPr lang="en-IN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NextJS</a:t>
            </a: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API routing for a web3 based automated token, vesting tool. Done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Fair experience with React, Redux tools.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Having experience with Databases like Firebase’s </a:t>
            </a:r>
            <a:r>
              <a:rPr lang="en-US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Firestore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Redis, PostgreSQL, MongoDB for data storage on Google Cloud, Heroku.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Setup CI/CD in </a:t>
            </a:r>
            <a:r>
              <a:rPr lang="en-US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Action, Docker for automated testing, packaging of a repo.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experienced with scalable thread-safe APIs for </a:t>
            </a:r>
            <a:r>
              <a:rPr lang="en-US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Xstrela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App using </a:t>
            </a:r>
            <a:r>
              <a:rPr lang="en-US" sz="9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Actix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-web in Rust.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B4BF6D-76E2-F7F0-D97F-94B42304D4A5}"/>
              </a:ext>
            </a:extLst>
          </p:cNvPr>
          <p:cNvGrpSpPr/>
          <p:nvPr/>
        </p:nvGrpSpPr>
        <p:grpSpPr>
          <a:xfrm>
            <a:off x="128713" y="79936"/>
            <a:ext cx="1610635" cy="320656"/>
            <a:chOff x="106735" y="2999656"/>
            <a:chExt cx="1610635" cy="320656"/>
          </a:xfrm>
        </p:grpSpPr>
        <p:pic>
          <p:nvPicPr>
            <p:cNvPr id="30" name="Graphic 29" descr="Cloud with solid fill">
              <a:extLst>
                <a:ext uri="{FF2B5EF4-FFF2-40B4-BE49-F238E27FC236}">
                  <a16:creationId xmlns:a16="http://schemas.microsoft.com/office/drawing/2014/main" id="{7AD1BA16-922E-1A4C-3777-A1F70D123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06735" y="2999656"/>
              <a:ext cx="307778" cy="307778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F0EC074-54D0-8B7C-1AAA-F77A1377A0AD}"/>
                </a:ext>
              </a:extLst>
            </p:cNvPr>
            <p:cNvSpPr txBox="1"/>
            <p:nvPr/>
          </p:nvSpPr>
          <p:spPr>
            <a:xfrm>
              <a:off x="349602" y="3012535"/>
              <a:ext cx="1367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Backend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144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1238</TotalTime>
  <Words>1114</Words>
  <Application>Microsoft Macintosh PowerPoint</Application>
  <PresentationFormat>A4 Paper (210x297 mm)</PresentationFormat>
  <Paragraphs>89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Monaco</vt:lpstr>
      <vt:lpstr>Segoe UI</vt:lpstr>
      <vt:lpstr>Whitney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Abhijit Roy</cp:lastModifiedBy>
  <cp:revision>314</cp:revision>
  <dcterms:created xsi:type="dcterms:W3CDTF">2022-10-06T16:05:05Z</dcterms:created>
  <dcterms:modified xsi:type="dcterms:W3CDTF">2023-06-08T08:59:14Z</dcterms:modified>
</cp:coreProperties>
</file>