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5" r:id="rId12"/>
    <p:sldId id="270" r:id="rId13"/>
    <p:sldId id="271" r:id="rId14"/>
    <p:sldId id="272"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7/27/2019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 &amp; Sentimental Analysis</a:t>
            </a:r>
            <a:endParaRPr lang="en-US" dirty="0"/>
          </a:p>
        </p:txBody>
      </p:sp>
      <p:sp>
        <p:nvSpPr>
          <p:cNvPr id="3" name="Subtitle 2"/>
          <p:cNvSpPr>
            <a:spLocks noGrp="1"/>
          </p:cNvSpPr>
          <p:nvPr>
            <p:ph type="subTitle" idx="1"/>
          </p:nvPr>
        </p:nvSpPr>
        <p:spPr/>
        <p:txBody>
          <a:bodyPr/>
          <a:lstStyle/>
          <a:p>
            <a:r>
              <a:rPr lang="en-US" dirty="0" smtClean="0"/>
              <a:t>                                           Made by: Abhishek Mishra</a:t>
            </a:r>
          </a:p>
          <a:p>
            <a:endParaRPr lang="en-US" dirty="0" smtClean="0"/>
          </a:p>
          <a:p>
            <a:endParaRPr lang="en-US" dirty="0"/>
          </a:p>
        </p:txBody>
      </p:sp>
    </p:spTree>
    <p:extLst>
      <p:ext uri="{BB962C8B-B14F-4D97-AF65-F5344CB8AC3E}">
        <p14:creationId xmlns:p14="http://schemas.microsoft.com/office/powerpoint/2010/main" val="196964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OBJECTIVEs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This work aims at developing a system which tells us about the sentiment prevailing for the particular industries, product </a:t>
            </a:r>
            <a:r>
              <a:rPr lang="en-US" dirty="0" smtClean="0"/>
              <a:t>etc.</a:t>
            </a:r>
          </a:p>
          <a:p>
            <a:r>
              <a:rPr lang="en-US" dirty="0" smtClean="0"/>
              <a:t>In </a:t>
            </a:r>
            <a:r>
              <a:rPr lang="en-US" dirty="0"/>
              <a:t>this paper, I have used the random forest as the data mining technique and for visualization, I have applied “Word cloud”. </a:t>
            </a:r>
            <a:endParaRPr lang="en-US" dirty="0" smtClean="0"/>
          </a:p>
          <a:p>
            <a:r>
              <a:rPr lang="en-US" dirty="0"/>
              <a:t>The dataset deals with the sentiments of people for US-based airlines industry.</a:t>
            </a:r>
            <a:r>
              <a:rPr lang="en-US" b="1" dirty="0"/>
              <a:t>	</a:t>
            </a:r>
            <a:endParaRPr lang="en-US" dirty="0"/>
          </a:p>
          <a:p>
            <a:endParaRPr lang="en-US" dirty="0"/>
          </a:p>
        </p:txBody>
      </p:sp>
    </p:spTree>
    <p:extLst>
      <p:ext uri="{BB962C8B-B14F-4D97-AF65-F5344CB8AC3E}">
        <p14:creationId xmlns:p14="http://schemas.microsoft.com/office/powerpoint/2010/main" val="158347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Technique Used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Word Cloud: </a:t>
            </a:r>
            <a:r>
              <a:rPr lang="en-US" dirty="0" smtClean="0"/>
              <a:t>A </a:t>
            </a:r>
            <a:r>
              <a:rPr lang="en-US" dirty="0"/>
              <a:t>tag cloud is a novelty visual representation of text data, typically used to depict keyword metadata on websites, or to visualize free form text. Tags are usually single words, and the importance of each tag is shown with font size or </a:t>
            </a:r>
            <a:r>
              <a:rPr lang="en-US" dirty="0" smtClean="0"/>
              <a:t>color.</a:t>
            </a:r>
            <a:endParaRPr lang="en-US" dirty="0"/>
          </a:p>
          <a:p>
            <a:endParaRPr lang="en-US" dirty="0"/>
          </a:p>
        </p:txBody>
      </p:sp>
    </p:spTree>
    <p:extLst>
      <p:ext uri="{BB962C8B-B14F-4D97-AF65-F5344CB8AC3E}">
        <p14:creationId xmlns:p14="http://schemas.microsoft.com/office/powerpoint/2010/main" val="235700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Clouds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083" y="2557463"/>
            <a:ext cx="9591834" cy="3317875"/>
          </a:xfrm>
        </p:spPr>
      </p:pic>
    </p:spTree>
    <p:extLst>
      <p:ext uri="{BB962C8B-B14F-4D97-AF65-F5344CB8AC3E}">
        <p14:creationId xmlns:p14="http://schemas.microsoft.com/office/powerpoint/2010/main" val="3542541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Delta Airways</a:t>
            </a:r>
            <a:endParaRPr lang="en-US" dirty="0"/>
          </a:p>
        </p:txBody>
      </p:sp>
      <p:pic>
        <p:nvPicPr>
          <p:cNvPr id="4" name="Content Placeholder 3" descr="C:\Users\Abhishek Mishra\Pictures\Screenshots\s7.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0587" y="2557463"/>
            <a:ext cx="7410826" cy="3317875"/>
          </a:xfrm>
          <a:prstGeom prst="rect">
            <a:avLst/>
          </a:prstGeom>
          <a:noFill/>
          <a:ln>
            <a:noFill/>
          </a:ln>
        </p:spPr>
      </p:pic>
    </p:spTree>
    <p:extLst>
      <p:ext uri="{BB962C8B-B14F-4D97-AF65-F5344CB8AC3E}">
        <p14:creationId xmlns:p14="http://schemas.microsoft.com/office/powerpoint/2010/main" val="128857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pic>
        <p:nvPicPr>
          <p:cNvPr id="4" name="Content Placeholder 3"/>
          <p:cNvPicPr>
            <a:picLocks noGrp="1"/>
          </p:cNvPicPr>
          <p:nvPr>
            <p:ph idx="1"/>
          </p:nvPr>
        </p:nvPicPr>
        <p:blipFill>
          <a:blip r:embed="rId2"/>
          <a:stretch>
            <a:fillRect/>
          </a:stretch>
        </p:blipFill>
        <p:spPr>
          <a:xfrm>
            <a:off x="3993243" y="2557463"/>
            <a:ext cx="4205514" cy="3317875"/>
          </a:xfrm>
          <a:prstGeom prst="rect">
            <a:avLst/>
          </a:prstGeom>
        </p:spPr>
      </p:pic>
    </p:spTree>
    <p:extLst>
      <p:ext uri="{BB962C8B-B14F-4D97-AF65-F5344CB8AC3E}">
        <p14:creationId xmlns:p14="http://schemas.microsoft.com/office/powerpoint/2010/main" val="2034242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Findings</a:t>
            </a:r>
            <a:endParaRPr lang="en-US" dirty="0"/>
          </a:p>
        </p:txBody>
      </p:sp>
      <p:pic>
        <p:nvPicPr>
          <p:cNvPr id="4" name="Content Placeholder 3" descr="C:\Users\Abhishek Mishra\Pictures\Screenshots\s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776339" y="2958925"/>
            <a:ext cx="4639322" cy="2514951"/>
          </a:xfrm>
        </p:spPr>
      </p:pic>
      <p:sp>
        <p:nvSpPr>
          <p:cNvPr id="5" name="TextBox 4"/>
          <p:cNvSpPr txBox="1"/>
          <p:nvPr/>
        </p:nvSpPr>
        <p:spPr>
          <a:xfrm>
            <a:off x="4087091" y="2437796"/>
            <a:ext cx="1572097" cy="369332"/>
          </a:xfrm>
          <a:prstGeom prst="rect">
            <a:avLst/>
          </a:prstGeom>
          <a:noFill/>
        </p:spPr>
        <p:txBody>
          <a:bodyPr wrap="none" rtlCol="0">
            <a:spAutoFit/>
          </a:bodyPr>
          <a:lstStyle/>
          <a:p>
            <a:r>
              <a:rPr lang="en-US" dirty="0" smtClean="0"/>
              <a:t>Random Forest</a:t>
            </a:r>
            <a:endParaRPr lang="en-US" dirty="0"/>
          </a:p>
        </p:txBody>
      </p:sp>
    </p:spTree>
    <p:extLst>
      <p:ext uri="{BB962C8B-B14F-4D97-AF65-F5344CB8AC3E}">
        <p14:creationId xmlns:p14="http://schemas.microsoft.com/office/powerpoint/2010/main" val="2235737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Recommendation</a:t>
            </a:r>
            <a:endParaRPr lang="en-US" dirty="0"/>
          </a:p>
        </p:txBody>
      </p:sp>
      <p:sp>
        <p:nvSpPr>
          <p:cNvPr id="3" name="Content Placeholder 2"/>
          <p:cNvSpPr>
            <a:spLocks noGrp="1"/>
          </p:cNvSpPr>
          <p:nvPr>
            <p:ph idx="1"/>
          </p:nvPr>
        </p:nvSpPr>
        <p:spPr/>
        <p:txBody>
          <a:bodyPr/>
          <a:lstStyle/>
          <a:p>
            <a:r>
              <a:rPr lang="en-US" b="1" dirty="0"/>
              <a:t>T</a:t>
            </a:r>
            <a:r>
              <a:rPr lang="en-US" dirty="0"/>
              <a:t>hus, we can conclude that the negative sentiment about the particular industry is too high. Thus I would like to recommend the CEO (New comer) to make prior arrangement to tackle these unfavorable situation before entering into this market. And, in case the CEO is an existing player then he should try improve his grievance </a:t>
            </a:r>
            <a:r>
              <a:rPr lang="en-US" dirty="0" err="1"/>
              <a:t>redressal</a:t>
            </a:r>
            <a:r>
              <a:rPr lang="en-US" dirty="0"/>
              <a:t> system, so that he can take advantage existing situation and make profit in long run through taking the advantage of uniqueness</a:t>
            </a:r>
          </a:p>
          <a:p>
            <a:endParaRPr lang="en-US" dirty="0"/>
          </a:p>
        </p:txBody>
      </p:sp>
    </p:spTree>
    <p:extLst>
      <p:ext uri="{BB962C8B-B14F-4D97-AF65-F5344CB8AC3E}">
        <p14:creationId xmlns:p14="http://schemas.microsoft.com/office/powerpoint/2010/main" val="2881855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US" dirty="0"/>
          </a:p>
        </p:txBody>
      </p:sp>
      <p:pic>
        <p:nvPicPr>
          <p:cNvPr id="4" name="Content Placeholder 3" descr="question-mark-1019820_1280 - My Edmonds New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062" y="2557463"/>
            <a:ext cx="3317875" cy="3317875"/>
          </a:xfrm>
        </p:spPr>
      </p:pic>
    </p:spTree>
    <p:extLst>
      <p:ext uri="{BB962C8B-B14F-4D97-AF65-F5344CB8AC3E}">
        <p14:creationId xmlns:p14="http://schemas.microsoft.com/office/powerpoint/2010/main" val="155784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Employee Attrition?</a:t>
            </a:r>
            <a:endParaRPr lang="en-US" dirty="0"/>
          </a:p>
        </p:txBody>
      </p:sp>
      <p:sp>
        <p:nvSpPr>
          <p:cNvPr id="3" name="Content Placeholder 2"/>
          <p:cNvSpPr>
            <a:spLocks noGrp="1"/>
          </p:cNvSpPr>
          <p:nvPr>
            <p:ph idx="1"/>
          </p:nvPr>
        </p:nvSpPr>
        <p:spPr/>
        <p:txBody>
          <a:bodyPr/>
          <a:lstStyle/>
          <a:p>
            <a:r>
              <a:rPr lang="en-US" dirty="0"/>
              <a:t>Putting simply, employee attrition is the reduction of staff by voluntary or involuntary reasons. These can be through natural means like retirement, or it can be through resignation, termination of contract, or when a company decides to make a position redundant. </a:t>
            </a:r>
          </a:p>
          <a:p>
            <a:endParaRPr lang="en-US" dirty="0"/>
          </a:p>
        </p:txBody>
      </p:sp>
    </p:spTree>
    <p:extLst>
      <p:ext uri="{BB962C8B-B14F-4D97-AF65-F5344CB8AC3E}">
        <p14:creationId xmlns:p14="http://schemas.microsoft.com/office/powerpoint/2010/main" val="410045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a:t>This work aims in developing a Decision Support System in employee attrition detection that uses the data mining technique having best accuracy and performance among Support Vector Machine, KNN, and Random Forest etc. </a:t>
            </a:r>
            <a:endParaRPr lang="en-US" dirty="0" smtClean="0"/>
          </a:p>
          <a:p>
            <a:r>
              <a:rPr lang="en-US" dirty="0"/>
              <a:t>By using several HR employee data management system parameters such as satisfaction level, last </a:t>
            </a:r>
            <a:r>
              <a:rPr lang="en-US" dirty="0" smtClean="0"/>
              <a:t>evaluation etc.</a:t>
            </a:r>
          </a:p>
          <a:p>
            <a:r>
              <a:rPr lang="en-US" dirty="0"/>
              <a:t>And finally, deploying the best model API.</a:t>
            </a:r>
          </a:p>
          <a:p>
            <a:endParaRPr lang="en-US" dirty="0" smtClean="0"/>
          </a:p>
          <a:p>
            <a:endParaRPr lang="en-US" dirty="0" smtClean="0"/>
          </a:p>
          <a:p>
            <a:endParaRPr lang="en-US" dirty="0"/>
          </a:p>
        </p:txBody>
      </p:sp>
    </p:spTree>
    <p:extLst>
      <p:ext uri="{BB962C8B-B14F-4D97-AF65-F5344CB8AC3E}">
        <p14:creationId xmlns:p14="http://schemas.microsoft.com/office/powerpoint/2010/main" val="284793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2192" y="2557463"/>
            <a:ext cx="4727615" cy="3317875"/>
          </a:xfrm>
        </p:spPr>
      </p:pic>
    </p:spTree>
    <p:extLst>
      <p:ext uri="{BB962C8B-B14F-4D97-AF65-F5344CB8AC3E}">
        <p14:creationId xmlns:p14="http://schemas.microsoft.com/office/powerpoint/2010/main" val="149667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Used</a:t>
            </a:r>
            <a:endParaRPr lang="en-US" dirty="0"/>
          </a:p>
        </p:txBody>
      </p:sp>
      <p:sp>
        <p:nvSpPr>
          <p:cNvPr id="3" name="Content Placeholder 2"/>
          <p:cNvSpPr>
            <a:spLocks noGrp="1"/>
          </p:cNvSpPr>
          <p:nvPr>
            <p:ph idx="1"/>
          </p:nvPr>
        </p:nvSpPr>
        <p:spPr/>
        <p:txBody>
          <a:bodyPr/>
          <a:lstStyle/>
          <a:p>
            <a:r>
              <a:rPr lang="en-US" b="1" dirty="0"/>
              <a:t>Random </a:t>
            </a:r>
            <a:r>
              <a:rPr lang="en-US" b="1" dirty="0" smtClean="0"/>
              <a:t>Forest</a:t>
            </a:r>
          </a:p>
          <a:p>
            <a:r>
              <a:rPr lang="en-US" b="1" dirty="0"/>
              <a:t>Decision </a:t>
            </a:r>
            <a:r>
              <a:rPr lang="en-US" b="1" dirty="0" smtClean="0"/>
              <a:t>Tree</a:t>
            </a:r>
          </a:p>
          <a:p>
            <a:r>
              <a:rPr lang="en-US" b="1" dirty="0" smtClean="0"/>
              <a:t>KNN</a:t>
            </a:r>
          </a:p>
          <a:p>
            <a:r>
              <a:rPr lang="en-US" b="1" dirty="0"/>
              <a:t>SVM:</a:t>
            </a:r>
            <a:endParaRPr lang="en-US" dirty="0"/>
          </a:p>
        </p:txBody>
      </p:sp>
    </p:spTree>
    <p:extLst>
      <p:ext uri="{BB962C8B-B14F-4D97-AF65-F5344CB8AC3E}">
        <p14:creationId xmlns:p14="http://schemas.microsoft.com/office/powerpoint/2010/main" val="347622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3" name="Content Placeholder 2"/>
          <p:cNvSpPr>
            <a:spLocks noGrp="1"/>
          </p:cNvSpPr>
          <p:nvPr>
            <p:ph idx="1"/>
          </p:nvPr>
        </p:nvSpPr>
        <p:spPr/>
        <p:txBody>
          <a:bodyPr/>
          <a:lstStyle/>
          <a:p>
            <a:pPr marL="0" indent="0">
              <a:buNone/>
            </a:pPr>
            <a:r>
              <a:rPr lang="en-US" dirty="0" smtClean="0"/>
              <a:t>Technique	                                       Accuracy</a:t>
            </a:r>
          </a:p>
          <a:p>
            <a:pPr marL="0" indent="0">
              <a:buNone/>
            </a:pPr>
            <a:r>
              <a:rPr lang="en-US" dirty="0" smtClean="0"/>
              <a:t>SVM                                                 95.54%</a:t>
            </a:r>
          </a:p>
          <a:p>
            <a:pPr marL="0" indent="0">
              <a:buNone/>
            </a:pPr>
            <a:r>
              <a:rPr lang="en-US" dirty="0" smtClean="0"/>
              <a:t>KNN                                               96.0%</a:t>
            </a:r>
          </a:p>
          <a:p>
            <a:pPr marL="0" indent="0">
              <a:buNone/>
            </a:pPr>
            <a:r>
              <a:rPr lang="en-US" dirty="0" smtClean="0"/>
              <a:t>Decision Tree                                   92.23%</a:t>
            </a:r>
          </a:p>
          <a:p>
            <a:pPr marL="0" indent="0">
              <a:buNone/>
            </a:pPr>
            <a:r>
              <a:rPr lang="en-US" dirty="0" smtClean="0"/>
              <a:t>Random Forest                                 98.9%</a:t>
            </a:r>
            <a:endParaRPr lang="en-US" dirty="0"/>
          </a:p>
        </p:txBody>
      </p:sp>
    </p:spTree>
    <p:extLst>
      <p:ext uri="{BB962C8B-B14F-4D97-AF65-F5344CB8AC3E}">
        <p14:creationId xmlns:p14="http://schemas.microsoft.com/office/powerpoint/2010/main" val="3627759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Through my analysis, managing the level of satisfaction is the key to keep employees with the </a:t>
            </a:r>
            <a:r>
              <a:rPr lang="en-US" dirty="0" smtClean="0"/>
              <a:t>firm.</a:t>
            </a:r>
          </a:p>
          <a:p>
            <a:r>
              <a:rPr lang="en-US" dirty="0"/>
              <a:t>This is especially important for employees who have been around for more than 3 years. Other than that the employee evaluation and number of projects should also be monitored. </a:t>
            </a:r>
            <a:endParaRPr lang="en-US" dirty="0" smtClean="0"/>
          </a:p>
          <a:p>
            <a:r>
              <a:rPr lang="en-US" dirty="0"/>
              <a:t>This firm’s HR Head would do well to craft programs to keep tabs and these metrics so as to have a successful talent retention policy.</a:t>
            </a:r>
          </a:p>
          <a:p>
            <a:endParaRPr lang="en-US" dirty="0"/>
          </a:p>
        </p:txBody>
      </p:sp>
    </p:spTree>
    <p:extLst>
      <p:ext uri="{BB962C8B-B14F-4D97-AF65-F5344CB8AC3E}">
        <p14:creationId xmlns:p14="http://schemas.microsoft.com/office/powerpoint/2010/main" val="68343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p:txBody>
          <a:bodyPr/>
          <a:lstStyle/>
          <a:p>
            <a:r>
              <a:rPr lang="en-US" dirty="0"/>
              <a:t>At, then end I would like the firm to adopt my ML API, as it will not only allow them to save cost due untimely quitting of job by an employee. But also able to retain them. And further this can be share with others companies or subsidiaries and prove to be commercial success.</a:t>
            </a:r>
          </a:p>
          <a:p>
            <a:endParaRPr lang="en-US" dirty="0"/>
          </a:p>
        </p:txBody>
      </p:sp>
    </p:spTree>
    <p:extLst>
      <p:ext uri="{BB962C8B-B14F-4D97-AF65-F5344CB8AC3E}">
        <p14:creationId xmlns:p14="http://schemas.microsoft.com/office/powerpoint/2010/main" val="6699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Sentimental Analysis</a:t>
            </a:r>
            <a:endParaRPr lang="en-US" dirty="0"/>
          </a:p>
        </p:txBody>
      </p:sp>
      <p:sp>
        <p:nvSpPr>
          <p:cNvPr id="3" name="Content Placeholder 2"/>
          <p:cNvSpPr>
            <a:spLocks noGrp="1"/>
          </p:cNvSpPr>
          <p:nvPr>
            <p:ph idx="1"/>
          </p:nvPr>
        </p:nvSpPr>
        <p:spPr/>
        <p:txBody>
          <a:bodyPr/>
          <a:lstStyle/>
          <a:p>
            <a:r>
              <a:rPr lang="en-US" dirty="0" smtClean="0"/>
              <a:t>Definition</a:t>
            </a:r>
          </a:p>
          <a:p>
            <a:pPr marL="0" indent="0">
              <a:buNone/>
            </a:pPr>
            <a:r>
              <a:rPr lang="en-US" dirty="0"/>
              <a:t>Sentiment Analysis is the process of ‘computationally’ determining whether a piece of writing is positive, negative or neutral. It’s also known as opinion mining, deriving the opinion or attitude of a speaker. </a:t>
            </a:r>
          </a:p>
        </p:txBody>
      </p:sp>
    </p:spTree>
    <p:extLst>
      <p:ext uri="{BB962C8B-B14F-4D97-AF65-F5344CB8AC3E}">
        <p14:creationId xmlns:p14="http://schemas.microsoft.com/office/powerpoint/2010/main" val="41531031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88</TotalTime>
  <Words>519</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Employee Attrition &amp; Sentimental Analysis</vt:lpstr>
      <vt:lpstr>What is Employee Attrition?</vt:lpstr>
      <vt:lpstr>Objectives</vt:lpstr>
      <vt:lpstr>Data structure</vt:lpstr>
      <vt:lpstr>Techniques Used</vt:lpstr>
      <vt:lpstr>Outcomes</vt:lpstr>
      <vt:lpstr>Conclusion</vt:lpstr>
      <vt:lpstr>Recommendation</vt:lpstr>
      <vt:lpstr>Sentimental Analysis</vt:lpstr>
      <vt:lpstr>OBJECTIVEs </vt:lpstr>
      <vt:lpstr>Technique Used </vt:lpstr>
      <vt:lpstr>Word Clouds</vt:lpstr>
      <vt:lpstr>Delta Airways</vt:lpstr>
      <vt:lpstr>Data Structure</vt:lpstr>
      <vt:lpstr>Findings</vt:lpstr>
      <vt:lpstr>Conclusion &amp; Recommendation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Abhishek Mishra</dc:creator>
  <cp:lastModifiedBy>Abhishek Mishra</cp:lastModifiedBy>
  <cp:revision>7</cp:revision>
  <dcterms:created xsi:type="dcterms:W3CDTF">2019-07-26T10:36:05Z</dcterms:created>
  <dcterms:modified xsi:type="dcterms:W3CDTF">2019-07-27T03:50:00Z</dcterms:modified>
</cp:coreProperties>
</file>