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Helvetica"/>
      </a:defRPr>
    </a:lvl1pPr>
    <a:lvl2pPr indent="228600" latinLnBrk="0">
      <a:defRPr sz="1400">
        <a:latin typeface="+mn-lt"/>
        <a:ea typeface="+mn-ea"/>
        <a:cs typeface="+mn-cs"/>
        <a:sym typeface="Helvetica"/>
      </a:defRPr>
    </a:lvl2pPr>
    <a:lvl3pPr indent="457200" latinLnBrk="0">
      <a:defRPr sz="1400">
        <a:latin typeface="+mn-lt"/>
        <a:ea typeface="+mn-ea"/>
        <a:cs typeface="+mn-cs"/>
        <a:sym typeface="Helvetica"/>
      </a:defRPr>
    </a:lvl3pPr>
    <a:lvl4pPr indent="685800" latinLnBrk="0">
      <a:defRPr sz="1400">
        <a:latin typeface="+mn-lt"/>
        <a:ea typeface="+mn-ea"/>
        <a:cs typeface="+mn-cs"/>
        <a:sym typeface="Helvetica"/>
      </a:defRPr>
    </a:lvl4pPr>
    <a:lvl5pPr indent="914400" latinLnBrk="0">
      <a:defRPr sz="1400">
        <a:latin typeface="+mn-lt"/>
        <a:ea typeface="+mn-ea"/>
        <a:cs typeface="+mn-cs"/>
        <a:sym typeface="Helvetica"/>
      </a:defRPr>
    </a:lvl5pPr>
    <a:lvl6pPr indent="1143000" latinLnBrk="0">
      <a:defRPr sz="1400">
        <a:latin typeface="+mn-lt"/>
        <a:ea typeface="+mn-ea"/>
        <a:cs typeface="+mn-cs"/>
        <a:sym typeface="Helvetica"/>
      </a:defRPr>
    </a:lvl6pPr>
    <a:lvl7pPr indent="1371600" latinLnBrk="0">
      <a:defRPr sz="1400">
        <a:latin typeface="+mn-lt"/>
        <a:ea typeface="+mn-ea"/>
        <a:cs typeface="+mn-cs"/>
        <a:sym typeface="Helvetica"/>
      </a:defRPr>
    </a:lvl7pPr>
    <a:lvl8pPr indent="1600200" latinLnBrk="0">
      <a:defRPr sz="1400">
        <a:latin typeface="+mn-lt"/>
        <a:ea typeface="+mn-ea"/>
        <a:cs typeface="+mn-cs"/>
        <a:sym typeface="Helvetica"/>
      </a:defRPr>
    </a:lvl8pPr>
    <a:lvl9pPr indent="1828800" latinLnBrk="0">
      <a:defRPr sz="1400">
        <a:latin typeface="+mn-lt"/>
        <a:ea typeface="+mn-ea"/>
        <a:cs typeface="+mn-cs"/>
        <a:sym typeface="Helvetic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Title Text"/>
          <p:cNvSpPr txBox="1"/>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13"/>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Helvetic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Helvetic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Helvetic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Helvetic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Helvetic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Helvetic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Helvetic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Helvetic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Helvetica"/>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Helvetica"/>
        <a:buChar char="●"/>
        <a:tabLst/>
        <a:defRPr b="0" baseline="0" cap="none" i="0" spc="0" strike="noStrike" sz="1800" u="none">
          <a:ln>
            <a:noFill/>
          </a:ln>
          <a:solidFill>
            <a:schemeClr val="accent2">
              <a:lumOff val="21764"/>
            </a:schemeClr>
          </a:solidFill>
          <a:uFillTx/>
          <a:latin typeface="+mn-lt"/>
          <a:ea typeface="+mn-ea"/>
          <a:cs typeface="+mn-cs"/>
          <a:sym typeface="Helvetica"/>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Helvetica"/>
        <a:buChar char="○"/>
        <a:tabLst/>
        <a:defRPr b="0" baseline="0" cap="none" i="0" spc="0" strike="noStrike" sz="1800" u="none">
          <a:ln>
            <a:noFill/>
          </a:ln>
          <a:solidFill>
            <a:schemeClr val="accent2">
              <a:lumOff val="21764"/>
            </a:schemeClr>
          </a:solidFill>
          <a:uFillTx/>
          <a:latin typeface="+mn-lt"/>
          <a:ea typeface="+mn-ea"/>
          <a:cs typeface="+mn-cs"/>
          <a:sym typeface="Helvetica"/>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Helvetica"/>
        <a:buChar char="■"/>
        <a:tabLst/>
        <a:defRPr b="0" baseline="0" cap="none" i="0" spc="0" strike="noStrike" sz="1800" u="none">
          <a:ln>
            <a:noFill/>
          </a:ln>
          <a:solidFill>
            <a:schemeClr val="accent2">
              <a:lumOff val="21764"/>
            </a:schemeClr>
          </a:solidFill>
          <a:uFillTx/>
          <a:latin typeface="+mn-lt"/>
          <a:ea typeface="+mn-ea"/>
          <a:cs typeface="+mn-cs"/>
          <a:sym typeface="Helvetica"/>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Helvetica"/>
        <a:buChar char="●"/>
        <a:tabLst/>
        <a:defRPr b="0" baseline="0" cap="none" i="0" spc="0" strike="noStrike" sz="1800" u="none">
          <a:ln>
            <a:noFill/>
          </a:ln>
          <a:solidFill>
            <a:schemeClr val="accent2">
              <a:lumOff val="21764"/>
            </a:schemeClr>
          </a:solidFill>
          <a:uFillTx/>
          <a:latin typeface="+mn-lt"/>
          <a:ea typeface="+mn-ea"/>
          <a:cs typeface="+mn-cs"/>
          <a:sym typeface="Helvetica"/>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Helvetica"/>
        <a:buChar char="○"/>
        <a:tabLst/>
        <a:defRPr b="0" baseline="0" cap="none" i="0" spc="0" strike="noStrike" sz="1800" u="none">
          <a:ln>
            <a:noFill/>
          </a:ln>
          <a:solidFill>
            <a:schemeClr val="accent2">
              <a:lumOff val="21764"/>
            </a:schemeClr>
          </a:solidFill>
          <a:uFillTx/>
          <a:latin typeface="+mn-lt"/>
          <a:ea typeface="+mn-ea"/>
          <a:cs typeface="+mn-cs"/>
          <a:sym typeface="Helvetica"/>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Helvetica"/>
        <a:buChar char="■"/>
        <a:tabLst/>
        <a:defRPr b="0" baseline="0" cap="none" i="0" spc="0" strike="noStrike" sz="1800" u="none">
          <a:ln>
            <a:noFill/>
          </a:ln>
          <a:solidFill>
            <a:schemeClr val="accent2">
              <a:lumOff val="21764"/>
            </a:schemeClr>
          </a:solidFill>
          <a:uFillTx/>
          <a:latin typeface="+mn-lt"/>
          <a:ea typeface="+mn-ea"/>
          <a:cs typeface="+mn-cs"/>
          <a:sym typeface="Helvetica"/>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Helvetica"/>
        <a:buChar char="●"/>
        <a:tabLst/>
        <a:defRPr b="0" baseline="0" cap="none" i="0" spc="0" strike="noStrike" sz="1800" u="none">
          <a:ln>
            <a:noFill/>
          </a:ln>
          <a:solidFill>
            <a:schemeClr val="accent2">
              <a:lumOff val="21764"/>
            </a:schemeClr>
          </a:solidFill>
          <a:uFillTx/>
          <a:latin typeface="+mn-lt"/>
          <a:ea typeface="+mn-ea"/>
          <a:cs typeface="+mn-cs"/>
          <a:sym typeface="Helvetica"/>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Helvetica"/>
        <a:buChar char="○"/>
        <a:tabLst/>
        <a:defRPr b="0" baseline="0" cap="none" i="0" spc="0" strike="noStrike" sz="1800" u="none">
          <a:ln>
            <a:noFill/>
          </a:ln>
          <a:solidFill>
            <a:schemeClr val="accent2">
              <a:lumOff val="21764"/>
            </a:schemeClr>
          </a:solidFill>
          <a:uFillTx/>
          <a:latin typeface="+mn-lt"/>
          <a:ea typeface="+mn-ea"/>
          <a:cs typeface="+mn-cs"/>
          <a:sym typeface="Helvetica"/>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Helvetica"/>
        <a:buChar char="■"/>
        <a:tabLst/>
        <a:defRPr b="0" baseline="0" cap="none" i="0" spc="0" strike="noStrike" sz="1800" u="none">
          <a:ln>
            <a:noFill/>
          </a:ln>
          <a:solidFill>
            <a:schemeClr val="accent2">
              <a:lumOff val="21764"/>
            </a:schemeClr>
          </a:solidFill>
          <a:uFillTx/>
          <a:latin typeface="+mn-lt"/>
          <a:ea typeface="+mn-ea"/>
          <a:cs typeface="+mn-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brandonrose.org/clustering#K-means-clustering"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u="sng"/>
            </a:lvl1pPr>
          </a:lstStyle>
          <a:p>
            <a:pPr/>
            <a:r>
              <a:t>LATENT SEMANTIC ANALYSIS</a:t>
            </a:r>
          </a:p>
        </p:txBody>
      </p:sp>
      <p:sp>
        <p:nvSpPr>
          <p:cNvPr id="110" name="Google Shape;55;p13"/>
          <p:cNvSpPr txBox="1"/>
          <p:nvPr>
            <p:ph type="subTitle" sz="quarter" idx="1"/>
          </p:nvPr>
        </p:nvSpPr>
        <p:spPr>
          <a:xfrm>
            <a:off x="311699" y="2834125"/>
            <a:ext cx="8520602" cy="792601"/>
          </a:xfrm>
          <a:prstGeom prst="rect">
            <a:avLst/>
          </a:prstGeom>
        </p:spPr>
        <p:txBody>
          <a:bodyPr/>
          <a:lstStyle>
            <a:lvl1pPr marL="0" indent="0"/>
          </a:lstStyle>
          <a:p>
            <a:pPr/>
            <a:r>
              <a:t>Team : Triangle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teps involved in the implementation of LSA"/>
          <p:cNvSpPr txBox="1"/>
          <p:nvPr>
            <p:ph type="title"/>
          </p:nvPr>
        </p:nvSpPr>
        <p:spPr>
          <a:prstGeom prst="rect">
            <a:avLst/>
          </a:prstGeom>
        </p:spPr>
        <p:txBody>
          <a:bodyPr/>
          <a:lstStyle>
            <a:lvl1pPr defTabSz="457200">
              <a:lnSpc>
                <a:spcPts val="5200"/>
              </a:lnSpc>
              <a:spcBef>
                <a:spcPts val="2000"/>
              </a:spcBef>
              <a:defRPr b="1" sz="2000">
                <a:solidFill>
                  <a:srgbClr val="333333"/>
                </a:solidFill>
              </a:defRPr>
            </a:lvl1pPr>
          </a:lstStyle>
          <a:p>
            <a:pPr/>
            <a:r>
              <a:t>Steps involved in the implementation of LSA</a:t>
            </a:r>
          </a:p>
        </p:txBody>
      </p:sp>
      <p:pic>
        <p:nvPicPr>
          <p:cNvPr id="136" name="Screenshot_7.png" descr="Screenshot_7.png"/>
          <p:cNvPicPr>
            <a:picLocks noChangeAspect="1"/>
          </p:cNvPicPr>
          <p:nvPr/>
        </p:nvPicPr>
        <p:blipFill>
          <a:blip r:embed="rId2">
            <a:extLst/>
          </a:blip>
          <a:stretch>
            <a:fillRect/>
          </a:stretch>
        </p:blipFill>
        <p:spPr>
          <a:xfrm>
            <a:off x="469900" y="1934467"/>
            <a:ext cx="7970030" cy="2891984"/>
          </a:xfrm>
          <a:prstGeom prst="rect">
            <a:avLst/>
          </a:prstGeom>
          <a:ln w="12700">
            <a:miter lim="400000"/>
          </a:ln>
        </p:spPr>
      </p:pic>
      <p:pic>
        <p:nvPicPr>
          <p:cNvPr id="137" name="Screenshot_6.png" descr="Screenshot_6.png"/>
          <p:cNvPicPr>
            <a:picLocks noChangeAspect="1"/>
          </p:cNvPicPr>
          <p:nvPr/>
        </p:nvPicPr>
        <p:blipFill>
          <a:blip r:embed="rId3">
            <a:extLst/>
          </a:blip>
          <a:stretch>
            <a:fillRect/>
          </a:stretch>
        </p:blipFill>
        <p:spPr>
          <a:xfrm>
            <a:off x="3101131" y="1115772"/>
            <a:ext cx="2214163" cy="72064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Printing Topics:"/>
          <p:cNvSpPr txBox="1"/>
          <p:nvPr>
            <p:ph type="title"/>
          </p:nvPr>
        </p:nvSpPr>
        <p:spPr>
          <a:prstGeom prst="rect">
            <a:avLst/>
          </a:prstGeom>
        </p:spPr>
        <p:txBody>
          <a:bodyPr/>
          <a:lstStyle>
            <a:lvl1pPr>
              <a:defRPr b="1" sz="2200"/>
            </a:lvl1pPr>
          </a:lstStyle>
          <a:p>
            <a:pPr/>
            <a:r>
              <a:t>Printing Topics:</a:t>
            </a:r>
          </a:p>
        </p:txBody>
      </p:sp>
      <p:sp>
        <p:nvSpPr>
          <p:cNvPr id="140" name="VT is a term-concept matrix.…"/>
          <p:cNvSpPr txBox="1"/>
          <p:nvPr>
            <p:ph type="body" idx="1"/>
          </p:nvPr>
        </p:nvSpPr>
        <p:spPr>
          <a:prstGeom prst="rect">
            <a:avLst/>
          </a:prstGeom>
        </p:spPr>
        <p:txBody>
          <a:bodyPr/>
          <a:lstStyle/>
          <a:p>
            <a:pPr marL="150394" indent="-150394">
              <a:lnSpc>
                <a:spcPts val="3500"/>
              </a:lnSpc>
              <a:spcBef>
                <a:spcPts val="800"/>
              </a:spcBef>
              <a:buClrTx/>
              <a:buSzPct val="100000"/>
              <a:buFontTx/>
              <a:buChar char="•"/>
              <a:defRPr sz="1500"/>
            </a:pPr>
            <a:r>
              <a:t>VT is a term-concept matrix. </a:t>
            </a:r>
          </a:p>
          <a:p>
            <a:pPr marL="150394" indent="-150394">
              <a:lnSpc>
                <a:spcPts val="3500"/>
              </a:lnSpc>
              <a:spcBef>
                <a:spcPts val="800"/>
              </a:spcBef>
              <a:buClrTx/>
              <a:buSzPct val="100000"/>
              <a:buFontTx/>
              <a:buChar char="•"/>
              <a:defRPr sz="1500"/>
            </a:pPr>
            <a:r>
              <a:t>We enumerate VT to get the topics</a:t>
            </a:r>
          </a:p>
          <a:p>
            <a:pPr marL="150394" indent="-150394">
              <a:lnSpc>
                <a:spcPts val="3500"/>
              </a:lnSpc>
              <a:spcBef>
                <a:spcPts val="800"/>
              </a:spcBef>
              <a:buClrTx/>
              <a:buSzPct val="100000"/>
              <a:buFontTx/>
              <a:buChar char="•"/>
              <a:defRPr sz="1500"/>
            </a:pPr>
            <a:r>
              <a:t>Ex : Concept 1: romney, gingrich, santorum, iowa, hampshire, south carolina, campaign</a:t>
            </a:r>
          </a:p>
          <a:p>
            <a:pPr marL="150394" indent="-150394">
              <a:lnSpc>
                <a:spcPts val="3500"/>
              </a:lnSpc>
              <a:spcBef>
                <a:spcPts val="800"/>
              </a:spcBef>
              <a:buClrTx/>
              <a:buSzPct val="100000"/>
              <a:buFontTx/>
              <a:buChar char="•"/>
              <a:defRPr sz="1500"/>
            </a:pPr>
            <a:r>
              <a:t>Concept 2: game, season, points, team, wizards, games, play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09;p22"/>
          <p:cNvSpPr txBox="1"/>
          <p:nvPr>
            <p:ph type="title"/>
          </p:nvPr>
        </p:nvSpPr>
        <p:spPr>
          <a:xfrm>
            <a:off x="277399" y="38374"/>
            <a:ext cx="8873402" cy="1203002"/>
          </a:xfrm>
          <a:prstGeom prst="rect">
            <a:avLst/>
          </a:prstGeom>
        </p:spPr>
        <p:txBody>
          <a:bodyPr/>
          <a:lstStyle/>
          <a:p>
            <a:pPr/>
          </a:p>
          <a:p>
            <a:pPr defTabSz="457200">
              <a:lnSpc>
                <a:spcPts val="5400"/>
              </a:lnSpc>
              <a:spcBef>
                <a:spcPts val="2000"/>
              </a:spcBef>
              <a:defRPr b="1" sz="2200">
                <a:solidFill>
                  <a:srgbClr val="333333"/>
                </a:solidFill>
              </a:defRPr>
            </a:pPr>
            <a:r>
              <a:t>Topics Visualization</a:t>
            </a:r>
          </a:p>
        </p:txBody>
      </p:sp>
      <p:sp>
        <p:nvSpPr>
          <p:cNvPr id="143" name="Google Shape;110;p22"/>
          <p:cNvSpPr txBox="1"/>
          <p:nvPr>
            <p:ph type="body" idx="1"/>
          </p:nvPr>
        </p:nvSpPr>
        <p:spPr>
          <a:xfrm>
            <a:off x="311699" y="1152475"/>
            <a:ext cx="8520602" cy="3416400"/>
          </a:xfrm>
          <a:prstGeom prst="rect">
            <a:avLst/>
          </a:prstGeom>
        </p:spPr>
        <p:txBody>
          <a:bodyPr/>
          <a:lstStyle/>
          <a:p>
            <a:pPr marL="150394" indent="-150394" defTabSz="457200">
              <a:lnSpc>
                <a:spcPts val="3500"/>
              </a:lnSpc>
              <a:buClrTx/>
              <a:buSzPct val="100000"/>
              <a:buFontTx/>
              <a:buChar char="•"/>
              <a:defRPr sz="1500">
                <a:solidFill>
                  <a:srgbClr val="595858"/>
                </a:solidFill>
              </a:defRPr>
            </a:pPr>
            <a:r>
              <a:t>To find out how distinct our topics are, we should visualize them.</a:t>
            </a:r>
          </a:p>
          <a:p>
            <a:pPr marL="150394" indent="-150394" defTabSz="457200">
              <a:lnSpc>
                <a:spcPts val="3500"/>
              </a:lnSpc>
              <a:buClrTx/>
              <a:buSzPct val="100000"/>
              <a:buFontTx/>
              <a:buChar char="•"/>
              <a:defRPr sz="1500">
                <a:solidFill>
                  <a:srgbClr val="595858"/>
                </a:solidFill>
              </a:defRPr>
            </a:pPr>
          </a:p>
          <a:p>
            <a:pPr marL="150394" indent="-150394" defTabSz="457200">
              <a:lnSpc>
                <a:spcPts val="3500"/>
              </a:lnSpc>
              <a:buClrTx/>
              <a:buSzPct val="100000"/>
              <a:buFontTx/>
              <a:buChar char="•"/>
              <a:defRPr sz="1500">
                <a:solidFill>
                  <a:srgbClr val="595858"/>
                </a:solidFill>
              </a:defRPr>
            </a:pPr>
            <a:r>
              <a:t>We cannot visualize more than 3 dimensions, but there are techniques like PCA and t-SNE which can help us visualize high dimensional data into lower dimensions.</a:t>
            </a:r>
          </a:p>
          <a:p>
            <a:pPr marL="150394" indent="-150394" defTabSz="457200">
              <a:lnSpc>
                <a:spcPts val="3500"/>
              </a:lnSpc>
              <a:buClrTx/>
              <a:buSzPct val="100000"/>
              <a:buFontTx/>
              <a:buChar char="•"/>
              <a:defRPr sz="1500">
                <a:solidFill>
                  <a:srgbClr val="595858"/>
                </a:solidFill>
              </a:defRPr>
            </a:pPr>
          </a:p>
          <a:p>
            <a:pPr marL="150394" indent="-150394" defTabSz="457200">
              <a:lnSpc>
                <a:spcPts val="3500"/>
              </a:lnSpc>
              <a:spcBef>
                <a:spcPts val="2100"/>
              </a:spcBef>
              <a:buClrTx/>
              <a:buSzPct val="100000"/>
              <a:buFontTx/>
              <a:buChar char="•"/>
              <a:defRPr sz="1500">
                <a:solidFill>
                  <a:srgbClr val="595858"/>
                </a:solidFill>
              </a:defRPr>
            </a:pPr>
            <a:r>
              <a:t>We have used technique called UMAP (Uniform Manifold Approximation and Projection).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21;p24"/>
          <p:cNvSpPr txBox="1"/>
          <p:nvPr>
            <p:ph type="title"/>
          </p:nvPr>
        </p:nvSpPr>
        <p:spPr>
          <a:xfrm>
            <a:off x="311824" y="-1"/>
            <a:ext cx="8520602" cy="524402"/>
          </a:xfrm>
          <a:prstGeom prst="rect">
            <a:avLst/>
          </a:prstGeom>
        </p:spPr>
        <p:txBody>
          <a:bodyPr/>
          <a:lstStyle>
            <a:lvl1pPr>
              <a:defRPr b="1" sz="1900"/>
            </a:lvl1pPr>
          </a:lstStyle>
          <a:p>
            <a:pPr/>
            <a:r>
              <a:t>Sample plot (for 10000 documents)</a:t>
            </a:r>
          </a:p>
        </p:txBody>
      </p:sp>
      <p:pic>
        <p:nvPicPr>
          <p:cNvPr id="146" name="sample2plot.png" descr="sample2plot.png"/>
          <p:cNvPicPr>
            <a:picLocks noChangeAspect="1"/>
          </p:cNvPicPr>
          <p:nvPr/>
        </p:nvPicPr>
        <p:blipFill>
          <a:blip r:embed="rId2">
            <a:extLst/>
          </a:blip>
          <a:stretch>
            <a:fillRect/>
          </a:stretch>
        </p:blipFill>
        <p:spPr>
          <a:xfrm>
            <a:off x="1793409" y="569862"/>
            <a:ext cx="5557182" cy="442209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ample plot (for 2500 documents)"/>
          <p:cNvSpPr txBox="1"/>
          <p:nvPr>
            <p:ph type="title"/>
          </p:nvPr>
        </p:nvSpPr>
        <p:spPr>
          <a:xfrm>
            <a:off x="311699" y="203725"/>
            <a:ext cx="8520602" cy="572701"/>
          </a:xfrm>
          <a:prstGeom prst="rect">
            <a:avLst/>
          </a:prstGeom>
        </p:spPr>
        <p:txBody>
          <a:bodyPr/>
          <a:lstStyle>
            <a:lvl1pPr>
              <a:defRPr b="1" sz="1900"/>
            </a:lvl1pPr>
          </a:lstStyle>
          <a:p>
            <a:pPr/>
            <a:r>
              <a:t>Sample plot (for 2500 documents)</a:t>
            </a:r>
          </a:p>
        </p:txBody>
      </p:sp>
      <p:pic>
        <p:nvPicPr>
          <p:cNvPr id="149" name="sample1plot.png" descr="sample1plot.png"/>
          <p:cNvPicPr>
            <a:picLocks noChangeAspect="1"/>
          </p:cNvPicPr>
          <p:nvPr/>
        </p:nvPicPr>
        <p:blipFill>
          <a:blip r:embed="rId2">
            <a:extLst/>
          </a:blip>
          <a:stretch>
            <a:fillRect/>
          </a:stretch>
        </p:blipFill>
        <p:spPr>
          <a:xfrm>
            <a:off x="1831909" y="844897"/>
            <a:ext cx="5160301" cy="412383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77;p32"/>
          <p:cNvSpPr txBox="1"/>
          <p:nvPr>
            <p:ph type="title"/>
          </p:nvPr>
        </p:nvSpPr>
        <p:spPr>
          <a:xfrm>
            <a:off x="166062" y="266700"/>
            <a:ext cx="7865463" cy="917603"/>
          </a:xfrm>
          <a:prstGeom prst="rect">
            <a:avLst/>
          </a:prstGeom>
        </p:spPr>
        <p:txBody>
          <a:bodyPr/>
          <a:lstStyle>
            <a:lvl1pPr>
              <a:lnSpc>
                <a:spcPct val="140000"/>
              </a:lnSpc>
              <a:spcBef>
                <a:spcPts val="1500"/>
              </a:spcBef>
              <a:defRPr b="1" sz="2400">
                <a:solidFill>
                  <a:srgbClr val="333333"/>
                </a:solidFill>
              </a:defRPr>
            </a:lvl1pPr>
          </a:lstStyle>
          <a:p>
            <a:pPr/>
            <a:r>
              <a:t>Pros and Cons of LSA</a:t>
            </a:r>
          </a:p>
        </p:txBody>
      </p:sp>
      <p:sp>
        <p:nvSpPr>
          <p:cNvPr id="152" name="Google Shape;178;p32"/>
          <p:cNvSpPr txBox="1"/>
          <p:nvPr>
            <p:ph type="body" idx="1"/>
          </p:nvPr>
        </p:nvSpPr>
        <p:spPr>
          <a:xfrm>
            <a:off x="164425" y="1119850"/>
            <a:ext cx="8586600" cy="3088201"/>
          </a:xfrm>
          <a:prstGeom prst="rect">
            <a:avLst/>
          </a:prstGeom>
        </p:spPr>
        <p:txBody>
          <a:bodyPr/>
          <a:lstStyle/>
          <a:p>
            <a:pPr marL="0" indent="0" defTabSz="905255">
              <a:buSzTx/>
              <a:buNone/>
              <a:defRPr sz="1485"/>
            </a:pPr>
            <a:r>
              <a:t>PROS:</a:t>
            </a:r>
          </a:p>
          <a:p>
            <a:pPr marL="452627" indent="-314325" defTabSz="905255">
              <a:spcBef>
                <a:spcPts val="1500"/>
              </a:spcBef>
              <a:buClr>
                <a:srgbClr val="595858"/>
              </a:buClr>
              <a:buSzPts val="1400"/>
              <a:defRPr sz="1485">
                <a:solidFill>
                  <a:srgbClr val="595858"/>
                </a:solidFill>
              </a:defRPr>
            </a:pPr>
            <a:r>
              <a:t>LSA is fast and easy to implement.</a:t>
            </a:r>
          </a:p>
          <a:p>
            <a:pPr marL="452627" indent="-314325" defTabSz="905255">
              <a:buClr>
                <a:srgbClr val="595858"/>
              </a:buClr>
              <a:buSzPts val="1400"/>
              <a:defRPr sz="1485">
                <a:solidFill>
                  <a:srgbClr val="595858"/>
                </a:solidFill>
              </a:defRPr>
            </a:pPr>
            <a:r>
              <a:t>It gives decent results, much better than a plain vector space model</a:t>
            </a:r>
          </a:p>
          <a:p>
            <a:pPr marL="0" indent="0" defTabSz="905255">
              <a:spcBef>
                <a:spcPts val="1500"/>
              </a:spcBef>
              <a:buSzTx/>
              <a:buNone/>
              <a:defRPr sz="1485"/>
            </a:pPr>
            <a:r>
              <a:t>CONS:</a:t>
            </a:r>
          </a:p>
          <a:p>
            <a:pPr marL="452627" indent="-314325" defTabSz="905255">
              <a:spcBef>
                <a:spcPts val="1500"/>
              </a:spcBef>
              <a:buClr>
                <a:srgbClr val="595858"/>
              </a:buClr>
              <a:buSzPts val="1400"/>
              <a:defRPr sz="1485">
                <a:solidFill>
                  <a:srgbClr val="595858"/>
                </a:solidFill>
              </a:defRPr>
            </a:pPr>
            <a:r>
              <a:t>Since it is a linear model, it might not do well on datasets with non-linear dependencies.</a:t>
            </a:r>
          </a:p>
          <a:p>
            <a:pPr marL="452627" indent="-314325" defTabSz="905255">
              <a:buClr>
                <a:srgbClr val="595858"/>
              </a:buClr>
              <a:buSzPts val="1400"/>
              <a:defRPr sz="1485">
                <a:solidFill>
                  <a:srgbClr val="595858"/>
                </a:solidFill>
              </a:defRPr>
            </a:pPr>
            <a:r>
              <a:t>LSA assumes a Gaussian distribution of the terms in the documents, which may not be true for all problems.</a:t>
            </a:r>
          </a:p>
          <a:p>
            <a:pPr marL="452627" indent="-314325" defTabSz="905255">
              <a:buClr>
                <a:srgbClr val="595858"/>
              </a:buClr>
              <a:buSzPts val="1400"/>
              <a:defRPr sz="1485">
                <a:solidFill>
                  <a:srgbClr val="595858"/>
                </a:solidFill>
              </a:defRPr>
            </a:pPr>
            <a:r>
              <a:t>LSA involves SVD, which is computationally intensive and hard to update as new data comes up.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Google Shape;60;p14"/>
          <p:cNvSpPr txBox="1"/>
          <p:nvPr>
            <p:ph type="title"/>
          </p:nvPr>
        </p:nvSpPr>
        <p:spPr>
          <a:xfrm>
            <a:off x="311699" y="445025"/>
            <a:ext cx="8520602" cy="572701"/>
          </a:xfrm>
          <a:prstGeom prst="rect">
            <a:avLst/>
          </a:prstGeom>
        </p:spPr>
        <p:txBody>
          <a:bodyPr/>
          <a:lstStyle>
            <a:lvl1pPr defTabSz="822959">
              <a:defRPr sz="2520"/>
            </a:lvl1pPr>
          </a:lstStyle>
          <a:p>
            <a:pPr/>
            <a:r>
              <a:t>DEFINITION</a:t>
            </a:r>
          </a:p>
        </p:txBody>
      </p:sp>
      <p:sp>
        <p:nvSpPr>
          <p:cNvPr id="113" name="Google Shape;61;p14"/>
          <p:cNvSpPr txBox="1"/>
          <p:nvPr>
            <p:ph type="body" idx="1"/>
          </p:nvPr>
        </p:nvSpPr>
        <p:spPr>
          <a:xfrm>
            <a:off x="311699" y="1152475"/>
            <a:ext cx="8520602" cy="3416400"/>
          </a:xfrm>
          <a:prstGeom prst="rect">
            <a:avLst/>
          </a:prstGeom>
        </p:spPr>
        <p:txBody>
          <a:bodyPr/>
          <a:lstStyle/>
          <a:p>
            <a:pPr marL="0" indent="0">
              <a:spcBef>
                <a:spcPts val="1600"/>
              </a:spcBef>
              <a:buSzTx/>
              <a:buNone/>
              <a:defRPr b="1" sz="1500">
                <a:solidFill>
                  <a:srgbClr val="535353"/>
                </a:solidFill>
              </a:defRPr>
            </a:pPr>
            <a:r>
              <a:t>Latent semantic analysis</a:t>
            </a:r>
            <a:r>
              <a:rPr b="0"/>
              <a:t> (</a:t>
            </a:r>
            <a:r>
              <a:t>LSA</a:t>
            </a:r>
            <a:r>
              <a:rPr b="0"/>
              <a:t>) is a technique in </a:t>
            </a:r>
            <a:r>
              <a:rPr b="0"/>
              <a:t>natural language processing</a:t>
            </a:r>
            <a:r>
              <a:rPr b="0"/>
              <a:t>, in particular </a:t>
            </a:r>
            <a:r>
              <a:rPr b="0"/>
              <a:t>distributional semantics</a:t>
            </a:r>
            <a:r>
              <a:rPr b="0"/>
              <a:t>, of analysing relationships between a set of documents and the terms they contain by producing a set of concepts related to the documents and terms</a:t>
            </a:r>
            <a:r>
              <a:rPr b="0"/>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6;p15"/>
          <p:cNvSpPr txBox="1"/>
          <p:nvPr>
            <p:ph type="title"/>
          </p:nvPr>
        </p:nvSpPr>
        <p:spPr>
          <a:xfrm>
            <a:off x="311699" y="445025"/>
            <a:ext cx="8520602" cy="572701"/>
          </a:xfrm>
          <a:prstGeom prst="rect">
            <a:avLst/>
          </a:prstGeom>
        </p:spPr>
        <p:txBody>
          <a:bodyPr/>
          <a:lstStyle>
            <a:lvl1pPr defTabSz="365760">
              <a:lnSpc>
                <a:spcPct val="140000"/>
              </a:lnSpc>
              <a:spcBef>
                <a:spcPts val="600"/>
              </a:spcBef>
              <a:defRPr b="1" sz="1880">
                <a:solidFill>
                  <a:srgbClr val="333333"/>
                </a:solidFill>
              </a:defRPr>
            </a:lvl1pPr>
          </a:lstStyle>
          <a:p>
            <a:pPr/>
            <a:r>
              <a:t>Steps involved in the implementation of LSA</a:t>
            </a:r>
          </a:p>
        </p:txBody>
      </p:sp>
      <p:sp>
        <p:nvSpPr>
          <p:cNvPr id="116" name="Google Shape;67;p15"/>
          <p:cNvSpPr txBox="1"/>
          <p:nvPr>
            <p:ph type="body" idx="1"/>
          </p:nvPr>
        </p:nvSpPr>
        <p:spPr>
          <a:xfrm>
            <a:off x="311699" y="1152475"/>
            <a:ext cx="8520602" cy="3416400"/>
          </a:xfrm>
          <a:prstGeom prst="rect">
            <a:avLst/>
          </a:prstGeom>
        </p:spPr>
        <p:txBody>
          <a:bodyPr/>
          <a:lstStyle/>
          <a:p>
            <a:pPr marL="150394" marR="279400" indent="-150394">
              <a:lnSpc>
                <a:spcPts val="3500"/>
              </a:lnSpc>
              <a:spcBef>
                <a:spcPts val="2200"/>
              </a:spcBef>
              <a:buClrTx/>
              <a:buSzPct val="100000"/>
              <a:buFontTx/>
              <a:buChar char="•"/>
              <a:defRPr sz="1500">
                <a:solidFill>
                  <a:srgbClr val="535353"/>
                </a:solidFill>
              </a:defRPr>
            </a:pPr>
            <a:r>
              <a:t>Tokenising and stemming each synopsis</a:t>
            </a:r>
          </a:p>
          <a:p>
            <a:pPr marL="150394" marR="279400" indent="-150394">
              <a:lnSpc>
                <a:spcPts val="3500"/>
              </a:lnSpc>
              <a:spcBef>
                <a:spcPts val="1500"/>
              </a:spcBef>
              <a:buClrTx/>
              <a:buSzPct val="100000"/>
              <a:buFontTx/>
              <a:buChar char="•"/>
              <a:defRPr sz="1500">
                <a:solidFill>
                  <a:srgbClr val="535353"/>
                </a:solidFill>
              </a:defRPr>
            </a:pPr>
            <a:r>
              <a:t>Data preprocessing and cleaning</a:t>
            </a:r>
          </a:p>
          <a:p>
            <a:pPr marL="150394" marR="279400" indent="-150394">
              <a:lnSpc>
                <a:spcPts val="3500"/>
              </a:lnSpc>
              <a:spcBef>
                <a:spcPts val="1500"/>
              </a:spcBef>
              <a:buClrTx/>
              <a:buSzPct val="100000"/>
              <a:buFontTx/>
              <a:buChar char="•"/>
              <a:defRPr sz="1500">
                <a:solidFill>
                  <a:srgbClr val="535353"/>
                </a:solidFill>
              </a:defRPr>
            </a:pPr>
            <a:r>
              <a:t>Transforming the corpus into vector space using tf-idf</a:t>
            </a:r>
          </a:p>
          <a:p>
            <a:pPr marL="150394" marR="279400" indent="-150394">
              <a:lnSpc>
                <a:spcPts val="3500"/>
              </a:lnSpc>
              <a:spcBef>
                <a:spcPts val="1500"/>
              </a:spcBef>
              <a:buClrTx/>
              <a:buSzPct val="100000"/>
              <a:buFontTx/>
              <a:buChar char="•"/>
              <a:defRPr sz="1500">
                <a:solidFill>
                  <a:srgbClr val="535353"/>
                </a:solidFill>
              </a:defRPr>
            </a:pPr>
            <a:r>
              <a:t>Clustering the documents using the k-means algorithm</a:t>
            </a:r>
          </a:p>
          <a:p>
            <a:pPr marL="150394" marR="279400" indent="-150394">
              <a:lnSpc>
                <a:spcPts val="3500"/>
              </a:lnSpc>
              <a:spcBef>
                <a:spcPts val="1500"/>
              </a:spcBef>
              <a:buClrTx/>
              <a:buSzPct val="100000"/>
              <a:buFontTx/>
              <a:buChar char="•"/>
              <a:defRPr sz="1500">
                <a:solidFill>
                  <a:srgbClr val="535353"/>
                </a:solidFill>
              </a:defRPr>
            </a:pPr>
            <a:r>
              <a:t>Applying LSA to the tf-idf matrix</a:t>
            </a:r>
            <a:endParaRPr u="sng"/>
          </a:p>
          <a:p>
            <a:pPr marL="150394" marR="279400" indent="-150394">
              <a:lnSpc>
                <a:spcPts val="3500"/>
              </a:lnSpc>
              <a:spcBef>
                <a:spcPts val="1500"/>
              </a:spcBef>
              <a:buClrTx/>
              <a:buSzPct val="100000"/>
              <a:buFontTx/>
              <a:buChar char="•"/>
              <a:defRPr sz="1500">
                <a:solidFill>
                  <a:srgbClr val="535353"/>
                </a:solidFill>
              </a:defRPr>
            </a:pPr>
            <a:r>
              <a:t>Using multidimensional scaling to reduce dimensionality within the corpus</a:t>
            </a:r>
          </a:p>
          <a:p>
            <a:pPr marL="150394" marR="279400" indent="-150394">
              <a:lnSpc>
                <a:spcPts val="3500"/>
              </a:lnSpc>
              <a:spcBef>
                <a:spcPts val="1500"/>
              </a:spcBef>
              <a:buClrTx/>
              <a:buSzPct val="100000"/>
              <a:buFontTx/>
              <a:buChar char="•"/>
              <a:defRPr sz="1500">
                <a:solidFill>
                  <a:srgbClr val="535353"/>
                </a:solidFill>
              </a:defRPr>
            </a:pPr>
            <a:r>
              <a:t>Plotting the clustering output using matplotlib and mpld3 and Umap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Data Preprocessing"/>
          <p:cNvSpPr txBox="1"/>
          <p:nvPr>
            <p:ph type="title"/>
          </p:nvPr>
        </p:nvSpPr>
        <p:spPr>
          <a:prstGeom prst="rect">
            <a:avLst/>
          </a:prstGeom>
        </p:spPr>
        <p:txBody>
          <a:bodyPr/>
          <a:lstStyle>
            <a:lvl1pPr defTabSz="457200">
              <a:lnSpc>
                <a:spcPts val="5200"/>
              </a:lnSpc>
              <a:spcBef>
                <a:spcPts val="2000"/>
              </a:spcBef>
              <a:defRPr b="1" sz="2000">
                <a:solidFill>
                  <a:srgbClr val="333333"/>
                </a:solidFill>
              </a:defRPr>
            </a:lvl1pPr>
          </a:lstStyle>
          <a:p>
            <a:pPr/>
            <a:r>
              <a:t>Data Preprocessing</a:t>
            </a:r>
          </a:p>
        </p:txBody>
      </p:sp>
      <p:sp>
        <p:nvSpPr>
          <p:cNvPr id="119" name="We will try to clean our text data as much as possible.…"/>
          <p:cNvSpPr txBox="1"/>
          <p:nvPr>
            <p:ph type="body" idx="1"/>
          </p:nvPr>
        </p:nvSpPr>
        <p:spPr>
          <a:prstGeom prst="rect">
            <a:avLst/>
          </a:prstGeom>
        </p:spPr>
        <p:txBody>
          <a:bodyPr/>
          <a:lstStyle/>
          <a:p>
            <a:pPr marL="150394" indent="-150394" defTabSz="457200">
              <a:lnSpc>
                <a:spcPts val="3500"/>
              </a:lnSpc>
              <a:spcBef>
                <a:spcPts val="2100"/>
              </a:spcBef>
              <a:buClrTx/>
              <a:buSzPct val="100000"/>
              <a:buFontTx/>
              <a:buChar char="•"/>
              <a:defRPr sz="1500">
                <a:solidFill>
                  <a:srgbClr val="595858"/>
                </a:solidFill>
              </a:defRPr>
            </a:pPr>
            <a:r>
              <a:t>We will try to clean our text data as much as possible. </a:t>
            </a:r>
          </a:p>
          <a:p>
            <a:pPr marL="150394" indent="-150394" defTabSz="457200">
              <a:lnSpc>
                <a:spcPts val="3500"/>
              </a:lnSpc>
              <a:spcBef>
                <a:spcPts val="2100"/>
              </a:spcBef>
              <a:buClrTx/>
              <a:buSzPct val="100000"/>
              <a:buFontTx/>
              <a:buChar char="•"/>
              <a:defRPr sz="1500">
                <a:solidFill>
                  <a:srgbClr val="595858"/>
                </a:solidFill>
              </a:defRPr>
            </a:pPr>
            <a:r>
              <a:t>Remove the punctuations, numbers, and special characters. </a:t>
            </a:r>
          </a:p>
          <a:p>
            <a:pPr marL="150394" indent="-150394" defTabSz="457200">
              <a:lnSpc>
                <a:spcPts val="3500"/>
              </a:lnSpc>
              <a:spcBef>
                <a:spcPts val="2100"/>
              </a:spcBef>
              <a:buClrTx/>
              <a:buSzPct val="100000"/>
              <a:buFontTx/>
              <a:buChar char="•"/>
              <a:defRPr sz="1500">
                <a:solidFill>
                  <a:srgbClr val="595858"/>
                </a:solidFill>
              </a:defRPr>
            </a:pPr>
            <a:r>
              <a:t>Remove shorter words. </a:t>
            </a:r>
          </a:p>
          <a:p>
            <a:pPr marL="150394" indent="-150394" defTabSz="457200">
              <a:lnSpc>
                <a:spcPts val="3500"/>
              </a:lnSpc>
              <a:spcBef>
                <a:spcPts val="2100"/>
              </a:spcBef>
              <a:buClrTx/>
              <a:buSzPct val="100000"/>
              <a:buFontTx/>
              <a:buChar char="•"/>
              <a:defRPr sz="1500">
                <a:solidFill>
                  <a:srgbClr val="595858"/>
                </a:solidFill>
              </a:defRPr>
            </a:pPr>
            <a:r>
              <a:t>Removing stop words. Stop words are words like "a", "the", or "in" which don't convey significant meaning.</a:t>
            </a:r>
          </a:p>
          <a:p>
            <a:pPr marL="150394" indent="-150394" defTabSz="457200">
              <a:lnSpc>
                <a:spcPts val="3500"/>
              </a:lnSpc>
              <a:spcBef>
                <a:spcPts val="2100"/>
              </a:spcBef>
              <a:buClrTx/>
              <a:buSzPct val="100000"/>
              <a:buFontTx/>
              <a:buChar char="•"/>
              <a:defRPr sz="1500">
                <a:solidFill>
                  <a:srgbClr val="595858"/>
                </a:solidFill>
              </a:defRPr>
            </a:pPr>
            <a:r>
              <a:t>Make all the text lowercase to nullify case sensitivity.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8;p17"/>
          <p:cNvSpPr txBox="1"/>
          <p:nvPr>
            <p:ph type="title"/>
          </p:nvPr>
        </p:nvSpPr>
        <p:spPr>
          <a:xfrm>
            <a:off x="311699" y="445025"/>
            <a:ext cx="8520602" cy="572701"/>
          </a:xfrm>
          <a:prstGeom prst="rect">
            <a:avLst/>
          </a:prstGeom>
        </p:spPr>
        <p:txBody>
          <a:bodyPr/>
          <a:lstStyle>
            <a:lvl1pPr defTabSz="182880">
              <a:lnSpc>
                <a:spcPts val="3300"/>
              </a:lnSpc>
              <a:spcBef>
                <a:spcPts val="800"/>
              </a:spcBef>
              <a:defRPr b="1" sz="1880">
                <a:solidFill>
                  <a:srgbClr val="333333"/>
                </a:solidFill>
              </a:defRPr>
            </a:lvl1pPr>
          </a:lstStyle>
          <a:p>
            <a:pPr/>
            <a:r>
              <a:t>Document-Term Matrix (Tf-Idf)</a:t>
            </a:r>
            <a:endParaRPr sz="2040"/>
          </a:p>
        </p:txBody>
      </p:sp>
      <p:sp>
        <p:nvSpPr>
          <p:cNvPr id="122" name="Google Shape;79;p17"/>
          <p:cNvSpPr txBox="1"/>
          <p:nvPr>
            <p:ph type="body" idx="1"/>
          </p:nvPr>
        </p:nvSpPr>
        <p:spPr>
          <a:xfrm>
            <a:off x="311699" y="1152475"/>
            <a:ext cx="8520602" cy="3416400"/>
          </a:xfrm>
          <a:prstGeom prst="rect">
            <a:avLst/>
          </a:prstGeom>
        </p:spPr>
        <p:txBody>
          <a:bodyPr/>
          <a:lstStyle/>
          <a:p>
            <a:pPr marL="140368" indent="-140368" algn="just">
              <a:spcBef>
                <a:spcPts val="1100"/>
              </a:spcBef>
              <a:buClrTx/>
              <a:buSzPct val="100000"/>
              <a:buFontTx/>
              <a:buChar char="•"/>
              <a:defRPr sz="1400">
                <a:solidFill>
                  <a:srgbClr val="535353"/>
                </a:solidFill>
              </a:defRPr>
            </a:pPr>
            <a:r>
              <a:t>Define term frequency-inverse document frequency (tf-idf) vectorizer parameters and then convert the </a:t>
            </a:r>
            <a:r>
              <a:rPr i="1"/>
              <a:t>synopses</a:t>
            </a:r>
            <a:r>
              <a:t> list into a tf-idf matrix.</a:t>
            </a:r>
          </a:p>
          <a:p>
            <a:pPr marL="140368" indent="-140368" algn="just">
              <a:spcBef>
                <a:spcPts val="1100"/>
              </a:spcBef>
              <a:buClrTx/>
              <a:buSzPct val="100000"/>
              <a:buFontTx/>
              <a:buChar char="•"/>
              <a:defRPr sz="1400">
                <a:solidFill>
                  <a:srgbClr val="535353"/>
                </a:solidFill>
              </a:defRPr>
            </a:pPr>
            <a:r>
              <a:t>We will use sklearn’s </a:t>
            </a:r>
            <a:r>
              <a:rPr i="1"/>
              <a:t>TfidfVectorizer</a:t>
            </a:r>
            <a:r>
              <a:t> to create a document-term matrix</a:t>
            </a:r>
          </a:p>
          <a:p>
            <a:pPr marL="140368" indent="-140368" algn="just">
              <a:spcBef>
                <a:spcPts val="1100"/>
              </a:spcBef>
              <a:buClrTx/>
              <a:buSzPct val="100000"/>
              <a:buFontTx/>
              <a:buChar char="•"/>
              <a:defRPr sz="1400">
                <a:solidFill>
                  <a:srgbClr val="535353"/>
                </a:solidFill>
              </a:defRPr>
            </a:pPr>
            <a:r>
              <a:t>vectorizer = TfidfVectorizer(stop_words=stop_words,max_features=10000, max_df = 0.5,                                    use_idf = True, ngram_range=(1,3))</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85;p18"/>
          <p:cNvSpPr txBox="1"/>
          <p:nvPr>
            <p:ph type="body" idx="1"/>
          </p:nvPr>
        </p:nvSpPr>
        <p:spPr>
          <a:xfrm>
            <a:off x="311699" y="451424"/>
            <a:ext cx="8520602" cy="3416401"/>
          </a:xfrm>
          <a:prstGeom prst="rect">
            <a:avLst/>
          </a:prstGeom>
        </p:spPr>
        <p:txBody>
          <a:bodyPr/>
          <a:lstStyle/>
          <a:p>
            <a:pPr marL="0" indent="0" algn="just">
              <a:spcBef>
                <a:spcPts val="1100"/>
              </a:spcBef>
              <a:buSzTx/>
              <a:buNone/>
              <a:defRPr sz="1400">
                <a:solidFill>
                  <a:srgbClr val="535353"/>
                </a:solidFill>
              </a:defRPr>
            </a:pPr>
            <a:r>
              <a:t>A couple things to note about the parameters defined below:</a:t>
            </a:r>
          </a:p>
          <a:p>
            <a:pPr marL="736600" marR="279400" indent="-317500">
              <a:lnSpc>
                <a:spcPct val="142857"/>
              </a:lnSpc>
              <a:spcBef>
                <a:spcPts val="2200"/>
              </a:spcBef>
              <a:buClr>
                <a:srgbClr val="000000"/>
              </a:buClr>
              <a:buSzPts val="1400"/>
              <a:defRPr sz="1400">
                <a:solidFill>
                  <a:srgbClr val="535353"/>
                </a:solidFill>
              </a:defRPr>
            </a:pPr>
            <a:r>
              <a:t>max_df: this is the maximum frequency within the documents a given feature can have to be used in the tfi-idf matrix. If the term is in greater than 80% of the documents it probably cares little meanining (in the context of film synopses)</a:t>
            </a:r>
          </a:p>
          <a:p>
            <a:pPr marL="736600" marR="279400" indent="-317500">
              <a:lnSpc>
                <a:spcPct val="142857"/>
              </a:lnSpc>
              <a:buClr>
                <a:srgbClr val="000000"/>
              </a:buClr>
              <a:buSzPts val="1400"/>
              <a:defRPr sz="1400">
                <a:solidFill>
                  <a:srgbClr val="535353"/>
                </a:solidFill>
              </a:defRPr>
            </a:pPr>
            <a:r>
              <a:t>min_idf: this could be an integer (e.g. 5) and the term would have to be in at least 5 of the documents to be considered. Here I pass 0.5; the term must be in at least 50% of the document.</a:t>
            </a:r>
          </a:p>
          <a:p>
            <a:pPr marL="736600" marR="279400" indent="-317500">
              <a:lnSpc>
                <a:spcPct val="142857"/>
              </a:lnSpc>
              <a:buClr>
                <a:srgbClr val="000000"/>
              </a:buClr>
              <a:buSzPts val="1400"/>
              <a:defRPr sz="1400">
                <a:solidFill>
                  <a:srgbClr val="535353"/>
                </a:solidFill>
              </a:defRPr>
            </a:pPr>
            <a:r>
              <a:t>ngram_range: this just means I'll look at unigrams, bigrams and trigrams.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90;p19"/>
          <p:cNvSpPr txBox="1"/>
          <p:nvPr>
            <p:ph type="title"/>
          </p:nvPr>
        </p:nvSpPr>
        <p:spPr>
          <a:xfrm>
            <a:off x="311699" y="445025"/>
            <a:ext cx="8520602" cy="572701"/>
          </a:xfrm>
          <a:prstGeom prst="rect">
            <a:avLst/>
          </a:prstGeom>
        </p:spPr>
        <p:txBody>
          <a:bodyPr/>
          <a:lstStyle>
            <a:lvl1pPr defTabSz="822959">
              <a:defRPr sz="2520"/>
            </a:lvl1pPr>
          </a:lstStyle>
          <a:p>
            <a:pPr/>
            <a:r>
              <a:t>Tf-idf matrix</a:t>
            </a:r>
          </a:p>
        </p:txBody>
      </p:sp>
      <p:pic>
        <p:nvPicPr>
          <p:cNvPr id="127" name="Google Shape;92;p19" descr="Google Shape;92;p19"/>
          <p:cNvPicPr>
            <a:picLocks noChangeAspect="1"/>
          </p:cNvPicPr>
          <p:nvPr/>
        </p:nvPicPr>
        <p:blipFill>
          <a:blip r:embed="rId2">
            <a:extLst/>
          </a:blip>
          <a:stretch>
            <a:fillRect/>
          </a:stretch>
        </p:blipFill>
        <p:spPr>
          <a:xfrm>
            <a:off x="1955137" y="1168400"/>
            <a:ext cx="5233726" cy="34442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97;p20"/>
          <p:cNvSpPr txBox="1"/>
          <p:nvPr>
            <p:ph type="title"/>
          </p:nvPr>
        </p:nvSpPr>
        <p:spPr>
          <a:xfrm>
            <a:off x="121199" y="559325"/>
            <a:ext cx="8520602" cy="762655"/>
          </a:xfrm>
          <a:prstGeom prst="rect">
            <a:avLst/>
          </a:prstGeom>
        </p:spPr>
        <p:txBody>
          <a:bodyPr/>
          <a:lstStyle/>
          <a:p>
            <a:pPr marR="127635" indent="127635" defTabSz="612648">
              <a:spcBef>
                <a:spcPts val="800"/>
              </a:spcBef>
              <a:defRPr b="1" sz="2077"/>
            </a:pPr>
            <a:r>
              <a:t>K-means clustering</a:t>
            </a:r>
            <a:r>
              <a:rPr sz="1742" u="sng">
                <a:solidFill>
                  <a:schemeClr val="accent5"/>
                </a:solidFill>
                <a:uFill>
                  <a:solidFill>
                    <a:schemeClr val="accent5"/>
                  </a:solidFill>
                </a:uFill>
                <a:hlinkClick r:id="rId2" invalidUrl="" action="" tgtFrame="" tooltip="" history="1" highlightClick="0" endSnd="0"/>
              </a:rPr>
              <a:t>¶</a:t>
            </a:r>
            <a:endParaRPr sz="1742" u="sng">
              <a:solidFill>
                <a:srgbClr val="23527C"/>
              </a:solidFill>
            </a:endParaRPr>
          </a:p>
        </p:txBody>
      </p:sp>
      <p:sp>
        <p:nvSpPr>
          <p:cNvPr id="130" name="Google Shape;98;p20"/>
          <p:cNvSpPr txBox="1"/>
          <p:nvPr>
            <p:ph type="body" idx="1"/>
          </p:nvPr>
        </p:nvSpPr>
        <p:spPr>
          <a:xfrm>
            <a:off x="311699" y="1173200"/>
            <a:ext cx="8520602" cy="3416400"/>
          </a:xfrm>
          <a:prstGeom prst="rect">
            <a:avLst/>
          </a:prstGeom>
        </p:spPr>
        <p:txBody>
          <a:bodyPr/>
          <a:lstStyle/>
          <a:p>
            <a:pPr marL="140368" indent="-140368">
              <a:spcBef>
                <a:spcPts val="1600"/>
              </a:spcBef>
              <a:buClrTx/>
              <a:buSzPct val="100000"/>
              <a:buFontTx/>
              <a:buChar char="•"/>
              <a:defRPr sz="1400">
                <a:solidFill>
                  <a:srgbClr val="535353"/>
                </a:solidFill>
              </a:defRPr>
            </a:pPr>
            <a:r>
              <a:t>Using the tf-idf matrix, you can run a slew of clustering algorithms to better understand the hidden structure within the synopses.</a:t>
            </a:r>
          </a:p>
          <a:p>
            <a:pPr marL="140368" indent="-140368">
              <a:spcBef>
                <a:spcPts val="1600"/>
              </a:spcBef>
              <a:buClrTx/>
              <a:buSzPct val="100000"/>
              <a:buFontTx/>
              <a:buChar char="•"/>
              <a:defRPr sz="1400">
                <a:solidFill>
                  <a:srgbClr val="535353"/>
                </a:solidFill>
              </a:defRPr>
            </a:pPr>
            <a:r>
              <a:t>K-means initializes with a pre-determined number of clusters. </a:t>
            </a:r>
          </a:p>
          <a:p>
            <a:pPr marL="140368" indent="-140368">
              <a:spcBef>
                <a:spcPts val="1600"/>
              </a:spcBef>
              <a:buClrTx/>
              <a:buSzPct val="100000"/>
              <a:buFontTx/>
              <a:buChar char="•"/>
              <a:defRPr sz="1400">
                <a:solidFill>
                  <a:srgbClr val="535353"/>
                </a:solidFill>
              </a:defRPr>
            </a:pPr>
            <a:r>
              <a:t>Each observation is assigned to a cluster (cluster assignment) so as to minimize the within cluster sum of squares. Next, the mean of the clustered observations is calculated and used as the new cluster centroid. Then, observations are reassigned to clusters and centroids recalculated in an iterative process until the algorithm reaches convergence.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103;p21"/>
          <p:cNvSpPr txBox="1"/>
          <p:nvPr>
            <p:ph type="title"/>
          </p:nvPr>
        </p:nvSpPr>
        <p:spPr>
          <a:xfrm>
            <a:off x="311699" y="445025"/>
            <a:ext cx="8520602" cy="572701"/>
          </a:xfrm>
          <a:prstGeom prst="rect">
            <a:avLst/>
          </a:prstGeom>
        </p:spPr>
        <p:txBody>
          <a:bodyPr/>
          <a:lstStyle>
            <a:lvl1pPr defTabSz="182880">
              <a:lnSpc>
                <a:spcPts val="3500"/>
              </a:lnSpc>
              <a:spcBef>
                <a:spcPts val="800"/>
              </a:spcBef>
              <a:defRPr b="1" sz="2040">
                <a:solidFill>
                  <a:srgbClr val="333333"/>
                </a:solidFill>
              </a:defRPr>
            </a:lvl1pPr>
          </a:lstStyle>
          <a:p>
            <a:pPr/>
            <a:r>
              <a:t>Topic Modeling</a:t>
            </a:r>
          </a:p>
        </p:txBody>
      </p:sp>
      <p:sp>
        <p:nvSpPr>
          <p:cNvPr id="133" name="Google Shape;104;p21"/>
          <p:cNvSpPr txBox="1"/>
          <p:nvPr>
            <p:ph type="body" idx="1"/>
          </p:nvPr>
        </p:nvSpPr>
        <p:spPr>
          <a:xfrm>
            <a:off x="311699" y="1152475"/>
            <a:ext cx="8520602" cy="3416400"/>
          </a:xfrm>
          <a:prstGeom prst="rect">
            <a:avLst/>
          </a:prstGeom>
        </p:spPr>
        <p:txBody>
          <a:bodyPr/>
          <a:lstStyle/>
          <a:p>
            <a:pPr marL="150394" indent="-150394" algn="just">
              <a:lnSpc>
                <a:spcPts val="3500"/>
              </a:lnSpc>
              <a:spcBef>
                <a:spcPts val="1300"/>
              </a:spcBef>
              <a:buClrTx/>
              <a:buSzPct val="100000"/>
              <a:buFontTx/>
              <a:buChar char="•"/>
              <a:defRPr sz="1500">
                <a:solidFill>
                  <a:srgbClr val="535353"/>
                </a:solidFill>
              </a:defRPr>
            </a:pPr>
            <a:r>
              <a:t>Represent each and every term and document as a vector. </a:t>
            </a:r>
          </a:p>
          <a:p>
            <a:pPr marL="150394" indent="-150394" algn="just">
              <a:lnSpc>
                <a:spcPts val="3500"/>
              </a:lnSpc>
              <a:spcBef>
                <a:spcPts val="1300"/>
              </a:spcBef>
              <a:buClrTx/>
              <a:buSzPct val="100000"/>
              <a:buFontTx/>
              <a:buChar char="•"/>
              <a:defRPr sz="1500">
                <a:solidFill>
                  <a:srgbClr val="535353"/>
                </a:solidFill>
              </a:defRPr>
            </a:pPr>
            <a:r>
              <a:t>We will use the document-term matrix and decompose it into multiple matrices. </a:t>
            </a:r>
          </a:p>
          <a:p>
            <a:pPr marL="150394" indent="-150394" algn="just">
              <a:lnSpc>
                <a:spcPts val="3500"/>
              </a:lnSpc>
              <a:spcBef>
                <a:spcPts val="1300"/>
              </a:spcBef>
              <a:buClrTx/>
              <a:buSzPct val="100000"/>
              <a:buFontTx/>
              <a:buChar char="•"/>
              <a:defRPr sz="1500">
                <a:solidFill>
                  <a:srgbClr val="535353"/>
                </a:solidFill>
              </a:defRPr>
            </a:pPr>
            <a:r>
              <a:t>We will use sklearn’s randomized_svd to perform the task of matrix decomposition.</a:t>
            </a:r>
          </a:p>
          <a:p>
            <a:pPr marL="150394" indent="-150394" algn="just">
              <a:lnSpc>
                <a:spcPts val="3500"/>
              </a:lnSpc>
              <a:spcBef>
                <a:spcPts val="1300"/>
              </a:spcBef>
              <a:buClrTx/>
              <a:buSzPct val="100000"/>
              <a:buFontTx/>
              <a:buChar char="•"/>
              <a:defRPr sz="1500">
                <a:solidFill>
                  <a:srgbClr val="535353"/>
                </a:solidFill>
              </a:defRPr>
            </a:pPr>
            <a:r>
              <a:t>U, Sigma, VT = randomized_svd(X, n_components=5, n_iter=100, random_state=123)</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