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hAx73Nr38eJ1KT8/pelvOsOZ8O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E6304B-0BEE-4808-940B-823B210B07FB}">
  <a:tblStyle styleId="{47E6304B-0BEE-4808-940B-823B210B07FB}" styleName="Table_0">
    <a:wholeTbl>
      <a:tcTxStyle b="off" i="off">
        <a:font>
          <a:latin typeface="Century Gothic"/>
          <a:ea typeface="Century Gothic"/>
          <a:cs typeface="Century Gothic"/>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9013CCCF-7118-478D-9CDC-FA45A739AC5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3141e3f6_3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6b3141e3f6_3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b3141e3f6_3_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6b3141e3f6_3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3141e3f6_4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6b3141e3f6_4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3141e3f6_4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6b3141e3f6_4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b3141e3f6_4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6b3141e3f6_4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3141e3f6_4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6b3141e3f6_4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3141e3f6_4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6b3141e3f6_4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3141e3f6_4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6b3141e3f6_4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3141e3f6_3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6b3141e3f6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3141e3f6_3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6b3141e3f6_3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15"/>
          <p:cNvSpPr/>
          <p:nvPr/>
        </p:nvSpPr>
        <p:spPr>
          <a:xfrm rot="-5400000">
            <a:off x="7554313" y="5254272"/>
            <a:ext cx="1893000" cy="1294200"/>
          </a:xfrm>
          <a:prstGeom prst="triangle">
            <a:avLst>
              <a:gd fmla="val 51323" name="adj"/>
            </a:avLst>
          </a:prstGeom>
          <a:gradFill>
            <a:gsLst>
              <a:gs pos="0">
                <a:srgbClr val="B2004A"/>
              </a:gs>
              <a:gs pos="60000">
                <a:srgbClr val="FF0082"/>
              </a:gs>
              <a:gs pos="100000">
                <a:srgbClr val="FF66A4"/>
              </a:gs>
            </a:gsLst>
            <a:lin ang="1550011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5"/>
          <p:cNvSpPr txBox="1"/>
          <p:nvPr>
            <p:ph type="ctrTitle"/>
          </p:nvPr>
        </p:nvSpPr>
        <p:spPr>
          <a:xfrm>
            <a:off x="540544" y="776288"/>
            <a:ext cx="8062800" cy="1470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599C"/>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 type="subTitle"/>
          </p:nvPr>
        </p:nvSpPr>
        <p:spPr>
          <a:xfrm>
            <a:off x="540544" y="2250280"/>
            <a:ext cx="8062800" cy="1752600"/>
          </a:xfrm>
          <a:prstGeom prst="rect">
            <a:avLst/>
          </a:prstGeom>
          <a:noFill/>
          <a:ln>
            <a:noFill/>
          </a:ln>
        </p:spPr>
        <p:txBody>
          <a:bodyPr anchorCtr="0" anchor="t" bIns="45700" lIns="91425" spcFirstLastPara="1" rIns="91425" wrap="square" tIns="45700">
            <a:noAutofit/>
          </a:bodyPr>
          <a:lstStyle>
            <a:lvl1pPr lvl="0" marR="36576" algn="r">
              <a:lnSpc>
                <a:spcPct val="100000"/>
              </a:lnSpc>
              <a:spcBef>
                <a:spcPts val="0"/>
              </a:spcBef>
              <a:spcAft>
                <a:spcPts val="0"/>
              </a:spcAft>
              <a:buSzPts val="2400"/>
              <a:buNone/>
              <a:defRPr>
                <a:solidFill>
                  <a:srgbClr val="888888"/>
                </a:solidFill>
              </a:defRPr>
            </a:lvl1pPr>
            <a:lvl2pPr lvl="1" algn="ctr">
              <a:lnSpc>
                <a:spcPct val="100000"/>
              </a:lnSpc>
              <a:spcBef>
                <a:spcPts val="360"/>
              </a:spcBef>
              <a:spcAft>
                <a:spcPts val="0"/>
              </a:spcAft>
              <a:buSzPts val="171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1" name="Google Shape;21;p15"/>
          <p:cNvSpPr txBox="1"/>
          <p:nvPr>
            <p:ph idx="10" type="dt"/>
          </p:nvPr>
        </p:nvSpPr>
        <p:spPr>
          <a:xfrm>
            <a:off x="1371600" y="6012656"/>
            <a:ext cx="5791200" cy="3651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1" type="ftr"/>
          </p:nvPr>
        </p:nvSpPr>
        <p:spPr>
          <a:xfrm>
            <a:off x="1371600" y="5650704"/>
            <a:ext cx="5791200" cy="3651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2" type="sldNum"/>
          </p:nvPr>
        </p:nvSpPr>
        <p:spPr>
          <a:xfrm>
            <a:off x="8392247" y="5752307"/>
            <a:ext cx="5028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599C"/>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37185" lvl="1" marL="914400" algn="l">
              <a:lnSpc>
                <a:spcPct val="100000"/>
              </a:lnSpc>
              <a:spcBef>
                <a:spcPts val="360"/>
              </a:spcBef>
              <a:spcAft>
                <a:spcPts val="0"/>
              </a:spcAft>
              <a:buSzPts val="171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16"/>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9" name="Google Shape;29;p16"/>
          <p:cNvCxnSpPr/>
          <p:nvPr/>
        </p:nvCxnSpPr>
        <p:spPr>
          <a:xfrm>
            <a:off x="533400" y="1143000"/>
            <a:ext cx="74751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69696"/>
            </a:gs>
            <a:gs pos="60000">
              <a:srgbClr val="CACACA"/>
            </a:gs>
            <a:gs pos="100000">
              <a:srgbClr val="D9D9D9"/>
            </a:gs>
          </a:gsLst>
          <a:lin ang="5400012" scaled="0"/>
        </a:gradFill>
      </p:bgPr>
    </p:bg>
    <p:spTree>
      <p:nvGrpSpPr>
        <p:cNvPr id="9" name="Shape 9"/>
        <p:cNvGrpSpPr/>
        <p:nvPr/>
      </p:nvGrpSpPr>
      <p:grpSpPr>
        <a:xfrm>
          <a:off x="0" y="0"/>
          <a:ext cx="0" cy="0"/>
          <a:chOff x="0" y="0"/>
          <a:chExt cx="0" cy="0"/>
        </a:xfrm>
      </p:grpSpPr>
      <p:sp>
        <p:nvSpPr>
          <p:cNvPr id="10" name="Google Shape;10;p14"/>
          <p:cNvSpPr/>
          <p:nvPr/>
        </p:nvSpPr>
        <p:spPr>
          <a:xfrm>
            <a:off x="7034" y="14068"/>
            <a:ext cx="9129900" cy="6837000"/>
          </a:xfrm>
          <a:prstGeom prst="rtTriangle">
            <a:avLst/>
          </a:prstGeom>
          <a:gradFill>
            <a:gsLst>
              <a:gs pos="0">
                <a:srgbClr val="666666">
                  <a:alpha val="9019"/>
                </a:srgbClr>
              </a:gs>
              <a:gs pos="70000">
                <a:srgbClr val="666666">
                  <a:alpha val="7058"/>
                </a:srgbClr>
              </a:gs>
              <a:gs pos="100000">
                <a:srgbClr val="666666">
                  <a:alpha val="0"/>
                </a:srgbClr>
              </a:gs>
            </a:gsLst>
            <a:lin ang="799998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11" name="Google Shape;11;p14"/>
          <p:cNvCxnSpPr/>
          <p:nvPr/>
        </p:nvCxnSpPr>
        <p:spPr>
          <a:xfrm>
            <a:off x="0" y="7034"/>
            <a:ext cx="9137100" cy="6843900"/>
          </a:xfrm>
          <a:prstGeom prst="straightConnector1">
            <a:avLst/>
          </a:prstGeom>
          <a:noFill/>
          <a:ln cap="rnd" cmpd="sng" w="9525">
            <a:solidFill>
              <a:srgbClr val="E8E8E8">
                <a:alpha val="34509"/>
              </a:srgbClr>
            </a:solidFill>
            <a:prstDash val="solid"/>
            <a:round/>
            <a:headEnd len="sm" w="sm" type="none"/>
            <a:tailEnd len="sm" w="sm" type="none"/>
          </a:ln>
        </p:spPr>
      </p:cxnSp>
      <p:cxnSp>
        <p:nvCxnSpPr>
          <p:cNvPr id="12" name="Google Shape;12;p14"/>
          <p:cNvCxnSpPr/>
          <p:nvPr/>
        </p:nvCxnSpPr>
        <p:spPr>
          <a:xfrm flipH="1">
            <a:off x="6468655" y="4948410"/>
            <a:ext cx="2673000" cy="1900200"/>
          </a:xfrm>
          <a:prstGeom prst="straightConnector1">
            <a:avLst/>
          </a:prstGeom>
          <a:noFill/>
          <a:ln cap="rnd" cmpd="sng" w="9525">
            <a:solidFill>
              <a:srgbClr val="EAEAEA">
                <a:alpha val="44705"/>
              </a:srgbClr>
            </a:solidFill>
            <a:prstDash val="solid"/>
            <a:round/>
            <a:headEnd len="sm" w="sm" type="none"/>
            <a:tailEnd len="sm" w="sm" type="none"/>
          </a:ln>
        </p:spPr>
      </p:cxnSp>
      <p:sp>
        <p:nvSpPr>
          <p:cNvPr id="13" name="Google Shape;13;p14"/>
          <p:cNvSpPr txBox="1"/>
          <p:nvPr>
            <p:ph type="title"/>
          </p:nvPr>
        </p:nvSpPr>
        <p:spPr>
          <a:xfrm>
            <a:off x="457200" y="267494"/>
            <a:ext cx="8229600" cy="95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599C"/>
              </a:buClr>
              <a:buSzPts val="4200"/>
              <a:buFont typeface="Century Gothic"/>
              <a:buNone/>
              <a:defRPr b="0" i="0" sz="4200" u="none" cap="none" strike="noStrike">
                <a:solidFill>
                  <a:srgbClr val="FF599C"/>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4"/>
          <p:cNvSpPr txBox="1"/>
          <p:nvPr>
            <p:ph idx="1" type="body"/>
          </p:nvPr>
        </p:nvSpPr>
        <p:spPr>
          <a:xfrm>
            <a:off x="457200" y="1524000"/>
            <a:ext cx="8229600" cy="4930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chemeClr val="accent1"/>
              </a:buClr>
              <a:buSzPts val="2400"/>
              <a:buFont typeface="Noto Sans Symbols"/>
              <a:buChar char="⦿"/>
              <a:defRPr b="0" i="0" sz="3000" u="none" cap="none" strike="noStrike">
                <a:solidFill>
                  <a:schemeClr val="dk1"/>
                </a:solidFill>
                <a:latin typeface="Century Gothic"/>
                <a:ea typeface="Century Gothic"/>
                <a:cs typeface="Century Gothic"/>
                <a:sym typeface="Century Gothic"/>
              </a:defRPr>
            </a:lvl1pPr>
            <a:lvl2pPr indent="-385444" lvl="1" marL="914400" marR="0" rtl="0" algn="l">
              <a:lnSpc>
                <a:spcPct val="100000"/>
              </a:lnSpc>
              <a:spcBef>
                <a:spcPts val="520"/>
              </a:spcBef>
              <a:spcAft>
                <a:spcPts val="0"/>
              </a:spcAft>
              <a:buClr>
                <a:schemeClr val="accent1"/>
              </a:buClr>
              <a:buSzPts val="2470"/>
              <a:buFont typeface="Verdana"/>
              <a:buChar char="›"/>
              <a:defRPr b="0" i="0" sz="2600" u="none" cap="none" strike="noStrike">
                <a:solidFill>
                  <a:schemeClr val="dk1"/>
                </a:solidFill>
                <a:latin typeface="Century Gothic"/>
                <a:ea typeface="Century Gothic"/>
                <a:cs typeface="Century Gothic"/>
                <a:sym typeface="Century Gothic"/>
              </a:defRPr>
            </a:lvl2pPr>
            <a:lvl3pPr indent="-381000" lvl="2" marL="1371600" marR="0" rtl="0" algn="l">
              <a:lnSpc>
                <a:spcPct val="100000"/>
              </a:lnSpc>
              <a:spcBef>
                <a:spcPts val="480"/>
              </a:spcBef>
              <a:spcAft>
                <a:spcPts val="0"/>
              </a:spcAft>
              <a:buClr>
                <a:schemeClr val="accent1"/>
              </a:buClr>
              <a:buSzPts val="2400"/>
              <a:buFont typeface="Noto Sans Symbols"/>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4pPr>
            <a:lvl5pPr indent="-349250" lvl="4" marL="2286000" marR="0" rtl="0" algn="l">
              <a:lnSpc>
                <a:spcPct val="100000"/>
              </a:lnSpc>
              <a:spcBef>
                <a:spcPts val="380"/>
              </a:spcBef>
              <a:spcAft>
                <a:spcPts val="0"/>
              </a:spcAft>
              <a:buClr>
                <a:srgbClr val="FF8EB1"/>
              </a:buClr>
              <a:buSzPts val="1900"/>
              <a:buFont typeface="Noto Sans Symbols"/>
              <a:buChar char="●"/>
              <a:defRPr b="0" i="0" sz="1900" u="none" cap="none" strike="noStrike">
                <a:solidFill>
                  <a:schemeClr val="dk1"/>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FF8EB1"/>
              </a:buClr>
              <a:buSzPts val="1800"/>
              <a:buFont typeface="Noto Sans Symbols"/>
              <a:buChar char="●"/>
              <a:defRPr b="0" i="0" sz="1800" u="none" cap="none" strike="noStrike">
                <a:solidFill>
                  <a:schemeClr val="dk1"/>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5" name="Google Shape;15;p14"/>
          <p:cNvSpPr txBox="1"/>
          <p:nvPr>
            <p:ph idx="10" type="dt"/>
          </p:nvPr>
        </p:nvSpPr>
        <p:spPr>
          <a:xfrm>
            <a:off x="6553200" y="6480969"/>
            <a:ext cx="2133600" cy="3018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4"/>
          <p:cNvSpPr txBox="1"/>
          <p:nvPr>
            <p:ph idx="11" type="ftr"/>
          </p:nvPr>
        </p:nvSpPr>
        <p:spPr>
          <a:xfrm>
            <a:off x="457200" y="6481890"/>
            <a:ext cx="4260000" cy="300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aclweb.org/anthology/N13-1097" TargetMode="External"/><Relationship Id="rId4" Type="http://schemas.openxmlformats.org/officeDocument/2006/relationships/hyperlink" Target="https://journals.plos.org/ploscompbiol/article?id=10.1371/journal.pcbi.1003892" TargetMode="External"/><Relationship Id="rId5" Type="http://schemas.openxmlformats.org/officeDocument/2006/relationships/hyperlink" Target="https://www.nature.com/articles/nature07634" TargetMode="External"/><Relationship Id="rId6" Type="http://schemas.openxmlformats.org/officeDocument/2006/relationships/hyperlink" Target="https://ajph.aphapublications.org/doi/10.2105/AJPH.2015.302696" TargetMode="External"/><Relationship Id="rId7" Type="http://schemas.openxmlformats.org/officeDocument/2006/relationships/hyperlink" Target="https://journals.plos.org/ploscompbiol/article?id=10.1371/journal.pcbi.10045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aclweb.org/anthology/N13-1097" TargetMode="External"/><Relationship Id="rId4" Type="http://schemas.openxmlformats.org/officeDocument/2006/relationships/hyperlink" Target="https://journals.plos.org/ploscompbiol/article?id=10.1371/journal.pcbi.1003892" TargetMode="External"/><Relationship Id="rId5" Type="http://schemas.openxmlformats.org/officeDocument/2006/relationships/hyperlink" Target="https://www.nature.com/articles/nature07634" TargetMode="External"/><Relationship Id="rId6" Type="http://schemas.openxmlformats.org/officeDocument/2006/relationships/hyperlink" Target="https://www.nature.com/articles/494155a" TargetMode="External"/><Relationship Id="rId7" Type="http://schemas.openxmlformats.org/officeDocument/2006/relationships/hyperlink" Target="https://ajph.aphapublications.org/doi/10.2105/AJPH.2015.30269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Google Shape;34;p1"/>
          <p:cNvSpPr txBox="1"/>
          <p:nvPr>
            <p:ph type="ctrTitle"/>
          </p:nvPr>
        </p:nvSpPr>
        <p:spPr>
          <a:xfrm>
            <a:off x="540550" y="888681"/>
            <a:ext cx="8062800" cy="1465200"/>
          </a:xfrm>
          <a:prstGeom prst="rect">
            <a:avLst/>
          </a:prstGeom>
          <a:noFill/>
          <a:ln>
            <a:noFill/>
          </a:ln>
        </p:spPr>
        <p:txBody>
          <a:bodyPr anchorCtr="0" anchor="b" bIns="45700" lIns="91425" spcFirstLastPara="1" rIns="91425" wrap="square" tIns="45700">
            <a:normAutofit/>
          </a:bodyPr>
          <a:lstStyle/>
          <a:p>
            <a:pPr indent="0" lvl="0" marL="484632" rtl="0" algn="ctr">
              <a:lnSpc>
                <a:spcPct val="100000"/>
              </a:lnSpc>
              <a:spcBef>
                <a:spcPts val="0"/>
              </a:spcBef>
              <a:spcAft>
                <a:spcPts val="0"/>
              </a:spcAft>
              <a:buClr>
                <a:srgbClr val="FF599C"/>
              </a:buClr>
              <a:buSzPts val="4000"/>
              <a:buFont typeface="Century Gothic"/>
              <a:buNone/>
            </a:pPr>
            <a:r>
              <a:rPr lang="en-US" sz="3000"/>
              <a:t>Improving Influenza Prediction Rate by Combining Traditional, Search and Social Media Data sources</a:t>
            </a:r>
            <a:endParaRPr sz="3000"/>
          </a:p>
        </p:txBody>
      </p:sp>
      <p:sp>
        <p:nvSpPr>
          <p:cNvPr id="35" name="Google Shape;35;p1"/>
          <p:cNvSpPr txBox="1"/>
          <p:nvPr>
            <p:ph idx="1" type="subTitle"/>
          </p:nvPr>
        </p:nvSpPr>
        <p:spPr>
          <a:xfrm>
            <a:off x="540544" y="3340813"/>
            <a:ext cx="8062800" cy="205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t/>
            </a:r>
            <a:endParaRPr sz="2400"/>
          </a:p>
          <a:p>
            <a:pPr indent="0" lvl="0" marL="0" rtl="0" algn="l">
              <a:lnSpc>
                <a:spcPct val="100000"/>
              </a:lnSpc>
              <a:spcBef>
                <a:spcPts val="0"/>
              </a:spcBef>
              <a:spcAft>
                <a:spcPts val="0"/>
              </a:spcAft>
              <a:buSzPts val="2400"/>
              <a:buNone/>
            </a:pPr>
            <a:r>
              <a:rPr lang="en-US" sz="2400"/>
              <a:t>Gaurav U D                   16IT113</a:t>
            </a:r>
            <a:endParaRPr sz="2400"/>
          </a:p>
          <a:p>
            <a:pPr indent="0" lvl="0" marL="0" rtl="0" algn="l">
              <a:lnSpc>
                <a:spcPct val="100000"/>
              </a:lnSpc>
              <a:spcBef>
                <a:spcPts val="0"/>
              </a:spcBef>
              <a:spcAft>
                <a:spcPts val="0"/>
              </a:spcAft>
              <a:buClr>
                <a:schemeClr val="dk1"/>
              </a:buClr>
              <a:buSzPts val="2400"/>
              <a:buFont typeface="Arial"/>
              <a:buNone/>
            </a:pPr>
            <a:r>
              <a:rPr lang="en-US" sz="2400"/>
              <a:t>Abhilash V    		       16IT201</a:t>
            </a:r>
            <a:endParaRPr sz="2400"/>
          </a:p>
          <a:p>
            <a:pPr indent="0" lvl="0" marL="0" rtl="0" algn="l">
              <a:lnSpc>
                <a:spcPct val="100000"/>
              </a:lnSpc>
              <a:spcBef>
                <a:spcPts val="0"/>
              </a:spcBef>
              <a:spcAft>
                <a:spcPts val="0"/>
              </a:spcAft>
              <a:buSzPts val="2400"/>
              <a:buNone/>
            </a:pPr>
            <a:r>
              <a:rPr lang="en-US" sz="2400"/>
              <a:t>Shrinivas V Shanbhag  16IT244</a:t>
            </a:r>
            <a:endParaRPr sz="2400"/>
          </a:p>
        </p:txBody>
      </p:sp>
      <p:sp>
        <p:nvSpPr>
          <p:cNvPr id="36" name="Google Shape;36;p1"/>
          <p:cNvSpPr txBox="1"/>
          <p:nvPr>
            <p:ph idx="10" type="dt"/>
          </p:nvPr>
        </p:nvSpPr>
        <p:spPr>
          <a:xfrm>
            <a:off x="2819400" y="6492875"/>
            <a:ext cx="5791200" cy="3651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1400"/>
              <a:buNone/>
            </a:pPr>
            <a:r>
              <a:rPr lang="en-US"/>
              <a:t>15-Nov-19</a:t>
            </a:r>
            <a:endParaRPr/>
          </a:p>
        </p:txBody>
      </p:sp>
      <p:sp>
        <p:nvSpPr>
          <p:cNvPr id="37" name="Google Shape;37;p1"/>
          <p:cNvSpPr txBox="1"/>
          <p:nvPr>
            <p:ph idx="11" type="ftr"/>
          </p:nvPr>
        </p:nvSpPr>
        <p:spPr>
          <a:xfrm>
            <a:off x="1447800" y="228600"/>
            <a:ext cx="5791200" cy="3651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1400"/>
              <a:buNone/>
            </a:pPr>
            <a:r>
              <a:rPr lang="en-US" sz="1800"/>
              <a:t>DA (IT368) - Mini-project End-sem Evaluation</a:t>
            </a:r>
            <a:endParaRPr sz="1800"/>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g6b3141e3f6_3_29"/>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lnSpc>
                <a:spcPct val="100000"/>
              </a:lnSpc>
              <a:spcBef>
                <a:spcPts val="0"/>
              </a:spcBef>
              <a:spcAft>
                <a:spcPts val="0"/>
              </a:spcAft>
              <a:buClr>
                <a:srgbClr val="FF599C"/>
              </a:buClr>
              <a:buSzPts val="4200"/>
              <a:buFont typeface="Century Gothic"/>
              <a:buNone/>
            </a:pPr>
            <a:r>
              <a:rPr lang="en-US"/>
              <a:t>Proposed Model</a:t>
            </a:r>
            <a:endParaRPr/>
          </a:p>
        </p:txBody>
      </p:sp>
      <p:sp>
        <p:nvSpPr>
          <p:cNvPr id="107" name="Google Shape;107;g6b3141e3f6_3_29"/>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t/>
            </a:r>
            <a:endParaRPr sz="2400"/>
          </a:p>
          <a:p>
            <a:pPr indent="0" lvl="0" marL="0" rtl="0" algn="l">
              <a:lnSpc>
                <a:spcPct val="100000"/>
              </a:lnSpc>
              <a:spcBef>
                <a:spcPts val="0"/>
              </a:spcBef>
              <a:spcAft>
                <a:spcPts val="0"/>
              </a:spcAft>
              <a:buSzPts val="1440"/>
              <a:buNone/>
            </a:pPr>
            <a:r>
              <a:t/>
            </a:r>
            <a:endParaRPr/>
          </a:p>
        </p:txBody>
      </p:sp>
      <p:sp>
        <p:nvSpPr>
          <p:cNvPr id="108" name="Google Shape;108;g6b3141e3f6_3_29"/>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09" name="Google Shape;109;g6b3141e3f6_3_29"/>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pic>
        <p:nvPicPr>
          <p:cNvPr id="110" name="Google Shape;110;g6b3141e3f6_3_29"/>
          <p:cNvPicPr preferRelativeResize="0"/>
          <p:nvPr/>
        </p:nvPicPr>
        <p:blipFill>
          <a:blip r:embed="rId3">
            <a:alphaModFix/>
          </a:blip>
          <a:stretch>
            <a:fillRect/>
          </a:stretch>
        </p:blipFill>
        <p:spPr>
          <a:xfrm>
            <a:off x="343625" y="1403100"/>
            <a:ext cx="8547425" cy="464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8"/>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Methodology</a:t>
            </a:r>
            <a:endParaRPr/>
          </a:p>
        </p:txBody>
      </p:sp>
      <p:sp>
        <p:nvSpPr>
          <p:cNvPr id="116" name="Google Shape;116;p8"/>
          <p:cNvSpPr txBox="1"/>
          <p:nvPr>
            <p:ph idx="1" type="body"/>
          </p:nvPr>
        </p:nvSpPr>
        <p:spPr>
          <a:xfrm>
            <a:off x="457200" y="1357200"/>
            <a:ext cx="8229600" cy="4143600"/>
          </a:xfrm>
          <a:prstGeom prst="rect">
            <a:avLst/>
          </a:prstGeom>
          <a:noFill/>
          <a:ln>
            <a:noFill/>
          </a:ln>
        </p:spPr>
        <p:txBody>
          <a:bodyPr anchorCtr="0" anchor="b"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sz="1800"/>
              <a:t>To enhance Influenza surveillance we extract complete information from five different data sources using ensemble techniques</a:t>
            </a:r>
            <a:endParaRPr sz="1800"/>
          </a:p>
          <a:p>
            <a:pPr indent="-342900" lvl="1" marL="914400" rtl="0" algn="l">
              <a:lnSpc>
                <a:spcPct val="100000"/>
              </a:lnSpc>
              <a:spcBef>
                <a:spcPts val="0"/>
              </a:spcBef>
              <a:spcAft>
                <a:spcPts val="0"/>
              </a:spcAft>
              <a:buSzPts val="1800"/>
              <a:buChar char="○"/>
            </a:pPr>
            <a:r>
              <a:rPr lang="en-US" sz="1800"/>
              <a:t>CDC data : considered as a ground truth data </a:t>
            </a:r>
            <a:endParaRPr sz="1800"/>
          </a:p>
          <a:p>
            <a:pPr indent="-342900" lvl="1" marL="914400" rtl="0" algn="l">
              <a:lnSpc>
                <a:spcPct val="100000"/>
              </a:lnSpc>
              <a:spcBef>
                <a:spcPts val="0"/>
              </a:spcBef>
              <a:spcAft>
                <a:spcPts val="0"/>
              </a:spcAft>
              <a:buSzPts val="1800"/>
              <a:buChar char="○"/>
            </a:pPr>
            <a:r>
              <a:rPr lang="en-US" sz="1800"/>
              <a:t>Athenahealth data : medical reports</a:t>
            </a:r>
            <a:endParaRPr sz="1800"/>
          </a:p>
          <a:p>
            <a:pPr indent="-342900" lvl="1" marL="914400" rtl="0" algn="l">
              <a:lnSpc>
                <a:spcPct val="100000"/>
              </a:lnSpc>
              <a:spcBef>
                <a:spcPts val="0"/>
              </a:spcBef>
              <a:spcAft>
                <a:spcPts val="0"/>
              </a:spcAft>
              <a:buSzPts val="1800"/>
              <a:buChar char="○"/>
            </a:pPr>
            <a:r>
              <a:rPr lang="en-US" sz="1800"/>
              <a:t>GT data : Google Trends data</a:t>
            </a:r>
            <a:endParaRPr sz="1800"/>
          </a:p>
          <a:p>
            <a:pPr indent="-342900" lvl="1" marL="914400" rtl="0" algn="l">
              <a:lnSpc>
                <a:spcPct val="100000"/>
              </a:lnSpc>
              <a:spcBef>
                <a:spcPts val="0"/>
              </a:spcBef>
              <a:spcAft>
                <a:spcPts val="0"/>
              </a:spcAft>
              <a:buSzPts val="1800"/>
              <a:buChar char="○"/>
            </a:pPr>
            <a:r>
              <a:rPr lang="en-US" sz="1800"/>
              <a:t>Twitter data : Social media data</a:t>
            </a:r>
            <a:endParaRPr sz="1800"/>
          </a:p>
          <a:p>
            <a:pPr indent="-342900" lvl="1" marL="914400" rtl="0" algn="l">
              <a:lnSpc>
                <a:spcPct val="100000"/>
              </a:lnSpc>
              <a:spcBef>
                <a:spcPts val="0"/>
              </a:spcBef>
              <a:spcAft>
                <a:spcPts val="0"/>
              </a:spcAft>
              <a:buSzPts val="1800"/>
              <a:buChar char="○"/>
            </a:pPr>
            <a:r>
              <a:rPr lang="en-US" sz="1800"/>
              <a:t>Google Flu Trends data : estimation by Google</a:t>
            </a:r>
            <a:endParaRPr sz="1800"/>
          </a:p>
          <a:p>
            <a:pPr indent="0" lvl="0" marL="0" rtl="0" algn="l">
              <a:lnSpc>
                <a:spcPct val="100000"/>
              </a:lnSpc>
              <a:spcBef>
                <a:spcPts val="0"/>
              </a:spcBef>
              <a:spcAft>
                <a:spcPts val="0"/>
              </a:spcAft>
              <a:buSzPts val="1440"/>
              <a:buNone/>
            </a:pPr>
            <a:r>
              <a:t/>
            </a:r>
            <a:endParaRPr sz="1800"/>
          </a:p>
          <a:p>
            <a:pPr indent="-342900" lvl="0" marL="457200" rtl="0" algn="l">
              <a:lnSpc>
                <a:spcPct val="100000"/>
              </a:lnSpc>
              <a:spcBef>
                <a:spcPts val="0"/>
              </a:spcBef>
              <a:spcAft>
                <a:spcPts val="0"/>
              </a:spcAft>
              <a:buSzPts val="1800"/>
              <a:buChar char="●"/>
            </a:pPr>
            <a:r>
              <a:rPr lang="en-US" sz="1800"/>
              <a:t>Ensemble methods use multiple learning algorithms to obtain better predictive performance than could be obtained from any of the constituent learning algorithms alone.</a:t>
            </a:r>
            <a:endParaRPr sz="1800"/>
          </a:p>
          <a:p>
            <a:pPr indent="-342900" lvl="0" marL="457200" rtl="0" algn="l">
              <a:lnSpc>
                <a:spcPct val="100000"/>
              </a:lnSpc>
              <a:spcBef>
                <a:spcPts val="0"/>
              </a:spcBef>
              <a:spcAft>
                <a:spcPts val="0"/>
              </a:spcAft>
              <a:buSzPts val="1800"/>
              <a:buChar char="●"/>
            </a:pPr>
            <a:r>
              <a:rPr lang="en-US" sz="1800"/>
              <a:t>Here machine learning model will be trained for each type of data, and results are combined to produce final result.</a:t>
            </a:r>
            <a:endParaRPr sz="1800"/>
          </a:p>
          <a:p>
            <a:pPr indent="0" lvl="0" marL="1371600" rtl="0" algn="l">
              <a:lnSpc>
                <a:spcPct val="100000"/>
              </a:lnSpc>
              <a:spcBef>
                <a:spcPts val="0"/>
              </a:spcBef>
              <a:spcAft>
                <a:spcPts val="0"/>
              </a:spcAft>
              <a:buSzPts val="1440"/>
              <a:buNone/>
            </a:pPr>
            <a:r>
              <a:t/>
            </a:r>
            <a:endParaRPr sz="1800"/>
          </a:p>
        </p:txBody>
      </p:sp>
      <p:sp>
        <p:nvSpPr>
          <p:cNvPr id="117" name="Google Shape;117;p8"/>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18" name="Google Shape;118;p8"/>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Google Shape;123;p9"/>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lnSpc>
                <a:spcPct val="100000"/>
              </a:lnSpc>
              <a:spcBef>
                <a:spcPts val="0"/>
              </a:spcBef>
              <a:spcAft>
                <a:spcPts val="0"/>
              </a:spcAft>
              <a:buClr>
                <a:srgbClr val="FF599C"/>
              </a:buClr>
              <a:buSzPts val="4200"/>
              <a:buFont typeface="Century Gothic"/>
              <a:buNone/>
            </a:pPr>
            <a:r>
              <a:rPr lang="en-US"/>
              <a:t>Cont. Methodology</a:t>
            </a:r>
            <a:endParaRPr/>
          </a:p>
        </p:txBody>
      </p:sp>
      <p:sp>
        <p:nvSpPr>
          <p:cNvPr id="124" name="Google Shape;124;p9"/>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440"/>
              <a:buNone/>
            </a:pPr>
            <a:r>
              <a:rPr lang="en-US" sz="1800"/>
              <a:t>Different models used :</a:t>
            </a:r>
            <a:endParaRPr sz="1800"/>
          </a:p>
          <a:p>
            <a:pPr indent="-342900" lvl="0" marL="457200" rtl="0" algn="just">
              <a:lnSpc>
                <a:spcPct val="100000"/>
              </a:lnSpc>
              <a:spcBef>
                <a:spcPts val="0"/>
              </a:spcBef>
              <a:spcAft>
                <a:spcPts val="0"/>
              </a:spcAft>
              <a:buSzPts val="1800"/>
              <a:buAutoNum type="arabicPeriod"/>
            </a:pPr>
            <a:r>
              <a:rPr lang="en-US" sz="1800"/>
              <a:t>Stacked linear regression :</a:t>
            </a:r>
            <a:endParaRPr sz="1800"/>
          </a:p>
          <a:p>
            <a:pPr indent="-342900" lvl="1" marL="914400" rtl="0" algn="just">
              <a:lnSpc>
                <a:spcPct val="100000"/>
              </a:lnSpc>
              <a:spcBef>
                <a:spcPts val="0"/>
              </a:spcBef>
              <a:spcAft>
                <a:spcPts val="0"/>
              </a:spcAft>
              <a:buSzPts val="1800"/>
              <a:buChar char="›"/>
            </a:pPr>
            <a:r>
              <a:rPr lang="en-US" sz="1400"/>
              <a:t>Linear  regression  performs  the task  to  predict  a  dependent  variable  value  based  on  a  given independent variable</a:t>
            </a:r>
            <a:endParaRPr sz="1800"/>
          </a:p>
          <a:p>
            <a:pPr indent="-342900" lvl="0" marL="457200" rtl="0" algn="just">
              <a:lnSpc>
                <a:spcPct val="100000"/>
              </a:lnSpc>
              <a:spcBef>
                <a:spcPts val="0"/>
              </a:spcBef>
              <a:spcAft>
                <a:spcPts val="0"/>
              </a:spcAft>
              <a:buSzPts val="1800"/>
              <a:buAutoNum type="arabicPeriod"/>
            </a:pPr>
            <a:r>
              <a:rPr lang="en-US" sz="1800"/>
              <a:t>LASSO regression :</a:t>
            </a:r>
            <a:endParaRPr sz="1800"/>
          </a:p>
          <a:p>
            <a:pPr indent="-342900" lvl="1" marL="914400" rtl="0" algn="just">
              <a:lnSpc>
                <a:spcPct val="100000"/>
              </a:lnSpc>
              <a:spcBef>
                <a:spcPts val="0"/>
              </a:spcBef>
              <a:spcAft>
                <a:spcPts val="0"/>
              </a:spcAft>
              <a:buSzPts val="1800"/>
              <a:buChar char="›"/>
            </a:pPr>
            <a:r>
              <a:rPr lang="en-US" sz="1400"/>
              <a:t>LASSO  regression  is  a  type  of  linear  regression  that  uses shrinkage.  Shrinkage  is  where  data  values  are  shrunk  towards  a  central  point,  like  the  mean</a:t>
            </a:r>
            <a:endParaRPr sz="1800"/>
          </a:p>
          <a:p>
            <a:pPr indent="-342900" lvl="0" marL="457200" rtl="0" algn="just">
              <a:lnSpc>
                <a:spcPct val="100000"/>
              </a:lnSpc>
              <a:spcBef>
                <a:spcPts val="0"/>
              </a:spcBef>
              <a:spcAft>
                <a:spcPts val="0"/>
              </a:spcAft>
              <a:buSzPts val="1800"/>
              <a:buAutoNum type="arabicPeriod"/>
            </a:pPr>
            <a:r>
              <a:rPr lang="en-US" sz="1800"/>
              <a:t>Linear SVR model :</a:t>
            </a:r>
            <a:endParaRPr sz="1800"/>
          </a:p>
          <a:p>
            <a:pPr indent="-342900" lvl="1" marL="914400" rtl="0" algn="l">
              <a:spcBef>
                <a:spcPts val="0"/>
              </a:spcBef>
              <a:spcAft>
                <a:spcPts val="0"/>
              </a:spcAft>
              <a:buSzPts val="1800"/>
              <a:buChar char="›"/>
            </a:pPr>
            <a:r>
              <a:rPr lang="en-US" sz="1400">
                <a:latin typeface="Arial"/>
                <a:ea typeface="Arial"/>
                <a:cs typeface="Arial"/>
                <a:sym typeface="Arial"/>
              </a:rPr>
              <a:t>T</a:t>
            </a:r>
            <a:r>
              <a:rPr lang="en-US" sz="1400"/>
              <a:t>wo boundary lines are defined on both sides of the regression line, and it is made sure that maximum of all the data points will fit within the boundary lines</a:t>
            </a:r>
            <a:endParaRPr sz="1800"/>
          </a:p>
          <a:p>
            <a:pPr indent="-342900" lvl="0" marL="457200" rtl="0" algn="just">
              <a:lnSpc>
                <a:spcPct val="100000"/>
              </a:lnSpc>
              <a:spcBef>
                <a:spcPts val="0"/>
              </a:spcBef>
              <a:spcAft>
                <a:spcPts val="0"/>
              </a:spcAft>
              <a:buSzPts val="1800"/>
              <a:buFont typeface="Century Gothic"/>
              <a:buAutoNum type="arabicPeriod"/>
            </a:pPr>
            <a:r>
              <a:rPr lang="en-US" sz="1800"/>
              <a:t>AdaBoost Regression with Decision-Trees :</a:t>
            </a:r>
            <a:endParaRPr sz="1800"/>
          </a:p>
          <a:p>
            <a:pPr indent="-342900" lvl="1" marL="914400" rtl="0" algn="l">
              <a:spcBef>
                <a:spcPts val="0"/>
              </a:spcBef>
              <a:spcAft>
                <a:spcPts val="0"/>
              </a:spcAft>
              <a:buSzPts val="1800"/>
              <a:buChar char="›"/>
            </a:pPr>
            <a:r>
              <a:rPr lang="en-US" sz="1400"/>
              <a:t>Adaptive  Boosting  (AdaBoost)  regression fits a sequence  of weak learners (in this case decision trees) on sequentially re-weighted versions of the training data</a:t>
            </a:r>
            <a:r>
              <a:rPr lang="en-US" sz="1800"/>
              <a:t>	</a:t>
            </a:r>
            <a:endParaRPr sz="1800"/>
          </a:p>
          <a:p>
            <a:pPr indent="-342900" lvl="0" marL="457200" rtl="0" algn="just">
              <a:lnSpc>
                <a:spcPct val="100000"/>
              </a:lnSpc>
              <a:spcBef>
                <a:spcPts val="0"/>
              </a:spcBef>
              <a:spcAft>
                <a:spcPts val="0"/>
              </a:spcAft>
              <a:buSzPts val="1800"/>
              <a:buAutoNum type="arabicPeriod"/>
            </a:pPr>
            <a:r>
              <a:rPr lang="en-US" sz="1800"/>
              <a:t>Random Forest Regressor:</a:t>
            </a:r>
            <a:endParaRPr sz="1800"/>
          </a:p>
          <a:p>
            <a:pPr indent="-342900" lvl="1" marL="914400" rtl="0" algn="just">
              <a:lnSpc>
                <a:spcPct val="100000"/>
              </a:lnSpc>
              <a:spcBef>
                <a:spcPts val="0"/>
              </a:spcBef>
              <a:spcAft>
                <a:spcPts val="0"/>
              </a:spcAft>
              <a:buSzPts val="1800"/>
              <a:buChar char="›"/>
            </a:pPr>
            <a:r>
              <a:rPr lang="en-US" sz="1400"/>
              <a:t>Random forest is an ensemble model using bagging as the ensemble  method  and  decision  tree  as  the  individual  model</a:t>
            </a:r>
            <a:endParaRPr sz="1400"/>
          </a:p>
          <a:p>
            <a:pPr indent="0" lvl="0" marL="0" rtl="0" algn="just">
              <a:lnSpc>
                <a:spcPct val="100000"/>
              </a:lnSpc>
              <a:spcBef>
                <a:spcPts val="0"/>
              </a:spcBef>
              <a:spcAft>
                <a:spcPts val="0"/>
              </a:spcAft>
              <a:buNone/>
            </a:pPr>
            <a:r>
              <a:t/>
            </a:r>
            <a:endParaRPr sz="1800"/>
          </a:p>
          <a:p>
            <a:pPr indent="0" lvl="0" marL="91440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None/>
            </a:pPr>
            <a:r>
              <a:t/>
            </a:r>
            <a:endParaRPr sz="1800"/>
          </a:p>
          <a:p>
            <a:pPr indent="0" lvl="0" marL="0" rtl="0" algn="just">
              <a:lnSpc>
                <a:spcPct val="100000"/>
              </a:lnSpc>
              <a:spcBef>
                <a:spcPts val="0"/>
              </a:spcBef>
              <a:spcAft>
                <a:spcPts val="0"/>
              </a:spcAft>
              <a:buSzPts val="1440"/>
              <a:buNone/>
            </a:pPr>
            <a:r>
              <a:t/>
            </a:r>
            <a:endParaRPr sz="1800"/>
          </a:p>
          <a:p>
            <a:pPr indent="0" lvl="0" marL="457200" rtl="0" algn="just">
              <a:lnSpc>
                <a:spcPct val="100000"/>
              </a:lnSpc>
              <a:spcBef>
                <a:spcPts val="0"/>
              </a:spcBef>
              <a:spcAft>
                <a:spcPts val="0"/>
              </a:spcAft>
              <a:buSzPts val="1440"/>
              <a:buNone/>
            </a:pPr>
            <a:r>
              <a:t/>
            </a:r>
            <a:endParaRPr sz="1800"/>
          </a:p>
          <a:p>
            <a:pPr indent="0" lvl="0" marL="0" rtl="0" algn="just">
              <a:lnSpc>
                <a:spcPct val="100000"/>
              </a:lnSpc>
              <a:spcBef>
                <a:spcPts val="0"/>
              </a:spcBef>
              <a:spcAft>
                <a:spcPts val="0"/>
              </a:spcAft>
              <a:buSzPts val="1440"/>
              <a:buNone/>
            </a:pPr>
            <a:r>
              <a:t/>
            </a:r>
            <a:endParaRPr sz="1800"/>
          </a:p>
          <a:p>
            <a:pPr indent="0" lvl="0" marL="914400" rtl="0" algn="just">
              <a:lnSpc>
                <a:spcPct val="100000"/>
              </a:lnSpc>
              <a:spcBef>
                <a:spcPts val="0"/>
              </a:spcBef>
              <a:spcAft>
                <a:spcPts val="0"/>
              </a:spcAft>
              <a:buSzPts val="1440"/>
              <a:buNone/>
            </a:pPr>
            <a:r>
              <a:t/>
            </a:r>
            <a:endParaRPr sz="1800"/>
          </a:p>
        </p:txBody>
      </p:sp>
      <p:sp>
        <p:nvSpPr>
          <p:cNvPr id="125" name="Google Shape;125;p9"/>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26" name="Google Shape;126;p9"/>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0"/>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lnSpc>
                <a:spcPct val="100000"/>
              </a:lnSpc>
              <a:spcBef>
                <a:spcPts val="0"/>
              </a:spcBef>
              <a:spcAft>
                <a:spcPts val="0"/>
              </a:spcAft>
              <a:buClr>
                <a:srgbClr val="FF599C"/>
              </a:buClr>
              <a:buSzPts val="4200"/>
              <a:buFont typeface="Century Gothic"/>
              <a:buNone/>
            </a:pPr>
            <a:r>
              <a:rPr lang="en-US"/>
              <a:t>Work done</a:t>
            </a:r>
            <a:endParaRPr/>
          </a:p>
        </p:txBody>
      </p:sp>
      <p:sp>
        <p:nvSpPr>
          <p:cNvPr id="132" name="Google Shape;132;p10"/>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33" name="Google Shape;133;p10"/>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
        <p:nvSpPr>
          <p:cNvPr id="134" name="Google Shape;134;p10"/>
          <p:cNvSpPr txBox="1"/>
          <p:nvPr/>
        </p:nvSpPr>
        <p:spPr>
          <a:xfrm>
            <a:off x="933550" y="16067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35" name="Google Shape;135;p10"/>
          <p:cNvSpPr txBox="1"/>
          <p:nvPr/>
        </p:nvSpPr>
        <p:spPr>
          <a:xfrm>
            <a:off x="1085950" y="17591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36" name="Google Shape;136;p10"/>
          <p:cNvSpPr txBox="1"/>
          <p:nvPr/>
        </p:nvSpPr>
        <p:spPr>
          <a:xfrm>
            <a:off x="1238350" y="19115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37" name="Google Shape;137;p10"/>
          <p:cNvSpPr txBox="1"/>
          <p:nvPr/>
        </p:nvSpPr>
        <p:spPr>
          <a:xfrm>
            <a:off x="1390750" y="20639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38" name="Google Shape;138;p10"/>
          <p:cNvSpPr txBox="1"/>
          <p:nvPr/>
        </p:nvSpPr>
        <p:spPr>
          <a:xfrm>
            <a:off x="544050" y="1142900"/>
            <a:ext cx="8390100" cy="4813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Century Gothic"/>
              <a:buAutoNum type="arabicPeriod"/>
            </a:pPr>
            <a:r>
              <a:rPr b="1" i="1" lang="en-US" sz="2400">
                <a:latin typeface="Century Gothic"/>
                <a:ea typeface="Century Gothic"/>
                <a:cs typeface="Century Gothic"/>
                <a:sym typeface="Century Gothic"/>
              </a:rPr>
              <a:t>Data collection: </a:t>
            </a:r>
            <a:r>
              <a:rPr lang="en-US" sz="2400">
                <a:latin typeface="Century Gothic"/>
                <a:ea typeface="Century Gothic"/>
                <a:cs typeface="Century Gothic"/>
                <a:sym typeface="Century Gothic"/>
              </a:rPr>
              <a:t>Data from 5 different sources were collected from 2011 to 2015</a:t>
            </a:r>
            <a:endParaRPr sz="2400">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CDC data</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Athena data</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Google Trends Data</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Google Flu Trends</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Twitter data set</a:t>
            </a:r>
            <a:endParaRPr sz="1800">
              <a:solidFill>
                <a:schemeClr val="dk1"/>
              </a:solidFill>
              <a:latin typeface="Century Gothic"/>
              <a:ea typeface="Century Gothic"/>
              <a:cs typeface="Century Gothic"/>
              <a:sym typeface="Century Gothic"/>
            </a:endParaRPr>
          </a:p>
          <a:p>
            <a:pPr indent="-381000" lvl="0" marL="457200" marR="0" rtl="0" algn="l">
              <a:lnSpc>
                <a:spcPct val="100000"/>
              </a:lnSpc>
              <a:spcBef>
                <a:spcPts val="0"/>
              </a:spcBef>
              <a:spcAft>
                <a:spcPts val="0"/>
              </a:spcAft>
              <a:buSzPts val="2400"/>
              <a:buFont typeface="Century Gothic"/>
              <a:buAutoNum type="arabicPeriod"/>
            </a:pPr>
            <a:r>
              <a:rPr b="1" i="1" lang="en-US" sz="2400">
                <a:latin typeface="Century Gothic"/>
                <a:ea typeface="Century Gothic"/>
                <a:cs typeface="Century Gothic"/>
                <a:sym typeface="Century Gothic"/>
              </a:rPr>
              <a:t>Data prepr</a:t>
            </a:r>
            <a:r>
              <a:rPr b="1" i="1" lang="en-US" sz="2400">
                <a:latin typeface="Century Gothic"/>
                <a:ea typeface="Century Gothic"/>
                <a:cs typeface="Century Gothic"/>
                <a:sym typeface="Century Gothic"/>
              </a:rPr>
              <a:t>o</a:t>
            </a:r>
            <a:r>
              <a:rPr b="1" i="1" lang="en-US" sz="2400">
                <a:latin typeface="Century Gothic"/>
                <a:ea typeface="Century Gothic"/>
                <a:cs typeface="Century Gothic"/>
                <a:sym typeface="Century Gothic"/>
              </a:rPr>
              <a:t>cessing: </a:t>
            </a:r>
            <a:endParaRPr b="1" i="1" sz="2400">
              <a:latin typeface="Century Gothic"/>
              <a:ea typeface="Century Gothic"/>
              <a:cs typeface="Century Gothic"/>
              <a:sym typeface="Century Gothic"/>
            </a:endParaRPr>
          </a:p>
          <a:p>
            <a:pPr indent="-342900" lvl="1" marL="914400" marR="0" rtl="0" algn="l">
              <a:lnSpc>
                <a:spcPct val="100000"/>
              </a:lnSpc>
              <a:spcBef>
                <a:spcPts val="0"/>
              </a:spcBef>
              <a:spcAft>
                <a:spcPts val="0"/>
              </a:spcAft>
              <a:buSzPts val="1800"/>
              <a:buFont typeface="Century Gothic"/>
              <a:buChar char="○"/>
            </a:pPr>
            <a:r>
              <a:rPr lang="en-US" sz="1800">
                <a:latin typeface="Century Gothic"/>
                <a:ea typeface="Century Gothic"/>
                <a:cs typeface="Century Gothic"/>
                <a:sym typeface="Century Gothic"/>
              </a:rPr>
              <a:t>Genetic algorithm is used as one of the optimization techniques to extract good features from Google Trends and Google Flu Trends</a:t>
            </a:r>
            <a:endParaRPr sz="1800">
              <a:latin typeface="Century Gothic"/>
              <a:ea typeface="Century Gothic"/>
              <a:cs typeface="Century Gothic"/>
              <a:sym typeface="Century Gothic"/>
            </a:endParaRPr>
          </a:p>
          <a:p>
            <a:pPr indent="-342900" lvl="1" marL="914400" rtl="0" algn="l">
              <a:spcBef>
                <a:spcPts val="0"/>
              </a:spcBef>
              <a:spcAft>
                <a:spcPts val="0"/>
              </a:spcAft>
              <a:buSzPts val="1800"/>
              <a:buFont typeface="Century Gothic"/>
              <a:buChar char="○"/>
            </a:pPr>
            <a:r>
              <a:rPr lang="en-US" sz="1800">
                <a:solidFill>
                  <a:schemeClr val="dk1"/>
                </a:solidFill>
                <a:latin typeface="Century Gothic"/>
                <a:ea typeface="Century Gothic"/>
                <a:cs typeface="Century Gothic"/>
                <a:sym typeface="Century Gothic"/>
              </a:rPr>
              <a:t>Manual row elimination to remove whole row if any of the variable of data point is not available</a:t>
            </a:r>
            <a:endParaRPr sz="1800">
              <a:solidFill>
                <a:schemeClr val="dk1"/>
              </a:solidFill>
              <a:latin typeface="Century Gothic"/>
              <a:ea typeface="Century Gothic"/>
              <a:cs typeface="Century Gothic"/>
              <a:sym typeface="Century Gothic"/>
            </a:endParaRPr>
          </a:p>
          <a:p>
            <a:pPr indent="-342900" lvl="1" marL="914400" rtl="0" algn="l">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If data from one source is missing, its last observation is carried forward</a:t>
            </a:r>
            <a:endParaRPr sz="1800">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9" name="Google Shape;139;p10"/>
          <p:cNvSpPr txBox="1"/>
          <p:nvPr/>
        </p:nvSpPr>
        <p:spPr>
          <a:xfrm>
            <a:off x="1085950" y="17591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g6b3141e3f6_3_49"/>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lnSpc>
                <a:spcPct val="100000"/>
              </a:lnSpc>
              <a:spcBef>
                <a:spcPts val="0"/>
              </a:spcBef>
              <a:spcAft>
                <a:spcPts val="0"/>
              </a:spcAft>
              <a:buClr>
                <a:srgbClr val="FF599C"/>
              </a:buClr>
              <a:buSzPts val="4200"/>
              <a:buFont typeface="Century Gothic"/>
              <a:buNone/>
            </a:pPr>
            <a:r>
              <a:rPr lang="en-US"/>
              <a:t>Work done</a:t>
            </a:r>
            <a:endParaRPr/>
          </a:p>
        </p:txBody>
      </p:sp>
      <p:sp>
        <p:nvSpPr>
          <p:cNvPr id="145" name="Google Shape;145;g6b3141e3f6_3_49"/>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46" name="Google Shape;146;g6b3141e3f6_3_49"/>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
        <p:nvSpPr>
          <p:cNvPr id="147" name="Google Shape;147;g6b3141e3f6_3_49"/>
          <p:cNvSpPr txBox="1"/>
          <p:nvPr/>
        </p:nvSpPr>
        <p:spPr>
          <a:xfrm>
            <a:off x="933550" y="16067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48" name="Google Shape;148;g6b3141e3f6_3_49"/>
          <p:cNvSpPr txBox="1"/>
          <p:nvPr/>
        </p:nvSpPr>
        <p:spPr>
          <a:xfrm>
            <a:off x="1085950" y="17591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49" name="Google Shape;149;g6b3141e3f6_3_49"/>
          <p:cNvSpPr txBox="1"/>
          <p:nvPr/>
        </p:nvSpPr>
        <p:spPr>
          <a:xfrm>
            <a:off x="1238350" y="19115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50" name="Google Shape;150;g6b3141e3f6_3_49"/>
          <p:cNvSpPr txBox="1"/>
          <p:nvPr/>
        </p:nvSpPr>
        <p:spPr>
          <a:xfrm>
            <a:off x="1390750" y="20639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151" name="Google Shape;151;g6b3141e3f6_3_49"/>
          <p:cNvSpPr txBox="1"/>
          <p:nvPr/>
        </p:nvSpPr>
        <p:spPr>
          <a:xfrm>
            <a:off x="544050" y="1142900"/>
            <a:ext cx="8390100" cy="524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US" sz="2400">
                <a:latin typeface="Century Gothic"/>
                <a:ea typeface="Century Gothic"/>
                <a:cs typeface="Century Gothic"/>
                <a:sym typeface="Century Gothic"/>
              </a:rPr>
              <a:t>3. Model building: </a:t>
            </a:r>
            <a:endParaRPr sz="1800">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91440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2" name="Google Shape;152;g6b3141e3f6_3_49"/>
          <p:cNvSpPr txBox="1"/>
          <p:nvPr/>
        </p:nvSpPr>
        <p:spPr>
          <a:xfrm>
            <a:off x="1085950" y="1759175"/>
            <a:ext cx="8976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graphicFrame>
        <p:nvGraphicFramePr>
          <p:cNvPr id="153" name="Google Shape;153;g6b3141e3f6_3_49"/>
          <p:cNvGraphicFramePr/>
          <p:nvPr/>
        </p:nvGraphicFramePr>
        <p:xfrm>
          <a:off x="544050" y="2063975"/>
          <a:ext cx="3000000" cy="3000000"/>
        </p:xfrm>
        <a:graphic>
          <a:graphicData uri="http://schemas.openxmlformats.org/drawingml/2006/table">
            <a:tbl>
              <a:tblPr>
                <a:noFill/>
                <a:tableStyleId>{9013CCCF-7118-478D-9CDC-FA45A739AC57}</a:tableStyleId>
              </a:tblPr>
              <a:tblGrid>
                <a:gridCol w="4016700"/>
                <a:gridCol w="4016700"/>
              </a:tblGrid>
              <a:tr h="553675">
                <a:tc>
                  <a:txBody>
                    <a:bodyPr/>
                    <a:lstStyle/>
                    <a:p>
                      <a:pPr indent="0" lvl="0" marL="0" rtl="0" algn="l">
                        <a:spcBef>
                          <a:spcPts val="0"/>
                        </a:spcBef>
                        <a:spcAft>
                          <a:spcPts val="0"/>
                        </a:spcAft>
                        <a:buNone/>
                      </a:pPr>
                      <a:r>
                        <a:rPr lang="en-US" sz="1800"/>
                        <a:t>Algorithms</a:t>
                      </a:r>
                      <a:endParaRPr sz="1800"/>
                    </a:p>
                  </a:txBody>
                  <a:tcPr marT="91425" marB="91425" marR="91425" marL="91425"/>
                </a:tc>
                <a:tc>
                  <a:txBody>
                    <a:bodyPr/>
                    <a:lstStyle/>
                    <a:p>
                      <a:pPr indent="0" lvl="0" marL="0" rtl="0" algn="l">
                        <a:spcBef>
                          <a:spcPts val="0"/>
                        </a:spcBef>
                        <a:spcAft>
                          <a:spcPts val="0"/>
                        </a:spcAft>
                        <a:buNone/>
                      </a:pPr>
                      <a:r>
                        <a:rPr lang="en-US" sz="1800"/>
                        <a:t>for</a:t>
                      </a:r>
                      <a:endParaRPr sz="1800"/>
                    </a:p>
                  </a:txBody>
                  <a:tcPr marT="91425" marB="91425" marR="91425" marL="91425"/>
                </a:tc>
              </a:tr>
              <a:tr h="886800">
                <a:tc>
                  <a:txBody>
                    <a:bodyPr/>
                    <a:lstStyle/>
                    <a:p>
                      <a:pPr indent="0" lvl="0" marL="0" rtl="0" algn="l">
                        <a:spcBef>
                          <a:spcPts val="0"/>
                        </a:spcBef>
                        <a:spcAft>
                          <a:spcPts val="0"/>
                        </a:spcAft>
                        <a:buNone/>
                      </a:pPr>
                      <a:r>
                        <a:rPr lang="en-US" sz="1800"/>
                        <a:t>Linear Regression</a:t>
                      </a:r>
                      <a:endParaRPr sz="1800"/>
                    </a:p>
                  </a:txBody>
                  <a:tcPr marT="91425" marB="91425" marR="91425" marL="91425"/>
                </a:tc>
                <a:tc>
                  <a:txBody>
                    <a:bodyPr/>
                    <a:lstStyle/>
                    <a:p>
                      <a:pPr indent="0" lvl="0" marL="0" rtl="0" algn="l">
                        <a:spcBef>
                          <a:spcPts val="0"/>
                        </a:spcBef>
                        <a:spcAft>
                          <a:spcPts val="0"/>
                        </a:spcAft>
                        <a:buNone/>
                      </a:pPr>
                      <a:r>
                        <a:rPr lang="en-US" sz="1800"/>
                        <a:t>CDC data, Twitter data, Athena data, Ensemble model  </a:t>
                      </a:r>
                      <a:endParaRPr sz="1800"/>
                    </a:p>
                  </a:txBody>
                  <a:tcPr marT="91425" marB="91425" marR="91425" marL="91425"/>
                </a:tc>
              </a:tr>
              <a:tr h="886800">
                <a:tc>
                  <a:txBody>
                    <a:bodyPr/>
                    <a:lstStyle/>
                    <a:p>
                      <a:pPr indent="0" lvl="0" marL="0" rtl="0" algn="l">
                        <a:spcBef>
                          <a:spcPts val="0"/>
                        </a:spcBef>
                        <a:spcAft>
                          <a:spcPts val="0"/>
                        </a:spcAft>
                        <a:buNone/>
                      </a:pPr>
                      <a:r>
                        <a:rPr lang="en-US" sz="1800"/>
                        <a:t>Linear SVR</a:t>
                      </a:r>
                      <a:endParaRPr sz="1800"/>
                    </a:p>
                  </a:txBody>
                  <a:tcPr marT="91425" marB="91425" marR="91425" marL="91425"/>
                </a:tc>
                <a:tc>
                  <a:txBody>
                    <a:bodyPr/>
                    <a:lstStyle/>
                    <a:p>
                      <a:pPr indent="0" lvl="0" marL="0" rtl="0" algn="l">
                        <a:spcBef>
                          <a:spcPts val="0"/>
                        </a:spcBef>
                        <a:spcAft>
                          <a:spcPts val="0"/>
                        </a:spcAft>
                        <a:buNone/>
                      </a:pPr>
                      <a:r>
                        <a:rPr lang="en-US" sz="1800"/>
                        <a:t>G. Trends data, G. Flu Trends data, Ensemble  model </a:t>
                      </a:r>
                      <a:endParaRPr sz="1800"/>
                    </a:p>
                  </a:txBody>
                  <a:tcPr marT="91425" marB="91425" marR="91425" marL="91425"/>
                </a:tc>
              </a:tr>
              <a:tr h="553675">
                <a:tc>
                  <a:txBody>
                    <a:bodyPr/>
                    <a:lstStyle/>
                    <a:p>
                      <a:pPr indent="0" lvl="0" marL="0" rtl="0" algn="just">
                        <a:spcBef>
                          <a:spcPts val="0"/>
                        </a:spcBef>
                        <a:spcAft>
                          <a:spcPts val="0"/>
                        </a:spcAft>
                        <a:buNone/>
                      </a:pPr>
                      <a:r>
                        <a:rPr lang="en-US" sz="1800">
                          <a:solidFill>
                            <a:schemeClr val="dk1"/>
                          </a:solidFill>
                          <a:latin typeface="Century Gothic"/>
                          <a:ea typeface="Century Gothic"/>
                          <a:cs typeface="Century Gothic"/>
                          <a:sym typeface="Century Gothic"/>
                        </a:rPr>
                        <a:t>LASSO regression </a:t>
                      </a:r>
                      <a:endParaRPr sz="1800"/>
                    </a:p>
                  </a:txBody>
                  <a:tcPr marT="91425" marB="91425" marR="91425" marL="91425"/>
                </a:tc>
                <a:tc>
                  <a:txBody>
                    <a:bodyPr/>
                    <a:lstStyle/>
                    <a:p>
                      <a:pPr indent="0" lvl="0" marL="0" rtl="0" algn="l">
                        <a:spcBef>
                          <a:spcPts val="0"/>
                        </a:spcBef>
                        <a:spcAft>
                          <a:spcPts val="0"/>
                        </a:spcAft>
                        <a:buNone/>
                      </a:pPr>
                      <a:r>
                        <a:rPr lang="en-US" sz="1800"/>
                        <a:t>Ensemble model</a:t>
                      </a:r>
                      <a:endParaRPr sz="1800"/>
                    </a:p>
                  </a:txBody>
                  <a:tcPr marT="91425" marB="91425" marR="91425" marL="91425"/>
                </a:tc>
              </a:tr>
              <a:tr h="553675">
                <a:tc>
                  <a:txBody>
                    <a:bodyPr/>
                    <a:lstStyle/>
                    <a:p>
                      <a:pPr indent="0" lvl="0" marL="0" rtl="0" algn="just">
                        <a:spcBef>
                          <a:spcPts val="0"/>
                        </a:spcBef>
                        <a:spcAft>
                          <a:spcPts val="0"/>
                        </a:spcAft>
                        <a:buNone/>
                      </a:pPr>
                      <a:r>
                        <a:rPr lang="en-US" sz="1800">
                          <a:solidFill>
                            <a:schemeClr val="dk1"/>
                          </a:solidFill>
                          <a:latin typeface="Century Gothic"/>
                          <a:ea typeface="Century Gothic"/>
                          <a:cs typeface="Century Gothic"/>
                          <a:sym typeface="Century Gothic"/>
                        </a:rPr>
                        <a:t>Random Forest Regressor</a:t>
                      </a:r>
                      <a:endParaRPr sz="1800"/>
                    </a:p>
                  </a:txBody>
                  <a:tcPr marT="91425" marB="91425" marR="91425" marL="91425"/>
                </a:tc>
                <a:tc>
                  <a:txBody>
                    <a:bodyPr/>
                    <a:lstStyle/>
                    <a:p>
                      <a:pPr indent="0" lvl="0" marL="0" rtl="0" algn="l">
                        <a:spcBef>
                          <a:spcPts val="0"/>
                        </a:spcBef>
                        <a:spcAft>
                          <a:spcPts val="0"/>
                        </a:spcAft>
                        <a:buNone/>
                      </a:pPr>
                      <a:r>
                        <a:rPr lang="en-US" sz="1800"/>
                        <a:t>Ensemble model</a:t>
                      </a:r>
                      <a:endParaRPr sz="1800"/>
                    </a:p>
                  </a:txBody>
                  <a:tcPr marT="91425" marB="91425" marR="91425" marL="91425"/>
                </a:tc>
              </a:tr>
              <a:tr h="886800">
                <a:tc>
                  <a:txBody>
                    <a:bodyPr/>
                    <a:lstStyle/>
                    <a:p>
                      <a:pPr indent="0" lvl="0" marL="0" rtl="0" algn="just">
                        <a:spcBef>
                          <a:spcPts val="0"/>
                        </a:spcBef>
                        <a:spcAft>
                          <a:spcPts val="0"/>
                        </a:spcAft>
                        <a:buNone/>
                      </a:pPr>
                      <a:r>
                        <a:rPr lang="en-US" sz="1800">
                          <a:solidFill>
                            <a:schemeClr val="dk1"/>
                          </a:solidFill>
                          <a:latin typeface="Century Gothic"/>
                          <a:ea typeface="Century Gothic"/>
                          <a:cs typeface="Century Gothic"/>
                          <a:sym typeface="Century Gothic"/>
                        </a:rPr>
                        <a:t>AdaBoost Regression with Decision Trees</a:t>
                      </a:r>
                      <a:endParaRPr sz="1800"/>
                    </a:p>
                  </a:txBody>
                  <a:tcPr marT="91425" marB="91425" marR="91425" marL="91425"/>
                </a:tc>
                <a:tc>
                  <a:txBody>
                    <a:bodyPr/>
                    <a:lstStyle/>
                    <a:p>
                      <a:pPr indent="0" lvl="0" marL="0" rtl="0" algn="l">
                        <a:spcBef>
                          <a:spcPts val="0"/>
                        </a:spcBef>
                        <a:spcAft>
                          <a:spcPts val="0"/>
                        </a:spcAft>
                        <a:buNone/>
                      </a:pPr>
                      <a:r>
                        <a:rPr lang="en-US" sz="1800"/>
                        <a:t>Ensemble model</a:t>
                      </a:r>
                      <a:endParaRPr sz="18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g6b3141e3f6_4_32"/>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Results and Analysis</a:t>
            </a:r>
            <a:endParaRPr sz="3600"/>
          </a:p>
        </p:txBody>
      </p:sp>
      <p:sp>
        <p:nvSpPr>
          <p:cNvPr id="159" name="Google Shape;159;g6b3141e3f6_4_32"/>
          <p:cNvSpPr txBox="1"/>
          <p:nvPr>
            <p:ph idx="1" type="body"/>
          </p:nvPr>
        </p:nvSpPr>
        <p:spPr>
          <a:xfrm>
            <a:off x="533400" y="1284025"/>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AutoNum type="arabicPeriod"/>
            </a:pPr>
            <a:r>
              <a:rPr lang="en-US" sz="2400">
                <a:solidFill>
                  <a:srgbClr val="000000"/>
                </a:solidFill>
              </a:rPr>
              <a:t>RMSE (Root Mean Squared Error): </a:t>
            </a:r>
            <a:endParaRPr sz="2400">
              <a:solidFill>
                <a:srgbClr val="000000"/>
              </a:solidFill>
            </a:endParaRPr>
          </a:p>
          <a:p>
            <a:pPr indent="-231645" lvl="0" marL="448056" rtl="0" algn="l">
              <a:lnSpc>
                <a:spcPct val="100000"/>
              </a:lnSpc>
              <a:spcBef>
                <a:spcPts val="0"/>
              </a:spcBef>
              <a:spcAft>
                <a:spcPts val="0"/>
              </a:spcAft>
              <a:buSzPts val="2400"/>
              <a:buNone/>
            </a:pPr>
            <a:r>
              <a:t/>
            </a:r>
            <a:endParaRPr sz="2400">
              <a:solidFill>
                <a:srgbClr val="888888"/>
              </a:solidFill>
            </a:endParaRPr>
          </a:p>
          <a:p>
            <a:pPr indent="-231645" lvl="0" marL="448056" rtl="0" algn="l">
              <a:lnSpc>
                <a:spcPct val="100000"/>
              </a:lnSpc>
              <a:spcBef>
                <a:spcPts val="0"/>
              </a:spcBef>
              <a:spcAft>
                <a:spcPts val="0"/>
              </a:spcAft>
              <a:buSzPts val="2400"/>
              <a:buNone/>
            </a:pPr>
            <a:r>
              <a:rPr lang="en-US" sz="2400">
                <a:solidFill>
                  <a:srgbClr val="888888"/>
                </a:solidFill>
              </a:rPr>
              <a:t>      </a:t>
            </a:r>
            <a:r>
              <a:rPr lang="en-US" sz="2400">
                <a:solidFill>
                  <a:srgbClr val="000000"/>
                </a:solidFill>
              </a:rPr>
              <a:t>RMSE=</a:t>
            </a:r>
            <a:endParaRPr sz="2400">
              <a:solidFill>
                <a:srgbClr val="000000"/>
              </a:solidFill>
            </a:endParaRPr>
          </a:p>
          <a:p>
            <a:pPr indent="-231645" lvl="0" marL="448056" rtl="0" algn="l">
              <a:lnSpc>
                <a:spcPct val="100000"/>
              </a:lnSpc>
              <a:spcBef>
                <a:spcPts val="0"/>
              </a:spcBef>
              <a:spcAft>
                <a:spcPts val="0"/>
              </a:spcAft>
              <a:buSzPts val="2400"/>
              <a:buNone/>
            </a:pPr>
            <a:r>
              <a:t/>
            </a:r>
            <a:endParaRPr sz="2400">
              <a:solidFill>
                <a:srgbClr val="888888"/>
              </a:solidFill>
            </a:endParaRPr>
          </a:p>
          <a:p>
            <a:pPr indent="-231645" lvl="0" marL="448056" rtl="0" algn="l">
              <a:lnSpc>
                <a:spcPct val="100000"/>
              </a:lnSpc>
              <a:spcBef>
                <a:spcPts val="0"/>
              </a:spcBef>
              <a:spcAft>
                <a:spcPts val="0"/>
              </a:spcAft>
              <a:buSzPts val="2400"/>
              <a:buNone/>
            </a:pPr>
            <a:r>
              <a:rPr lang="en-US" sz="2400">
                <a:solidFill>
                  <a:srgbClr val="000000"/>
                </a:solidFill>
              </a:rPr>
              <a:t>where yt - True value</a:t>
            </a:r>
            <a:endParaRPr sz="2400">
              <a:solidFill>
                <a:srgbClr val="000000"/>
              </a:solidFill>
            </a:endParaRPr>
          </a:p>
          <a:p>
            <a:pPr indent="-231645" lvl="0" marL="448056" rtl="0" algn="l">
              <a:lnSpc>
                <a:spcPct val="100000"/>
              </a:lnSpc>
              <a:spcBef>
                <a:spcPts val="0"/>
              </a:spcBef>
              <a:spcAft>
                <a:spcPts val="0"/>
              </a:spcAft>
              <a:buSzPts val="2400"/>
              <a:buNone/>
            </a:pPr>
            <a:r>
              <a:rPr lang="en-US" sz="2400">
                <a:solidFill>
                  <a:srgbClr val="000000"/>
                </a:solidFill>
              </a:rPr>
              <a:t>            yp - predicted value </a:t>
            </a:r>
            <a:endParaRPr sz="2400">
              <a:solidFill>
                <a:srgbClr val="000000"/>
              </a:solidFill>
            </a:endParaRPr>
          </a:p>
          <a:p>
            <a:pPr indent="-231645" lvl="0" marL="448056" rtl="0" algn="l">
              <a:lnSpc>
                <a:spcPct val="100000"/>
              </a:lnSpc>
              <a:spcBef>
                <a:spcPts val="0"/>
              </a:spcBef>
              <a:spcAft>
                <a:spcPts val="0"/>
              </a:spcAft>
              <a:buSzPts val="2400"/>
              <a:buNone/>
            </a:pPr>
            <a:r>
              <a:t/>
            </a:r>
            <a:endParaRPr sz="2400">
              <a:solidFill>
                <a:srgbClr val="888888"/>
              </a:solidFill>
            </a:endParaRPr>
          </a:p>
          <a:p>
            <a:pPr indent="-381000" lvl="0" marL="457200" rtl="0" algn="l">
              <a:lnSpc>
                <a:spcPct val="100000"/>
              </a:lnSpc>
              <a:spcBef>
                <a:spcPts val="0"/>
              </a:spcBef>
              <a:spcAft>
                <a:spcPts val="0"/>
              </a:spcAft>
              <a:buClr>
                <a:srgbClr val="000000"/>
              </a:buClr>
              <a:buSzPts val="2400"/>
              <a:buAutoNum type="arabicPeriod"/>
            </a:pPr>
            <a:r>
              <a:rPr lang="en-US" sz="2400">
                <a:solidFill>
                  <a:srgbClr val="000000"/>
                </a:solidFill>
              </a:rPr>
              <a:t>Accuracy :</a:t>
            </a:r>
            <a:endParaRPr sz="2400">
              <a:solidFill>
                <a:srgbClr val="000000"/>
              </a:solidFill>
            </a:endParaRPr>
          </a:p>
          <a:p>
            <a:pPr indent="0" lvl="0" marL="457200" rtl="0" algn="l">
              <a:lnSpc>
                <a:spcPct val="100000"/>
              </a:lnSpc>
              <a:spcBef>
                <a:spcPts val="0"/>
              </a:spcBef>
              <a:spcAft>
                <a:spcPts val="0"/>
              </a:spcAft>
              <a:buNone/>
            </a:pPr>
            <a:r>
              <a:rPr lang="en-US" sz="2400">
                <a:solidFill>
                  <a:srgbClr val="000000"/>
                </a:solidFill>
              </a:rPr>
              <a:t>Accuracy </a:t>
            </a:r>
            <a:r>
              <a:rPr lang="en-US" sz="2400">
                <a:solidFill>
                  <a:srgbClr val="000000"/>
                </a:solidFill>
              </a:rPr>
              <a:t>(    )</a:t>
            </a:r>
            <a:r>
              <a:rPr lang="en-US" sz="2400">
                <a:solidFill>
                  <a:srgbClr val="000000"/>
                </a:solidFill>
              </a:rPr>
              <a:t>=             , where </a:t>
            </a:r>
            <a:endParaRPr sz="2400">
              <a:solidFill>
                <a:srgbClr val="000000"/>
              </a:solidFill>
            </a:endParaRPr>
          </a:p>
          <a:p>
            <a:pPr indent="0" lvl="0" marL="457200" rtl="0" algn="l">
              <a:lnSpc>
                <a:spcPct val="100000"/>
              </a:lnSpc>
              <a:spcBef>
                <a:spcPts val="0"/>
              </a:spcBef>
              <a:spcAft>
                <a:spcPts val="0"/>
              </a:spcAft>
              <a:buNone/>
            </a:pPr>
            <a:r>
              <a:t/>
            </a:r>
            <a:endParaRPr sz="2400">
              <a:solidFill>
                <a:srgbClr val="000000"/>
              </a:solidFill>
            </a:endParaRPr>
          </a:p>
          <a:p>
            <a:pPr indent="0" lvl="0" marL="457200" rtl="0" algn="l">
              <a:lnSpc>
                <a:spcPct val="100000"/>
              </a:lnSpc>
              <a:spcBef>
                <a:spcPts val="0"/>
              </a:spcBef>
              <a:spcAft>
                <a:spcPts val="0"/>
              </a:spcAft>
              <a:buNone/>
            </a:pPr>
            <a:r>
              <a:rPr lang="en-US" sz="2400">
                <a:solidFill>
                  <a:srgbClr val="000000"/>
                </a:solidFill>
              </a:rPr>
              <a:t> residual sum of squares (u)=</a:t>
            </a:r>
            <a:endParaRPr sz="2400">
              <a:solidFill>
                <a:srgbClr val="000000"/>
              </a:solidFill>
            </a:endParaRPr>
          </a:p>
          <a:p>
            <a:pPr indent="0" lvl="0" marL="457200" rtl="0" algn="l">
              <a:lnSpc>
                <a:spcPct val="100000"/>
              </a:lnSpc>
              <a:spcBef>
                <a:spcPts val="0"/>
              </a:spcBef>
              <a:spcAft>
                <a:spcPts val="0"/>
              </a:spcAft>
              <a:buNone/>
            </a:pPr>
            <a:r>
              <a:t/>
            </a:r>
            <a:endParaRPr sz="2400">
              <a:solidFill>
                <a:srgbClr val="000000"/>
              </a:solidFill>
            </a:endParaRPr>
          </a:p>
          <a:p>
            <a:pPr indent="0" lvl="0" marL="457200" rtl="0" algn="l">
              <a:lnSpc>
                <a:spcPct val="100000"/>
              </a:lnSpc>
              <a:spcBef>
                <a:spcPts val="0"/>
              </a:spcBef>
              <a:spcAft>
                <a:spcPts val="0"/>
              </a:spcAft>
              <a:buNone/>
            </a:pPr>
            <a:r>
              <a:rPr lang="en-US" sz="2400">
                <a:solidFill>
                  <a:srgbClr val="000000"/>
                </a:solidFill>
              </a:rPr>
              <a:t> Total sum of squares (v)=</a:t>
            </a:r>
            <a:endParaRPr sz="2400">
              <a:solidFill>
                <a:srgbClr val="000000"/>
              </a:solidFill>
            </a:endParaRPr>
          </a:p>
          <a:p>
            <a:pPr indent="-231645" lvl="0" marL="448056" rtl="0" algn="l">
              <a:lnSpc>
                <a:spcPct val="100000"/>
              </a:lnSpc>
              <a:spcBef>
                <a:spcPts val="0"/>
              </a:spcBef>
              <a:spcAft>
                <a:spcPts val="0"/>
              </a:spcAft>
              <a:buSzPts val="2400"/>
              <a:buNone/>
            </a:pPr>
            <a:r>
              <a:t/>
            </a:r>
            <a:endParaRPr sz="2400">
              <a:solidFill>
                <a:srgbClr val="888888"/>
              </a:solidFill>
            </a:endParaRPr>
          </a:p>
        </p:txBody>
      </p:sp>
      <p:sp>
        <p:nvSpPr>
          <p:cNvPr id="160" name="Google Shape;160;g6b3141e3f6_4_32"/>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61" name="Google Shape;161;g6b3141e3f6_4_32"/>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pic>
        <p:nvPicPr>
          <p:cNvPr id="162" name="Google Shape;162;g6b3141e3f6_4_32"/>
          <p:cNvPicPr preferRelativeResize="0"/>
          <p:nvPr/>
        </p:nvPicPr>
        <p:blipFill>
          <a:blip r:embed="rId3">
            <a:alphaModFix/>
          </a:blip>
          <a:stretch>
            <a:fillRect/>
          </a:stretch>
        </p:blipFill>
        <p:spPr>
          <a:xfrm>
            <a:off x="4812776" y="5554900"/>
            <a:ext cx="1181775" cy="574917"/>
          </a:xfrm>
          <a:prstGeom prst="rect">
            <a:avLst/>
          </a:prstGeom>
          <a:noFill/>
          <a:ln>
            <a:noFill/>
          </a:ln>
        </p:spPr>
      </p:pic>
      <p:pic>
        <p:nvPicPr>
          <p:cNvPr id="163" name="Google Shape;163;g6b3141e3f6_4_32"/>
          <p:cNvPicPr preferRelativeResize="0"/>
          <p:nvPr/>
        </p:nvPicPr>
        <p:blipFill>
          <a:blip r:embed="rId4">
            <a:alphaModFix/>
          </a:blip>
          <a:stretch>
            <a:fillRect/>
          </a:stretch>
        </p:blipFill>
        <p:spPr>
          <a:xfrm>
            <a:off x="5229575" y="4871864"/>
            <a:ext cx="1181775" cy="554936"/>
          </a:xfrm>
          <a:prstGeom prst="rect">
            <a:avLst/>
          </a:prstGeom>
          <a:noFill/>
          <a:ln>
            <a:noFill/>
          </a:ln>
        </p:spPr>
      </p:pic>
      <p:pic>
        <p:nvPicPr>
          <p:cNvPr id="164" name="Google Shape;164;g6b3141e3f6_4_32"/>
          <p:cNvPicPr preferRelativeResize="0"/>
          <p:nvPr/>
        </p:nvPicPr>
        <p:blipFill>
          <a:blip r:embed="rId5">
            <a:alphaModFix/>
          </a:blip>
          <a:stretch>
            <a:fillRect/>
          </a:stretch>
        </p:blipFill>
        <p:spPr>
          <a:xfrm>
            <a:off x="152400" y="6313225"/>
            <a:ext cx="54656" cy="14423"/>
          </a:xfrm>
          <a:prstGeom prst="rect">
            <a:avLst/>
          </a:prstGeom>
          <a:noFill/>
          <a:ln>
            <a:noFill/>
          </a:ln>
        </p:spPr>
      </p:pic>
      <p:pic>
        <p:nvPicPr>
          <p:cNvPr id="165" name="Google Shape;165;g6b3141e3f6_4_32"/>
          <p:cNvPicPr preferRelativeResize="0"/>
          <p:nvPr/>
        </p:nvPicPr>
        <p:blipFill>
          <a:blip r:embed="rId6">
            <a:alphaModFix/>
          </a:blip>
          <a:stretch>
            <a:fillRect/>
          </a:stretch>
        </p:blipFill>
        <p:spPr>
          <a:xfrm>
            <a:off x="359456" y="6313225"/>
            <a:ext cx="54656" cy="14423"/>
          </a:xfrm>
          <a:prstGeom prst="rect">
            <a:avLst/>
          </a:prstGeom>
          <a:noFill/>
          <a:ln>
            <a:noFill/>
          </a:ln>
        </p:spPr>
      </p:pic>
      <p:pic>
        <p:nvPicPr>
          <p:cNvPr id="166" name="Google Shape;166;g6b3141e3f6_4_32"/>
          <p:cNvPicPr preferRelativeResize="0"/>
          <p:nvPr/>
        </p:nvPicPr>
        <p:blipFill>
          <a:blip r:embed="rId7">
            <a:alphaModFix/>
          </a:blip>
          <a:stretch>
            <a:fillRect/>
          </a:stretch>
        </p:blipFill>
        <p:spPr>
          <a:xfrm>
            <a:off x="3434026" y="4299112"/>
            <a:ext cx="1012400" cy="267112"/>
          </a:xfrm>
          <a:prstGeom prst="rect">
            <a:avLst/>
          </a:prstGeom>
          <a:noFill/>
          <a:ln>
            <a:noFill/>
          </a:ln>
        </p:spPr>
      </p:pic>
      <p:pic>
        <p:nvPicPr>
          <p:cNvPr id="167" name="Google Shape;167;g6b3141e3f6_4_32"/>
          <p:cNvPicPr preferRelativeResize="0"/>
          <p:nvPr/>
        </p:nvPicPr>
        <p:blipFill>
          <a:blip r:embed="rId8">
            <a:alphaModFix/>
          </a:blip>
          <a:stretch>
            <a:fillRect/>
          </a:stretch>
        </p:blipFill>
        <p:spPr>
          <a:xfrm>
            <a:off x="2407250" y="1938775"/>
            <a:ext cx="1846750" cy="680375"/>
          </a:xfrm>
          <a:prstGeom prst="rect">
            <a:avLst/>
          </a:prstGeom>
          <a:noFill/>
          <a:ln>
            <a:noFill/>
          </a:ln>
        </p:spPr>
      </p:pic>
      <p:pic>
        <p:nvPicPr>
          <p:cNvPr id="168" name="Google Shape;168;g6b3141e3f6_4_32"/>
          <p:cNvPicPr preferRelativeResize="0"/>
          <p:nvPr/>
        </p:nvPicPr>
        <p:blipFill>
          <a:blip r:embed="rId9">
            <a:alphaModFix/>
          </a:blip>
          <a:stretch>
            <a:fillRect/>
          </a:stretch>
        </p:blipFill>
        <p:spPr>
          <a:xfrm>
            <a:off x="152400" y="152400"/>
            <a:ext cx="152400" cy="121920"/>
          </a:xfrm>
          <a:prstGeom prst="rect">
            <a:avLst/>
          </a:prstGeom>
          <a:noFill/>
          <a:ln>
            <a:noFill/>
          </a:ln>
        </p:spPr>
      </p:pic>
      <p:pic>
        <p:nvPicPr>
          <p:cNvPr id="169" name="Google Shape;169;g6b3141e3f6_4_32"/>
          <p:cNvPicPr preferRelativeResize="0"/>
          <p:nvPr/>
        </p:nvPicPr>
        <p:blipFill>
          <a:blip r:embed="rId10">
            <a:alphaModFix/>
          </a:blip>
          <a:stretch>
            <a:fillRect/>
          </a:stretch>
        </p:blipFill>
        <p:spPr>
          <a:xfrm>
            <a:off x="2700515" y="4247975"/>
            <a:ext cx="377235" cy="30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11"/>
          <p:cNvSpPr txBox="1"/>
          <p:nvPr>
            <p:ph type="title"/>
          </p:nvPr>
        </p:nvSpPr>
        <p:spPr>
          <a:xfrm>
            <a:off x="5334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3600"/>
              <a:buFont typeface="Century Gothic"/>
              <a:buNone/>
            </a:pPr>
            <a:r>
              <a:rPr lang="en-US" sz="3600"/>
              <a:t>Results and Analysis</a:t>
            </a:r>
            <a:endParaRPr sz="3600"/>
          </a:p>
        </p:txBody>
      </p:sp>
      <p:sp>
        <p:nvSpPr>
          <p:cNvPr id="175" name="Google Shape;175;p11"/>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76" name="Google Shape;176;p11"/>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graphicFrame>
        <p:nvGraphicFramePr>
          <p:cNvPr id="177" name="Google Shape;177;p11"/>
          <p:cNvGraphicFramePr/>
          <p:nvPr/>
        </p:nvGraphicFramePr>
        <p:xfrm>
          <a:off x="119788" y="1245260"/>
          <a:ext cx="3000000" cy="3000000"/>
        </p:xfrm>
        <a:graphic>
          <a:graphicData uri="http://schemas.openxmlformats.org/drawingml/2006/table">
            <a:tbl>
              <a:tblPr>
                <a:noFill/>
                <a:tableStyleId>{9013CCCF-7118-478D-9CDC-FA45A739AC57}</a:tableStyleId>
              </a:tblPr>
              <a:tblGrid>
                <a:gridCol w="1291850"/>
                <a:gridCol w="745250"/>
                <a:gridCol w="980425"/>
                <a:gridCol w="980425"/>
                <a:gridCol w="980425"/>
                <a:gridCol w="980425"/>
                <a:gridCol w="980425"/>
                <a:gridCol w="980425"/>
                <a:gridCol w="980425"/>
              </a:tblGrid>
              <a:tr h="379050">
                <a:tc rowSpan="2">
                  <a:txBody>
                    <a:bodyPr/>
                    <a:lstStyle/>
                    <a:p>
                      <a:pPr indent="0" lvl="0" marL="0" rtl="0" algn="l">
                        <a:spcBef>
                          <a:spcPts val="0"/>
                        </a:spcBef>
                        <a:spcAft>
                          <a:spcPts val="0"/>
                        </a:spcAft>
                        <a:buNone/>
                      </a:pPr>
                      <a:r>
                        <a:rPr lang="en-US" sz="1800"/>
                        <a:t>Ensemble</a:t>
                      </a:r>
                      <a:endParaRPr sz="1800"/>
                    </a:p>
                    <a:p>
                      <a:pPr indent="0" lvl="0" marL="0" rtl="0" algn="l">
                        <a:spcBef>
                          <a:spcPts val="0"/>
                        </a:spcBef>
                        <a:spcAft>
                          <a:spcPts val="0"/>
                        </a:spcAft>
                        <a:buNone/>
                      </a:pPr>
                      <a:r>
                        <a:rPr lang="en-US" sz="1800"/>
                        <a:t>Models</a:t>
                      </a:r>
                      <a:endParaRPr sz="1800"/>
                    </a:p>
                  </a:txBody>
                  <a:tcPr marT="91425" marB="91425" marR="91425" marL="91425"/>
                </a:tc>
                <a:tc gridSpan="4">
                  <a:txBody>
                    <a:bodyPr/>
                    <a:lstStyle/>
                    <a:p>
                      <a:pPr indent="0" lvl="0" marL="0" rtl="0" algn="l">
                        <a:lnSpc>
                          <a:spcPct val="115000"/>
                        </a:lnSpc>
                        <a:spcBef>
                          <a:spcPts val="0"/>
                        </a:spcBef>
                        <a:spcAft>
                          <a:spcPts val="0"/>
                        </a:spcAft>
                        <a:buNone/>
                      </a:pPr>
                      <a:r>
                        <a:rPr lang="en-US" sz="1800"/>
                        <a:t>Accuracy</a:t>
                      </a:r>
                      <a:endParaRPr sz="1800"/>
                    </a:p>
                  </a:txBody>
                  <a:tcPr marT="19050" marB="19050" marR="28575" marL="28575" anchor="b"/>
                </a:tc>
                <a:tc hMerge="1"/>
                <a:tc hMerge="1"/>
                <a:tc hMerge="1"/>
                <a:tc gridSpan="4">
                  <a:txBody>
                    <a:bodyPr/>
                    <a:lstStyle/>
                    <a:p>
                      <a:pPr indent="0" lvl="0" marL="0" rtl="0" algn="l">
                        <a:lnSpc>
                          <a:spcPct val="115000"/>
                        </a:lnSpc>
                        <a:spcBef>
                          <a:spcPts val="0"/>
                        </a:spcBef>
                        <a:spcAft>
                          <a:spcPts val="0"/>
                        </a:spcAft>
                        <a:buNone/>
                      </a:pPr>
                      <a:r>
                        <a:rPr lang="en-US" sz="1800"/>
                        <a:t>RMSE</a:t>
                      </a:r>
                      <a:endParaRPr sz="1800"/>
                    </a:p>
                  </a:txBody>
                  <a:tcPr marT="19050" marB="19050" marR="28575" marL="28575" anchor="b"/>
                </a:tc>
                <a:tc hMerge="1"/>
                <a:tc hMerge="1"/>
                <a:tc hMerge="1"/>
              </a:tr>
              <a:tr h="379050">
                <a:tc vMerge="1"/>
                <a:tc>
                  <a:txBody>
                    <a:bodyPr/>
                    <a:lstStyle/>
                    <a:p>
                      <a:pPr indent="0" lvl="0" marL="0" rtl="0" algn="l">
                        <a:lnSpc>
                          <a:spcPct val="115000"/>
                        </a:lnSpc>
                        <a:spcBef>
                          <a:spcPts val="0"/>
                        </a:spcBef>
                        <a:spcAft>
                          <a:spcPts val="0"/>
                        </a:spcAft>
                        <a:buNone/>
                      </a:pPr>
                      <a:r>
                        <a:rPr lang="en-US" sz="1800"/>
                        <a:t>0-lag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1-lag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2-lag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3-lag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0-lag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1-lag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2-lag</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3-lag</a:t>
                      </a:r>
                      <a:endParaRPr sz="1800"/>
                    </a:p>
                  </a:txBody>
                  <a:tcPr marT="19050" marB="19050" marR="28575" marL="28575" anchor="b"/>
                </a:tc>
              </a:tr>
              <a:tr h="403550">
                <a:tc>
                  <a:txBody>
                    <a:bodyPr/>
                    <a:lstStyle/>
                    <a:p>
                      <a:pPr indent="0" lvl="0" marL="0" rtl="0" algn="l">
                        <a:lnSpc>
                          <a:spcPct val="115000"/>
                        </a:lnSpc>
                        <a:spcBef>
                          <a:spcPts val="0"/>
                        </a:spcBef>
                        <a:spcAft>
                          <a:spcPts val="0"/>
                        </a:spcAft>
                        <a:buNone/>
                      </a:pPr>
                      <a:r>
                        <a:rPr lang="en-US" sz="1800"/>
                        <a:t>L R</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0.725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0.763</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0.602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0.581</a:t>
                      </a:r>
                      <a:endParaRPr sz="1800"/>
                    </a:p>
                  </a:txBody>
                  <a:tcPr marT="19050" marB="19050" marR="28575" marL="28575" anchor="b"/>
                </a:tc>
                <a:tc>
                  <a:txBody>
                    <a:bodyPr/>
                    <a:lstStyle/>
                    <a:p>
                      <a:pPr indent="0" lvl="0" marL="0" rtl="0" algn="l">
                        <a:lnSpc>
                          <a:spcPct val="115000"/>
                        </a:lnSpc>
                        <a:spcBef>
                          <a:spcPts val="0"/>
                        </a:spcBef>
                        <a:spcAft>
                          <a:spcPts val="0"/>
                        </a:spcAft>
                        <a:buNone/>
                      </a:pPr>
                      <a:r>
                        <a:rPr lang="en-US" sz="1800"/>
                        <a:t>0.608</a:t>
                      </a:r>
                      <a:endParaRPr sz="1800"/>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US" sz="1800"/>
                        <a:t>0.565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0.737</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0.757</a:t>
                      </a:r>
                      <a:endParaRPr sz="1800"/>
                    </a:p>
                  </a:txBody>
                  <a:tcPr marT="19050" marB="19050" marR="28575" marL="28575" anchor="b"/>
                </a:tc>
              </a:tr>
              <a:tr h="403550">
                <a:tc>
                  <a:txBody>
                    <a:bodyPr/>
                    <a:lstStyle/>
                    <a:p>
                      <a:pPr indent="0" lvl="0" marL="0" rtl="0" algn="l">
                        <a:lnSpc>
                          <a:spcPct val="115000"/>
                        </a:lnSpc>
                        <a:spcBef>
                          <a:spcPts val="0"/>
                        </a:spcBef>
                        <a:spcAft>
                          <a:spcPts val="0"/>
                        </a:spcAft>
                        <a:buNone/>
                      </a:pPr>
                      <a:r>
                        <a:rPr lang="en-US" sz="1800"/>
                        <a:t>LASSO</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0.735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0.764</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0.602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0.581</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0.602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0.565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0.737</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0.757</a:t>
                      </a:r>
                      <a:endParaRPr sz="1800"/>
                    </a:p>
                  </a:txBody>
                  <a:tcPr marT="19050" marB="19050" marR="28575" marL="28575" anchor="b"/>
                </a:tc>
              </a:tr>
              <a:tr h="403550">
                <a:tc>
                  <a:txBody>
                    <a:bodyPr/>
                    <a:lstStyle/>
                    <a:p>
                      <a:pPr indent="0" lvl="0" marL="0" rtl="0" algn="l">
                        <a:lnSpc>
                          <a:spcPct val="115000"/>
                        </a:lnSpc>
                        <a:spcBef>
                          <a:spcPts val="0"/>
                        </a:spcBef>
                        <a:spcAft>
                          <a:spcPts val="0"/>
                        </a:spcAft>
                        <a:buNone/>
                      </a:pPr>
                      <a:r>
                        <a:rPr lang="en-US" sz="1800"/>
                        <a:t>SVR</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0.757</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0.773</a:t>
                      </a:r>
                      <a:endParaRPr b="1" sz="1800"/>
                    </a:p>
                  </a:txBody>
                  <a:tcPr marT="19050" marB="19050" marR="28575" marL="28575" anchor="b"/>
                </a:tc>
                <a:tc>
                  <a:txBody>
                    <a:bodyPr/>
                    <a:lstStyle/>
                    <a:p>
                      <a:pPr indent="0" lvl="0" marL="0" rtl="0" algn="r">
                        <a:lnSpc>
                          <a:spcPct val="115000"/>
                        </a:lnSpc>
                        <a:spcBef>
                          <a:spcPts val="0"/>
                        </a:spcBef>
                        <a:spcAft>
                          <a:spcPts val="0"/>
                        </a:spcAft>
                        <a:buNone/>
                      </a:pPr>
                      <a:r>
                        <a:rPr lang="en-US" sz="1800"/>
                        <a:t>0.621</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0.545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0.572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0.554</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0.719</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0.78</a:t>
                      </a:r>
                      <a:r>
                        <a:rPr lang="en-US" sz="1800"/>
                        <a:t>9</a:t>
                      </a:r>
                      <a:endParaRPr sz="1800"/>
                    </a:p>
                  </a:txBody>
                  <a:tcPr marT="19050" marB="19050" marR="28575" marL="28575" anchor="b"/>
                </a:tc>
              </a:tr>
              <a:tr h="454500">
                <a:tc>
                  <a:txBody>
                    <a:bodyPr/>
                    <a:lstStyle/>
                    <a:p>
                      <a:pPr indent="0" lvl="0" marL="0" rtl="0" algn="l">
                        <a:lnSpc>
                          <a:spcPct val="115000"/>
                        </a:lnSpc>
                        <a:spcBef>
                          <a:spcPts val="0"/>
                        </a:spcBef>
                        <a:spcAft>
                          <a:spcPts val="0"/>
                        </a:spcAft>
                        <a:buNone/>
                      </a:pPr>
                      <a:r>
                        <a:rPr lang="en-US" sz="1800"/>
                        <a:t>AdaBoost </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0.709</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0.599</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0.411</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0.552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0.626</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0.735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0.897</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0.782</a:t>
                      </a:r>
                      <a:endParaRPr sz="1800"/>
                    </a:p>
                  </a:txBody>
                  <a:tcPr marT="19050" marB="19050" marR="28575" marL="28575" anchor="b"/>
                </a:tc>
              </a:tr>
              <a:tr h="605825">
                <a:tc>
                  <a:txBody>
                    <a:bodyPr/>
                    <a:lstStyle/>
                    <a:p>
                      <a:pPr indent="0" lvl="0" marL="0" rtl="0" algn="l">
                        <a:lnSpc>
                          <a:spcPct val="115000"/>
                        </a:lnSpc>
                        <a:spcBef>
                          <a:spcPts val="0"/>
                        </a:spcBef>
                        <a:spcAft>
                          <a:spcPts val="0"/>
                        </a:spcAft>
                        <a:buNone/>
                      </a:pPr>
                      <a:r>
                        <a:rPr lang="en-US" sz="1800"/>
                        <a:t>Random Forest </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0.759</a:t>
                      </a:r>
                      <a:endParaRPr b="1" sz="1800"/>
                    </a:p>
                  </a:txBody>
                  <a:tcPr marT="19050" marB="19050" marR="28575" marL="28575" anchor="b"/>
                </a:tc>
                <a:tc>
                  <a:txBody>
                    <a:bodyPr/>
                    <a:lstStyle/>
                    <a:p>
                      <a:pPr indent="0" lvl="0" marL="0" rtl="0" algn="r">
                        <a:lnSpc>
                          <a:spcPct val="115000"/>
                        </a:lnSpc>
                        <a:spcBef>
                          <a:spcPts val="0"/>
                        </a:spcBef>
                        <a:spcAft>
                          <a:spcPts val="0"/>
                        </a:spcAft>
                        <a:buNone/>
                      </a:pPr>
                      <a:r>
                        <a:rPr lang="en-US" sz="1800"/>
                        <a:t>0.636</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0.464</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0.632</a:t>
                      </a:r>
                      <a:endParaRPr b="1" sz="1800"/>
                    </a:p>
                  </a:txBody>
                  <a:tcPr marT="19050" marB="19050" marR="28575" marL="28575" anchor="b"/>
                </a:tc>
                <a:tc>
                  <a:txBody>
                    <a:bodyPr/>
                    <a:lstStyle/>
                    <a:p>
                      <a:pPr indent="0" lvl="0" marL="0" rtl="0" algn="r">
                        <a:lnSpc>
                          <a:spcPct val="115000"/>
                        </a:lnSpc>
                        <a:spcBef>
                          <a:spcPts val="0"/>
                        </a:spcBef>
                        <a:spcAft>
                          <a:spcPts val="0"/>
                        </a:spcAft>
                        <a:buNone/>
                      </a:pPr>
                      <a:r>
                        <a:rPr lang="en-US" sz="1800"/>
                        <a:t>0.569</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0.705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0.856</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0.71</a:t>
                      </a:r>
                      <a:endParaRPr sz="1800"/>
                    </a:p>
                  </a:txBody>
                  <a:tcPr marT="19050" marB="19050" marR="28575" marL="28575" anchor="b"/>
                </a:tc>
              </a:tr>
              <a:tr h="605825">
                <a:tc>
                  <a:txBody>
                    <a:bodyPr/>
                    <a:lstStyle/>
                    <a:p>
                      <a:pPr indent="0" lvl="0" marL="0" rtl="0" algn="l">
                        <a:lnSpc>
                          <a:spcPct val="115000"/>
                        </a:lnSpc>
                        <a:spcBef>
                          <a:spcPts val="0"/>
                        </a:spcBef>
                        <a:spcAft>
                          <a:spcPts val="0"/>
                        </a:spcAft>
                        <a:buNone/>
                      </a:pPr>
                      <a:r>
                        <a:rPr lang="en-US" sz="1800"/>
                        <a:t>SVM [5]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0.694</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0.753</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0.659</a:t>
                      </a:r>
                      <a:endParaRPr b="1" sz="1800"/>
                    </a:p>
                  </a:txBody>
                  <a:tcPr marT="19050" marB="19050" marR="28575" marL="28575" anchor="b"/>
                </a:tc>
                <a:tc>
                  <a:txBody>
                    <a:bodyPr/>
                    <a:lstStyle/>
                    <a:p>
                      <a:pPr indent="0" lvl="0" marL="0" rtl="0" algn="r">
                        <a:lnSpc>
                          <a:spcPct val="115000"/>
                        </a:lnSpc>
                        <a:spcBef>
                          <a:spcPts val="0"/>
                        </a:spcBef>
                        <a:spcAft>
                          <a:spcPts val="0"/>
                        </a:spcAft>
                        <a:buNone/>
                      </a:pPr>
                      <a:r>
                        <a:rPr lang="en-US" sz="1800"/>
                        <a:t>0.541</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0.176</a:t>
                      </a:r>
                      <a:endParaRPr b="1" sz="1800"/>
                    </a:p>
                  </a:txBody>
                  <a:tcPr marT="19050" marB="19050" marR="28575" marL="28575" anchor="b"/>
                </a:tc>
                <a:tc>
                  <a:txBody>
                    <a:bodyPr/>
                    <a:lstStyle/>
                    <a:p>
                      <a:pPr indent="0" lvl="0" marL="0" rtl="0" algn="r">
                        <a:lnSpc>
                          <a:spcPct val="115000"/>
                        </a:lnSpc>
                        <a:spcBef>
                          <a:spcPts val="0"/>
                        </a:spcBef>
                        <a:spcAft>
                          <a:spcPts val="0"/>
                        </a:spcAft>
                        <a:buNone/>
                      </a:pPr>
                      <a:r>
                        <a:rPr lang="en-US" sz="1800"/>
                        <a:t>0.352</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0.527</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0.507</a:t>
                      </a:r>
                      <a:endParaRPr sz="1800"/>
                    </a:p>
                  </a:txBody>
                  <a:tcPr marT="19050" marB="19050" marR="28575" marL="28575" anchor="b"/>
                </a:tc>
              </a:tr>
              <a:tr h="605825">
                <a:tc>
                  <a:txBody>
                    <a:bodyPr/>
                    <a:lstStyle/>
                    <a:p>
                      <a:pPr indent="0" lvl="0" marL="0" rtl="0" algn="l">
                        <a:lnSpc>
                          <a:spcPct val="115000"/>
                        </a:lnSpc>
                        <a:spcBef>
                          <a:spcPts val="0"/>
                        </a:spcBef>
                        <a:spcAft>
                          <a:spcPts val="0"/>
                        </a:spcAft>
                        <a:buNone/>
                      </a:pPr>
                      <a:r>
                        <a:rPr lang="en-US" sz="1800"/>
                        <a:t>AdaBoost[5]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0.635</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0.624</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0.518</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0.529</a:t>
                      </a:r>
                      <a:endParaRPr sz="1800"/>
                    </a:p>
                  </a:txBody>
                  <a:tcPr marT="19050" marB="19050" marR="28575" marL="28575" anchor="b"/>
                </a:tc>
                <a:tc>
                  <a:txBody>
                    <a:bodyPr/>
                    <a:lstStyle/>
                    <a:p>
                      <a:pPr indent="0" lvl="0" marL="0" rtl="0" algn="r">
                        <a:lnSpc>
                          <a:spcPct val="115000"/>
                        </a:lnSpc>
                        <a:spcBef>
                          <a:spcPts val="0"/>
                        </a:spcBef>
                        <a:spcAft>
                          <a:spcPts val="0"/>
                        </a:spcAft>
                        <a:buNone/>
                      </a:pPr>
                      <a:r>
                        <a:rPr lang="en-US" sz="1800"/>
                        <a:t>0.251</a:t>
                      </a:r>
                      <a:endParaRPr sz="1800"/>
                    </a:p>
                  </a:txBody>
                  <a:tcPr marT="19050" marB="19050" marR="28575" marL="28575" anchor="b"/>
                </a:tc>
                <a:tc>
                  <a:txBody>
                    <a:bodyPr/>
                    <a:lstStyle/>
                    <a:p>
                      <a:pPr indent="0" lvl="0" marL="0" rtl="0" algn="r">
                        <a:lnSpc>
                          <a:spcPct val="115000"/>
                        </a:lnSpc>
                        <a:spcBef>
                          <a:spcPts val="0"/>
                        </a:spcBef>
                        <a:spcAft>
                          <a:spcPts val="0"/>
                        </a:spcAft>
                        <a:buNone/>
                      </a:pPr>
                      <a:r>
                        <a:rPr b="1" lang="en-US" sz="1800"/>
                        <a:t>0.334</a:t>
                      </a:r>
                      <a:endParaRPr b="1" sz="1800"/>
                    </a:p>
                  </a:txBody>
                  <a:tcPr marT="19050" marB="19050" marR="28575" marL="28575" anchor="b"/>
                </a:tc>
                <a:tc>
                  <a:txBody>
                    <a:bodyPr/>
                    <a:lstStyle/>
                    <a:p>
                      <a:pPr indent="0" lvl="0" marL="0" rtl="0" algn="r">
                        <a:lnSpc>
                          <a:spcPct val="115000"/>
                        </a:lnSpc>
                        <a:spcBef>
                          <a:spcPts val="0"/>
                        </a:spcBef>
                        <a:spcAft>
                          <a:spcPts val="0"/>
                        </a:spcAft>
                        <a:buNone/>
                      </a:pPr>
                      <a:r>
                        <a:rPr b="1" lang="en-US" sz="1800"/>
                        <a:t>0.446</a:t>
                      </a:r>
                      <a:endParaRPr b="1" sz="1800"/>
                    </a:p>
                  </a:txBody>
                  <a:tcPr marT="19050" marB="19050" marR="28575" marL="28575" anchor="b"/>
                </a:tc>
                <a:tc>
                  <a:txBody>
                    <a:bodyPr/>
                    <a:lstStyle/>
                    <a:p>
                      <a:pPr indent="0" lvl="0" marL="0" rtl="0" algn="r">
                        <a:lnSpc>
                          <a:spcPct val="115000"/>
                        </a:lnSpc>
                        <a:spcBef>
                          <a:spcPts val="0"/>
                        </a:spcBef>
                        <a:spcAft>
                          <a:spcPts val="0"/>
                        </a:spcAft>
                        <a:buNone/>
                      </a:pPr>
                      <a:r>
                        <a:rPr b="1" lang="en-US" sz="1800"/>
                        <a:t>0.503</a:t>
                      </a:r>
                      <a:endParaRPr b="1" sz="1800"/>
                    </a:p>
                  </a:txBody>
                  <a:tcPr marT="19050" marB="19050" marR="28575" marL="28575" anchor="b"/>
                </a:tc>
              </a:tr>
            </a:tbl>
          </a:graphicData>
        </a:graphic>
      </p:graphicFrame>
      <p:sp>
        <p:nvSpPr>
          <p:cNvPr id="178" name="Google Shape;178;p11"/>
          <p:cNvSpPr txBox="1"/>
          <p:nvPr/>
        </p:nvSpPr>
        <p:spPr>
          <a:xfrm>
            <a:off x="1446550" y="5673525"/>
            <a:ext cx="54723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Table 1. Comparison of Ensemble </a:t>
            </a:r>
            <a:endParaRPr>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3600"/>
              <a:buFont typeface="Century Gothic"/>
              <a:buNone/>
            </a:pPr>
            <a:r>
              <a:rPr lang="en-US" sz="3600"/>
              <a:t>Results and Analysis</a:t>
            </a:r>
            <a:endParaRPr sz="3600"/>
          </a:p>
        </p:txBody>
      </p:sp>
      <p:sp>
        <p:nvSpPr>
          <p:cNvPr id="184" name="Google Shape;184;p12"/>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85" name="Google Shape;185;p12"/>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pic>
        <p:nvPicPr>
          <p:cNvPr id="186" name="Google Shape;186;p12" title="Chart"/>
          <p:cNvPicPr preferRelativeResize="0"/>
          <p:nvPr/>
        </p:nvPicPr>
        <p:blipFill>
          <a:blip r:embed="rId3">
            <a:alphaModFix/>
          </a:blip>
          <a:stretch>
            <a:fillRect/>
          </a:stretch>
        </p:blipFill>
        <p:spPr>
          <a:xfrm>
            <a:off x="984700" y="1274938"/>
            <a:ext cx="6967299" cy="4308124"/>
          </a:xfrm>
          <a:prstGeom prst="rect">
            <a:avLst/>
          </a:prstGeom>
          <a:noFill/>
          <a:ln>
            <a:noFill/>
          </a:ln>
        </p:spPr>
      </p:pic>
      <p:sp>
        <p:nvSpPr>
          <p:cNvPr id="187" name="Google Shape;187;p12"/>
          <p:cNvSpPr txBox="1"/>
          <p:nvPr/>
        </p:nvSpPr>
        <p:spPr>
          <a:xfrm>
            <a:off x="1446550" y="5916875"/>
            <a:ext cx="52893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88" name="Google Shape;188;p12"/>
          <p:cNvSpPr txBox="1"/>
          <p:nvPr/>
        </p:nvSpPr>
        <p:spPr>
          <a:xfrm>
            <a:off x="1853875" y="5720900"/>
            <a:ext cx="5945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Fig 1. Comparing weak predictors with ensemble predictors</a:t>
            </a:r>
            <a:endParaRPr>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Google Shape;193;g6b3141e3f6_4_42"/>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Results and Analysis</a:t>
            </a:r>
            <a:endParaRPr sz="3600"/>
          </a:p>
        </p:txBody>
      </p:sp>
      <p:sp>
        <p:nvSpPr>
          <p:cNvPr id="194" name="Google Shape;194;g6b3141e3f6_4_42"/>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95" name="Google Shape;195;g6b3141e3f6_4_42"/>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pic>
        <p:nvPicPr>
          <p:cNvPr id="196" name="Google Shape;196;g6b3141e3f6_4_42"/>
          <p:cNvPicPr preferRelativeResize="0"/>
          <p:nvPr/>
        </p:nvPicPr>
        <p:blipFill>
          <a:blip r:embed="rId3">
            <a:alphaModFix/>
          </a:blip>
          <a:stretch>
            <a:fillRect/>
          </a:stretch>
        </p:blipFill>
        <p:spPr>
          <a:xfrm>
            <a:off x="798050" y="1142900"/>
            <a:ext cx="7547887" cy="502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g6b3141e3f6_4_18"/>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3600"/>
              <a:t>Innovative Work</a:t>
            </a:r>
            <a:endParaRPr sz="3600"/>
          </a:p>
        </p:txBody>
      </p:sp>
      <p:sp>
        <p:nvSpPr>
          <p:cNvPr id="202" name="Google Shape;202;g6b3141e3f6_4_18"/>
          <p:cNvSpPr txBox="1"/>
          <p:nvPr>
            <p:ph idx="1" type="body"/>
          </p:nvPr>
        </p:nvSpPr>
        <p:spPr>
          <a:xfrm>
            <a:off x="533400" y="1284025"/>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AutoNum type="arabicPeriod"/>
            </a:pPr>
            <a:r>
              <a:rPr lang="en-US" sz="2400"/>
              <a:t>Application of GA to Google Trends data.</a:t>
            </a:r>
            <a:endParaRPr sz="2400"/>
          </a:p>
          <a:p>
            <a:pPr indent="-381000" lvl="0" marL="457200" rtl="0" algn="l">
              <a:lnSpc>
                <a:spcPct val="100000"/>
              </a:lnSpc>
              <a:spcBef>
                <a:spcPts val="0"/>
              </a:spcBef>
              <a:spcAft>
                <a:spcPts val="0"/>
              </a:spcAft>
              <a:buSzPts val="2400"/>
              <a:buAutoNum type="arabicPeriod"/>
            </a:pPr>
            <a:r>
              <a:rPr lang="en-US" sz="2400"/>
              <a:t>Application of different preprocessing techniques like </a:t>
            </a:r>
            <a:r>
              <a:rPr lang="en-US" sz="2400"/>
              <a:t>last observation is carried forward.</a:t>
            </a:r>
            <a:endParaRPr sz="2400"/>
          </a:p>
          <a:p>
            <a:pPr indent="-381000" lvl="0" marL="457200" rtl="0" algn="l">
              <a:lnSpc>
                <a:spcPct val="100000"/>
              </a:lnSpc>
              <a:spcBef>
                <a:spcPts val="0"/>
              </a:spcBef>
              <a:spcAft>
                <a:spcPts val="0"/>
              </a:spcAft>
              <a:buSzPts val="2400"/>
              <a:buAutoNum type="arabicPeriod"/>
            </a:pPr>
            <a:r>
              <a:rPr lang="en-US" sz="2400"/>
              <a:t>Application of different ensemble models like Random Forest and LASSO Regressors.</a:t>
            </a:r>
            <a:endParaRPr sz="2400"/>
          </a:p>
        </p:txBody>
      </p:sp>
      <p:sp>
        <p:nvSpPr>
          <p:cNvPr id="203" name="Google Shape;203;g6b3141e3f6_4_18"/>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204" name="Google Shape;204;g6b3141e3f6_4_18"/>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 name="Shape 41"/>
        <p:cNvGrpSpPr/>
        <p:nvPr/>
      </p:nvGrpSpPr>
      <p:grpSpPr>
        <a:xfrm>
          <a:off x="0" y="0"/>
          <a:ext cx="0" cy="0"/>
          <a:chOff x="0" y="0"/>
          <a:chExt cx="0" cy="0"/>
        </a:xfrm>
      </p:grpSpPr>
      <p:sp>
        <p:nvSpPr>
          <p:cNvPr id="42" name="Google Shape;42;p2"/>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Agenda </a:t>
            </a:r>
            <a:endParaRPr/>
          </a:p>
        </p:txBody>
      </p:sp>
      <p:sp>
        <p:nvSpPr>
          <p:cNvPr id="43" name="Google Shape;43;p2"/>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345946" lvl="0" marL="448056" rtl="0" algn="l">
              <a:lnSpc>
                <a:spcPct val="100000"/>
              </a:lnSpc>
              <a:spcBef>
                <a:spcPts val="0"/>
              </a:spcBef>
              <a:spcAft>
                <a:spcPts val="0"/>
              </a:spcAft>
              <a:buSzPts val="1800"/>
              <a:buChar char="⦿"/>
            </a:pPr>
            <a:r>
              <a:rPr lang="en-US" sz="1800"/>
              <a:t>Introduction</a:t>
            </a:r>
            <a:endParaRPr sz="1800"/>
          </a:p>
          <a:p>
            <a:pPr indent="-345946" lvl="0" marL="448056" rtl="0" algn="l">
              <a:lnSpc>
                <a:spcPct val="100000"/>
              </a:lnSpc>
              <a:spcBef>
                <a:spcPts val="600"/>
              </a:spcBef>
              <a:spcAft>
                <a:spcPts val="0"/>
              </a:spcAft>
              <a:buSzPts val="1800"/>
              <a:buChar char="⦿"/>
            </a:pPr>
            <a:r>
              <a:rPr lang="en-US" sz="1800"/>
              <a:t>Literature Survey </a:t>
            </a:r>
            <a:endParaRPr sz="1800"/>
          </a:p>
          <a:p>
            <a:pPr indent="-345945" lvl="0" marL="448056" rtl="0" algn="l">
              <a:lnSpc>
                <a:spcPct val="100000"/>
              </a:lnSpc>
              <a:spcBef>
                <a:spcPts val="600"/>
              </a:spcBef>
              <a:spcAft>
                <a:spcPts val="0"/>
              </a:spcAft>
              <a:buSzPts val="1800"/>
              <a:buChar char="⦿"/>
            </a:pPr>
            <a:r>
              <a:rPr lang="en-US" sz="1800"/>
              <a:t>Outcome of Literature Survey</a:t>
            </a:r>
            <a:endParaRPr sz="1800"/>
          </a:p>
          <a:p>
            <a:pPr indent="-345945" lvl="0" marL="448056" rtl="0" algn="l">
              <a:lnSpc>
                <a:spcPct val="100000"/>
              </a:lnSpc>
              <a:spcBef>
                <a:spcPts val="600"/>
              </a:spcBef>
              <a:spcAft>
                <a:spcPts val="0"/>
              </a:spcAft>
              <a:buSzPts val="1800"/>
              <a:buChar char="⦿"/>
            </a:pPr>
            <a:r>
              <a:rPr lang="en-US" sz="1800"/>
              <a:t>Issues and Challenges</a:t>
            </a:r>
            <a:endParaRPr sz="1800"/>
          </a:p>
          <a:p>
            <a:pPr indent="-345945" lvl="0" marL="448056" rtl="0" algn="l">
              <a:lnSpc>
                <a:spcPct val="100000"/>
              </a:lnSpc>
              <a:spcBef>
                <a:spcPts val="600"/>
              </a:spcBef>
              <a:spcAft>
                <a:spcPts val="0"/>
              </a:spcAft>
              <a:buSzPts val="1800"/>
              <a:buChar char="⦿"/>
            </a:pPr>
            <a:r>
              <a:rPr lang="en-US" sz="1800"/>
              <a:t>Motivation</a:t>
            </a:r>
            <a:endParaRPr sz="1800"/>
          </a:p>
          <a:p>
            <a:pPr indent="-345946" lvl="0" marL="448056" rtl="0" algn="l">
              <a:lnSpc>
                <a:spcPct val="100000"/>
              </a:lnSpc>
              <a:spcBef>
                <a:spcPts val="600"/>
              </a:spcBef>
              <a:spcAft>
                <a:spcPts val="0"/>
              </a:spcAft>
              <a:buSzPts val="1800"/>
              <a:buChar char="⦿"/>
            </a:pPr>
            <a:r>
              <a:rPr lang="en-US" sz="1800"/>
              <a:t>Problem Statement </a:t>
            </a:r>
            <a:endParaRPr sz="1800"/>
          </a:p>
          <a:p>
            <a:pPr indent="-345946" lvl="0" marL="448056" rtl="0" algn="l">
              <a:lnSpc>
                <a:spcPct val="100000"/>
              </a:lnSpc>
              <a:spcBef>
                <a:spcPts val="600"/>
              </a:spcBef>
              <a:spcAft>
                <a:spcPts val="0"/>
              </a:spcAft>
              <a:buSzPts val="1800"/>
              <a:buChar char="⦿"/>
            </a:pPr>
            <a:r>
              <a:rPr lang="en-US" sz="1800"/>
              <a:t>Research Objectives</a:t>
            </a:r>
            <a:endParaRPr sz="1800"/>
          </a:p>
          <a:p>
            <a:pPr indent="-345945" lvl="0" marL="448056" rtl="0" algn="l">
              <a:lnSpc>
                <a:spcPct val="100000"/>
              </a:lnSpc>
              <a:spcBef>
                <a:spcPts val="600"/>
              </a:spcBef>
              <a:spcAft>
                <a:spcPts val="0"/>
              </a:spcAft>
              <a:buSzPts val="1800"/>
              <a:buChar char="⦿"/>
            </a:pPr>
            <a:r>
              <a:rPr lang="en-US" sz="1800"/>
              <a:t>Methodology</a:t>
            </a:r>
            <a:endParaRPr sz="1800"/>
          </a:p>
          <a:p>
            <a:pPr indent="-345945" lvl="0" marL="448056" rtl="0" algn="l">
              <a:lnSpc>
                <a:spcPct val="100000"/>
              </a:lnSpc>
              <a:spcBef>
                <a:spcPts val="600"/>
              </a:spcBef>
              <a:spcAft>
                <a:spcPts val="0"/>
              </a:spcAft>
              <a:buSzPts val="1800"/>
              <a:buChar char="⦿"/>
            </a:pPr>
            <a:r>
              <a:rPr lang="en-US" sz="1800"/>
              <a:t>Work done</a:t>
            </a:r>
            <a:endParaRPr sz="1800"/>
          </a:p>
          <a:p>
            <a:pPr indent="-345946" lvl="0" marL="448056" rtl="0" algn="l">
              <a:lnSpc>
                <a:spcPct val="100000"/>
              </a:lnSpc>
              <a:spcBef>
                <a:spcPts val="600"/>
              </a:spcBef>
              <a:spcAft>
                <a:spcPts val="0"/>
              </a:spcAft>
              <a:buSzPts val="1800"/>
              <a:buChar char="⦿"/>
            </a:pPr>
            <a:r>
              <a:rPr lang="en-US" sz="1800"/>
              <a:t>Result and analysis</a:t>
            </a:r>
            <a:endParaRPr sz="1800"/>
          </a:p>
          <a:p>
            <a:pPr indent="-345946" lvl="0" marL="448056" rtl="0" algn="l">
              <a:lnSpc>
                <a:spcPct val="100000"/>
              </a:lnSpc>
              <a:spcBef>
                <a:spcPts val="600"/>
              </a:spcBef>
              <a:spcAft>
                <a:spcPts val="0"/>
              </a:spcAft>
              <a:buSzPts val="1800"/>
              <a:buChar char="⦿"/>
            </a:pPr>
            <a:r>
              <a:rPr lang="en-US" sz="1800"/>
              <a:t>Conclusion and Future work</a:t>
            </a:r>
            <a:endParaRPr sz="1800"/>
          </a:p>
          <a:p>
            <a:pPr indent="-345946" lvl="0" marL="448056" rtl="0" algn="l">
              <a:lnSpc>
                <a:spcPct val="100000"/>
              </a:lnSpc>
              <a:spcBef>
                <a:spcPts val="600"/>
              </a:spcBef>
              <a:spcAft>
                <a:spcPts val="0"/>
              </a:spcAft>
              <a:buSzPts val="1800"/>
              <a:buChar char="⦿"/>
            </a:pPr>
            <a:r>
              <a:rPr lang="en-US" sz="1800"/>
              <a:t>Individual Contribution</a:t>
            </a:r>
            <a:endParaRPr sz="1800"/>
          </a:p>
        </p:txBody>
      </p:sp>
      <p:sp>
        <p:nvSpPr>
          <p:cNvPr id="44" name="Google Shape;44;p2"/>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SzPts val="1400"/>
              <a:buNone/>
            </a:pPr>
            <a:r>
              <a:rPr lang="en-US"/>
              <a:t>15-Nov-19</a:t>
            </a:r>
            <a:endParaRPr/>
          </a:p>
        </p:txBody>
      </p:sp>
      <p:sp>
        <p:nvSpPr>
          <p:cNvPr id="45" name="Google Shape;45;p2"/>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Endsem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g6b3141e3f6_4_70"/>
          <p:cNvSpPr txBox="1"/>
          <p:nvPr>
            <p:ph type="title"/>
          </p:nvPr>
        </p:nvSpPr>
        <p:spPr>
          <a:xfrm>
            <a:off x="349475" y="408619"/>
            <a:ext cx="8229600" cy="875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3600"/>
              <a:t>Conclusion and Future work</a:t>
            </a:r>
            <a:endParaRPr sz="3600"/>
          </a:p>
        </p:txBody>
      </p:sp>
      <p:sp>
        <p:nvSpPr>
          <p:cNvPr id="210" name="Google Shape;210;g6b3141e3f6_4_70"/>
          <p:cNvSpPr txBox="1"/>
          <p:nvPr>
            <p:ph idx="1" type="body"/>
          </p:nvPr>
        </p:nvSpPr>
        <p:spPr>
          <a:xfrm>
            <a:off x="533400" y="1284025"/>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sz="2400"/>
              <a:t>We have presented five prediction models and used  ensemble  models  to  overcome  the  weak-ness  of  each model  and  make  efficient  model  by  using  information  from five data sources.</a:t>
            </a:r>
            <a:endParaRPr sz="2400"/>
          </a:p>
          <a:p>
            <a:pPr indent="-381000" lvl="0" marL="457200" rtl="0" algn="l">
              <a:lnSpc>
                <a:spcPct val="100000"/>
              </a:lnSpc>
              <a:spcBef>
                <a:spcPts val="0"/>
              </a:spcBef>
              <a:spcAft>
                <a:spcPts val="0"/>
              </a:spcAft>
              <a:buSzPts val="2400"/>
              <a:buChar char="⦿"/>
            </a:pPr>
            <a:r>
              <a:rPr lang="en-US" sz="2400"/>
              <a:t>Proposed ensemble Linear SVR performs better in accuracy in all weeks except for lag-2 week which the SVM[5] performs better.</a:t>
            </a:r>
            <a:endParaRPr sz="2400"/>
          </a:p>
          <a:p>
            <a:pPr indent="-381000" lvl="0" marL="457200" rtl="0" algn="l">
              <a:lnSpc>
                <a:spcPct val="100000"/>
              </a:lnSpc>
              <a:spcBef>
                <a:spcPts val="0"/>
              </a:spcBef>
              <a:spcAft>
                <a:spcPts val="0"/>
              </a:spcAft>
              <a:buSzPts val="2400"/>
              <a:buChar char="⦿"/>
            </a:pPr>
            <a:r>
              <a:rPr lang="en-US" sz="2400"/>
              <a:t>Search for other available data sources for present time and build model to real-time prediction</a:t>
            </a:r>
            <a:endParaRPr sz="2400"/>
          </a:p>
          <a:p>
            <a:pPr indent="-381000" lvl="0" marL="457200" rtl="0" algn="l">
              <a:lnSpc>
                <a:spcPct val="100000"/>
              </a:lnSpc>
              <a:spcBef>
                <a:spcPts val="0"/>
              </a:spcBef>
              <a:spcAft>
                <a:spcPts val="0"/>
              </a:spcAft>
              <a:buSzPts val="2400"/>
              <a:buChar char="⦿"/>
            </a:pPr>
            <a:r>
              <a:rPr lang="en-US" sz="2400"/>
              <a:t>We would like to extend this study with deep learning time series models.</a:t>
            </a:r>
            <a:endParaRPr sz="2400"/>
          </a:p>
        </p:txBody>
      </p:sp>
      <p:sp>
        <p:nvSpPr>
          <p:cNvPr id="211" name="Google Shape;211;g6b3141e3f6_4_70"/>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212" name="Google Shape;212;g6b3141e3f6_4_70"/>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Endsem 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g6b3141e3f6_4_54"/>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3600"/>
              <a:t>Individual Contribution</a:t>
            </a:r>
            <a:endParaRPr sz="3600"/>
          </a:p>
        </p:txBody>
      </p:sp>
      <p:sp>
        <p:nvSpPr>
          <p:cNvPr id="218" name="Google Shape;218;g6b3141e3f6_4_54"/>
          <p:cNvSpPr txBox="1"/>
          <p:nvPr>
            <p:ph idx="1" type="body"/>
          </p:nvPr>
        </p:nvSpPr>
        <p:spPr>
          <a:xfrm>
            <a:off x="533400" y="1284025"/>
            <a:ext cx="8229600" cy="4876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lang="en-US" sz="2400"/>
              <a:t>Everyone contributed to </a:t>
            </a:r>
            <a:r>
              <a:rPr lang="en-US" sz="2400"/>
              <a:t>Data Collection, and Preprocessing</a:t>
            </a:r>
            <a:endParaRPr sz="2400"/>
          </a:p>
          <a:p>
            <a:pPr indent="-231645" lvl="0" marL="448056" rtl="0" algn="l">
              <a:spcBef>
                <a:spcPts val="0"/>
              </a:spcBef>
              <a:spcAft>
                <a:spcPts val="0"/>
              </a:spcAft>
              <a:buSzPts val="2400"/>
              <a:buNone/>
            </a:pPr>
            <a:r>
              <a:t/>
            </a:r>
            <a:endParaRPr sz="2400"/>
          </a:p>
          <a:p>
            <a:pPr indent="-381000" lvl="0" marL="457200" rtl="0" algn="l">
              <a:spcBef>
                <a:spcPts val="0"/>
              </a:spcBef>
              <a:spcAft>
                <a:spcPts val="0"/>
              </a:spcAft>
              <a:buSzPts val="2400"/>
              <a:buAutoNum type="arabicPeriod"/>
            </a:pPr>
            <a:r>
              <a:rPr lang="en-US" sz="2400"/>
              <a:t>Abhilash : AdaBoost regression with decision-trees, Random-Forest Regressor</a:t>
            </a:r>
            <a:endParaRPr sz="2400"/>
          </a:p>
          <a:p>
            <a:pPr indent="-381000" lvl="0" marL="457200" rtl="0" algn="l">
              <a:spcBef>
                <a:spcPts val="0"/>
              </a:spcBef>
              <a:spcAft>
                <a:spcPts val="0"/>
              </a:spcAft>
              <a:buSzPts val="2400"/>
              <a:buAutoNum type="arabicPeriod"/>
            </a:pPr>
            <a:r>
              <a:rPr lang="en-US" sz="2400"/>
              <a:t>Gaurav :  Linear Regressor and Results.</a:t>
            </a:r>
            <a:endParaRPr sz="2400"/>
          </a:p>
          <a:p>
            <a:pPr indent="-381000" lvl="0" marL="457200" rtl="0" algn="l">
              <a:spcBef>
                <a:spcPts val="0"/>
              </a:spcBef>
              <a:spcAft>
                <a:spcPts val="0"/>
              </a:spcAft>
              <a:buSzPts val="2400"/>
              <a:buAutoNum type="arabicPeriod"/>
            </a:pPr>
            <a:r>
              <a:rPr lang="en-US" sz="2400"/>
              <a:t>Shrinivas : Linear SVR, LASSO Regressor</a:t>
            </a:r>
            <a:endParaRPr sz="2400"/>
          </a:p>
          <a:p>
            <a:pPr indent="-231645" lvl="0" marL="448056" rtl="0" algn="l">
              <a:lnSpc>
                <a:spcPct val="100000"/>
              </a:lnSpc>
              <a:spcBef>
                <a:spcPts val="0"/>
              </a:spcBef>
              <a:spcAft>
                <a:spcPts val="0"/>
              </a:spcAft>
              <a:buSzPts val="2400"/>
              <a:buNone/>
            </a:pPr>
            <a:r>
              <a:t/>
            </a:r>
            <a:endParaRPr/>
          </a:p>
        </p:txBody>
      </p:sp>
      <p:sp>
        <p:nvSpPr>
          <p:cNvPr id="219" name="Google Shape;219;g6b3141e3f6_4_54"/>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220" name="Google Shape;220;g6b3141e3f6_4_54"/>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g6b3141e3f6_4_61"/>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sz="3600"/>
              <a:t>References</a:t>
            </a:r>
            <a:endParaRPr sz="3600"/>
          </a:p>
        </p:txBody>
      </p:sp>
      <p:sp>
        <p:nvSpPr>
          <p:cNvPr id="226" name="Google Shape;226;g6b3141e3f6_4_61"/>
          <p:cNvSpPr txBox="1"/>
          <p:nvPr>
            <p:ph idx="1" type="body"/>
          </p:nvPr>
        </p:nvSpPr>
        <p:spPr>
          <a:xfrm>
            <a:off x="533400" y="1284025"/>
            <a:ext cx="82296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800"/>
              <a:t>[1] </a:t>
            </a:r>
            <a:r>
              <a:rPr lang="en-US" sz="1800" u="sng">
                <a:solidFill>
                  <a:schemeClr val="hlink"/>
                </a:solidFill>
                <a:hlinkClick r:id="rId3"/>
              </a:rPr>
              <a:t>https://www.aclweb.org/anthology/N13-1097</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360"/>
              </a:spcBef>
              <a:spcAft>
                <a:spcPts val="0"/>
              </a:spcAft>
              <a:buClr>
                <a:schemeClr val="dk1"/>
              </a:buClr>
              <a:buSzPts val="1440"/>
              <a:buFont typeface="Arial"/>
              <a:buNone/>
            </a:pPr>
            <a:r>
              <a:rPr lang="en-US" sz="1800"/>
              <a:t>[2]</a:t>
            </a:r>
            <a:r>
              <a:rPr lang="en-US" sz="1800" u="sng">
                <a:solidFill>
                  <a:schemeClr val="hlink"/>
                </a:solidFill>
                <a:hlinkClick r:id="rId4"/>
              </a:rPr>
              <a:t>https://journals.plos.org/ploscompbiol/article?id=10.1371/journal.pcbi.1003892</a:t>
            </a:r>
            <a:endParaRPr sz="1800"/>
          </a:p>
          <a:p>
            <a:pPr indent="0" lvl="0" marL="0" rtl="0" algn="just">
              <a:spcBef>
                <a:spcPts val="360"/>
              </a:spcBef>
              <a:spcAft>
                <a:spcPts val="0"/>
              </a:spcAft>
              <a:buClr>
                <a:schemeClr val="dk1"/>
              </a:buClr>
              <a:buSzPts val="1440"/>
              <a:buFont typeface="Arial"/>
              <a:buNone/>
            </a:pPr>
            <a:r>
              <a:t/>
            </a:r>
            <a:endParaRPr sz="1800"/>
          </a:p>
          <a:p>
            <a:pPr indent="0" lvl="0" marL="0" rtl="0" algn="just">
              <a:spcBef>
                <a:spcPts val="360"/>
              </a:spcBef>
              <a:spcAft>
                <a:spcPts val="0"/>
              </a:spcAft>
              <a:buClr>
                <a:schemeClr val="dk1"/>
              </a:buClr>
              <a:buSzPts val="1440"/>
              <a:buFont typeface="Arial"/>
              <a:buNone/>
            </a:pPr>
            <a:r>
              <a:rPr lang="en-US" sz="1800"/>
              <a:t>[3] </a:t>
            </a:r>
            <a:r>
              <a:rPr lang="en-US" sz="1800" u="sng">
                <a:solidFill>
                  <a:schemeClr val="hlink"/>
                </a:solidFill>
                <a:hlinkClick r:id="rId5"/>
              </a:rPr>
              <a:t>https://www.nature.com/articles/nature07634</a:t>
            </a:r>
            <a:endParaRPr sz="1800"/>
          </a:p>
          <a:p>
            <a:pPr indent="0" lvl="0" marL="0" rtl="0" algn="just">
              <a:spcBef>
                <a:spcPts val="360"/>
              </a:spcBef>
              <a:spcAft>
                <a:spcPts val="0"/>
              </a:spcAft>
              <a:buClr>
                <a:schemeClr val="dk1"/>
              </a:buClr>
              <a:buSzPts val="1440"/>
              <a:buFont typeface="Arial"/>
              <a:buNone/>
            </a:pPr>
            <a:r>
              <a:t/>
            </a:r>
            <a:endParaRPr sz="1800"/>
          </a:p>
          <a:p>
            <a:pPr indent="0" lvl="0" marL="0" rtl="0" algn="just">
              <a:spcBef>
                <a:spcPts val="360"/>
              </a:spcBef>
              <a:spcAft>
                <a:spcPts val="0"/>
              </a:spcAft>
              <a:buClr>
                <a:schemeClr val="dk1"/>
              </a:buClr>
              <a:buSzPts val="1440"/>
              <a:buFont typeface="Arial"/>
              <a:buNone/>
            </a:pPr>
            <a:r>
              <a:rPr lang="en-US" sz="1800"/>
              <a:t>[4] </a:t>
            </a:r>
            <a:r>
              <a:rPr lang="en-US" sz="1800" u="sng">
                <a:solidFill>
                  <a:schemeClr val="hlink"/>
                </a:solidFill>
                <a:hlinkClick r:id="rId6"/>
              </a:rPr>
              <a:t>https://ajph.aphapublications.org/doi/10.2105/AJPH.2015.302696</a:t>
            </a:r>
            <a:endParaRPr sz="1800"/>
          </a:p>
          <a:p>
            <a:pPr indent="0" lvl="0" marL="0" rtl="0" algn="just">
              <a:spcBef>
                <a:spcPts val="360"/>
              </a:spcBef>
              <a:spcAft>
                <a:spcPts val="0"/>
              </a:spcAft>
              <a:buClr>
                <a:schemeClr val="dk1"/>
              </a:buClr>
              <a:buSzPts val="1440"/>
              <a:buFont typeface="Arial"/>
              <a:buNone/>
            </a:pPr>
            <a:r>
              <a:t/>
            </a:r>
            <a:endParaRPr sz="1800"/>
          </a:p>
          <a:p>
            <a:pPr indent="0" lvl="0" marL="0" rtl="0" algn="just">
              <a:spcBef>
                <a:spcPts val="360"/>
              </a:spcBef>
              <a:spcAft>
                <a:spcPts val="0"/>
              </a:spcAft>
              <a:buClr>
                <a:schemeClr val="dk1"/>
              </a:buClr>
              <a:buSzPts val="1440"/>
              <a:buFont typeface="Arial"/>
              <a:buNone/>
            </a:pPr>
            <a:r>
              <a:rPr lang="en-US" sz="1800"/>
              <a:t>[5]BasePaper:</a:t>
            </a:r>
            <a:r>
              <a:rPr lang="en-US" sz="1800" u="sng">
                <a:solidFill>
                  <a:schemeClr val="hlink"/>
                </a:solidFill>
                <a:hlinkClick r:id="rId7"/>
              </a:rPr>
              <a:t>https://journals.plos.org/ploscompbiol/article?id=10.1371/journal.pcbi.1004513</a:t>
            </a:r>
            <a:endParaRPr sz="1800"/>
          </a:p>
          <a:p>
            <a:pPr indent="0" lvl="0" marL="0" rtl="0" algn="just">
              <a:spcBef>
                <a:spcPts val="360"/>
              </a:spcBef>
              <a:spcAft>
                <a:spcPts val="0"/>
              </a:spcAft>
              <a:buClr>
                <a:schemeClr val="dk1"/>
              </a:buClr>
              <a:buSzPts val="1440"/>
              <a:buFont typeface="Arial"/>
              <a:buNone/>
            </a:pPr>
            <a:r>
              <a:t/>
            </a:r>
            <a:endParaRPr sz="1800"/>
          </a:p>
          <a:p>
            <a:pPr indent="0" lvl="0" marL="0" rtl="0" algn="just">
              <a:spcBef>
                <a:spcPts val="360"/>
              </a:spcBef>
              <a:spcAft>
                <a:spcPts val="0"/>
              </a:spcAft>
              <a:buClr>
                <a:schemeClr val="dk1"/>
              </a:buClr>
              <a:buSzPts val="1440"/>
              <a:buFont typeface="Arial"/>
              <a:buNone/>
            </a:pPr>
            <a:r>
              <a:t/>
            </a:r>
            <a:endParaRPr sz="1800"/>
          </a:p>
          <a:p>
            <a:pPr indent="0" lvl="0" marL="0" rtl="0" algn="just">
              <a:lnSpc>
                <a:spcPct val="115000"/>
              </a:lnSpc>
              <a:spcBef>
                <a:spcPts val="0"/>
              </a:spcBef>
              <a:spcAft>
                <a:spcPts val="0"/>
              </a:spcAft>
              <a:buClr>
                <a:schemeClr val="dk1"/>
              </a:buClr>
              <a:buSzPts val="1100"/>
              <a:buFont typeface="Arial"/>
              <a:buNone/>
            </a:pPr>
            <a:r>
              <a:t/>
            </a:r>
            <a:endParaRPr sz="1800"/>
          </a:p>
          <a:p>
            <a:pPr indent="-228600" lvl="0" marL="457200" rtl="0" algn="just">
              <a:lnSpc>
                <a:spcPct val="122727"/>
              </a:lnSpc>
              <a:spcBef>
                <a:spcPts val="0"/>
              </a:spcBef>
              <a:spcAft>
                <a:spcPts val="0"/>
              </a:spcAft>
              <a:buClr>
                <a:schemeClr val="dk1"/>
              </a:buClr>
              <a:buSzPts val="1800"/>
              <a:buFont typeface="Century Gothic"/>
              <a:buNone/>
            </a:pPr>
            <a:r>
              <a:t/>
            </a:r>
            <a:endParaRPr sz="1800">
              <a:highlight>
                <a:schemeClr val="lt1"/>
              </a:highlight>
            </a:endParaRPr>
          </a:p>
          <a:p>
            <a:pPr indent="0" lvl="0" marL="0" rtl="0" algn="just">
              <a:spcBef>
                <a:spcPts val="2400"/>
              </a:spcBef>
              <a:spcAft>
                <a:spcPts val="0"/>
              </a:spcAft>
              <a:buClr>
                <a:schemeClr val="dk1"/>
              </a:buClr>
              <a:buSzPts val="1440"/>
              <a:buFont typeface="Arial"/>
              <a:buNone/>
            </a:pPr>
            <a:r>
              <a:t/>
            </a:r>
            <a:endParaRPr sz="1800"/>
          </a:p>
          <a:p>
            <a:pPr indent="-231645" lvl="0" marL="448056" rtl="0" algn="l">
              <a:lnSpc>
                <a:spcPct val="100000"/>
              </a:lnSpc>
              <a:spcBef>
                <a:spcPts val="0"/>
              </a:spcBef>
              <a:spcAft>
                <a:spcPts val="0"/>
              </a:spcAft>
              <a:buSzPts val="2400"/>
              <a:buNone/>
            </a:pPr>
            <a:r>
              <a:t/>
            </a:r>
            <a:endParaRPr/>
          </a:p>
        </p:txBody>
      </p:sp>
      <p:sp>
        <p:nvSpPr>
          <p:cNvPr id="227" name="Google Shape;227;g6b3141e3f6_4_61"/>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rPr lang="en-US"/>
              <a:t>25-Sep-19</a:t>
            </a:r>
            <a:endParaRPr/>
          </a:p>
        </p:txBody>
      </p:sp>
      <p:sp>
        <p:nvSpPr>
          <p:cNvPr id="228" name="Google Shape;228;g6b3141e3f6_4_61"/>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 name="Shape 49"/>
        <p:cNvGrpSpPr/>
        <p:nvPr/>
      </p:nvGrpSpPr>
      <p:grpSpPr>
        <a:xfrm>
          <a:off x="0" y="0"/>
          <a:ext cx="0" cy="0"/>
          <a:chOff x="0" y="0"/>
          <a:chExt cx="0" cy="0"/>
        </a:xfrm>
      </p:grpSpPr>
      <p:sp>
        <p:nvSpPr>
          <p:cNvPr id="50" name="Google Shape;50;p3"/>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Introduction</a:t>
            </a:r>
            <a:endParaRPr/>
          </a:p>
        </p:txBody>
      </p:sp>
      <p:sp>
        <p:nvSpPr>
          <p:cNvPr id="51" name="Google Shape;51;p3"/>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0"/>
              </a:spcBef>
              <a:spcAft>
                <a:spcPts val="0"/>
              </a:spcAft>
              <a:buSzPts val="1800"/>
              <a:buChar char="⦿"/>
            </a:pPr>
            <a:r>
              <a:rPr lang="en-US" sz="1800"/>
              <a:t>Influenza outbreak poses a great challenge for medical professionals as each year they claim around half a million lives worldwide</a:t>
            </a:r>
            <a:endParaRPr sz="1800"/>
          </a:p>
          <a:p>
            <a:pPr indent="-342900" lvl="0" marL="457200" rtl="0" algn="just">
              <a:lnSpc>
                <a:spcPct val="100000"/>
              </a:lnSpc>
              <a:spcBef>
                <a:spcPts val="0"/>
              </a:spcBef>
              <a:spcAft>
                <a:spcPts val="0"/>
              </a:spcAft>
              <a:buSzPts val="1800"/>
              <a:buChar char="⦿"/>
            </a:pPr>
            <a:r>
              <a:rPr lang="en-US" sz="1800"/>
              <a:t>Predicting when an outbreak might occur is crucial so that the preventive measures can be taken at the right time</a:t>
            </a:r>
            <a:endParaRPr sz="1800"/>
          </a:p>
          <a:p>
            <a:pPr indent="-342900" lvl="0" marL="457200" rtl="0" algn="just">
              <a:lnSpc>
                <a:spcPct val="100000"/>
              </a:lnSpc>
              <a:spcBef>
                <a:spcPts val="0"/>
              </a:spcBef>
              <a:spcAft>
                <a:spcPts val="0"/>
              </a:spcAft>
              <a:buSzPts val="1800"/>
              <a:buChar char="⦿"/>
            </a:pPr>
            <a:r>
              <a:rPr lang="en-US" sz="1800"/>
              <a:t>Accurate predictions can help the health officials to properly prepare and respond to Influenza like illness ( ILI ) outbreaks</a:t>
            </a:r>
            <a:endParaRPr sz="1800"/>
          </a:p>
          <a:p>
            <a:pPr indent="-342900" lvl="0" marL="457200" rtl="0" algn="just">
              <a:lnSpc>
                <a:spcPct val="100000"/>
              </a:lnSpc>
              <a:spcBef>
                <a:spcPts val="0"/>
              </a:spcBef>
              <a:spcAft>
                <a:spcPts val="0"/>
              </a:spcAft>
              <a:buSzPts val="1800"/>
              <a:buChar char="⦿"/>
            </a:pPr>
            <a:r>
              <a:rPr lang="en-US" sz="1800"/>
              <a:t>The US Centers for Disease Control and Prevention (CDC) provides an estimate of influenza activity in the population, its availability has a known lag-time of at least 7 to 14 days</a:t>
            </a:r>
            <a:endParaRPr sz="1800"/>
          </a:p>
          <a:p>
            <a:pPr indent="-342900" lvl="0" marL="457200" rtl="0" algn="just">
              <a:lnSpc>
                <a:spcPct val="100000"/>
              </a:lnSpc>
              <a:spcBef>
                <a:spcPts val="0"/>
              </a:spcBef>
              <a:spcAft>
                <a:spcPts val="0"/>
              </a:spcAft>
              <a:buSzPts val="1800"/>
              <a:buChar char="⦿"/>
            </a:pPr>
            <a:r>
              <a:rPr lang="en-US" sz="1800"/>
              <a:t>This project proposes a methodology which uses an ensemble of different machine learning algorithms and uses data from different real time sources like Twitter, Google Flu Trends and Athena Data</a:t>
            </a:r>
            <a:endParaRPr sz="1800"/>
          </a:p>
          <a:p>
            <a:pPr indent="0" lvl="0" marL="457200" rtl="0" algn="just">
              <a:lnSpc>
                <a:spcPct val="100000"/>
              </a:lnSpc>
              <a:spcBef>
                <a:spcPts val="0"/>
              </a:spcBef>
              <a:spcAft>
                <a:spcPts val="0"/>
              </a:spcAft>
              <a:buSzPts val="1440"/>
              <a:buNone/>
            </a:pPr>
            <a:r>
              <a:t/>
            </a:r>
            <a:endParaRPr sz="1800"/>
          </a:p>
        </p:txBody>
      </p:sp>
      <p:sp>
        <p:nvSpPr>
          <p:cNvPr id="52" name="Google Shape;52;p3"/>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SzPts val="1400"/>
              <a:buNone/>
            </a:pPr>
            <a:r>
              <a:rPr lang="en-US"/>
              <a:t>1</a:t>
            </a:r>
            <a:endParaRPr/>
          </a:p>
          <a:p>
            <a:pPr indent="0" lvl="0" marL="0" rtl="0" algn="r">
              <a:spcBef>
                <a:spcPts val="0"/>
              </a:spcBef>
              <a:spcAft>
                <a:spcPts val="0"/>
              </a:spcAft>
              <a:buSzPts val="1400"/>
              <a:buNone/>
            </a:pPr>
            <a:r>
              <a:t/>
            </a:r>
            <a:endParaRPr/>
          </a:p>
          <a:p>
            <a:pPr indent="0" lvl="0" marL="0" rtl="0" algn="r">
              <a:spcBef>
                <a:spcPts val="0"/>
              </a:spcBef>
              <a:spcAft>
                <a:spcPts val="0"/>
              </a:spcAft>
              <a:buSzPts val="1400"/>
              <a:buNone/>
            </a:pPr>
            <a:r>
              <a:t/>
            </a:r>
            <a:endParaRPr/>
          </a:p>
          <a:p>
            <a:pPr indent="0" lvl="0" marL="0" rtl="0" algn="r">
              <a:spcBef>
                <a:spcPts val="0"/>
              </a:spcBef>
              <a:spcAft>
                <a:spcPts val="0"/>
              </a:spcAft>
              <a:buSzPts val="1400"/>
              <a:buNone/>
            </a:pPr>
            <a:r>
              <a:t/>
            </a:r>
            <a:endParaRPr/>
          </a:p>
          <a:p>
            <a:pPr indent="0" lvl="0" marL="0" rtl="0" algn="r">
              <a:spcBef>
                <a:spcPts val="0"/>
              </a:spcBef>
              <a:spcAft>
                <a:spcPts val="0"/>
              </a:spcAft>
              <a:buClr>
                <a:schemeClr val="dk1"/>
              </a:buClr>
              <a:buSzPts val="1400"/>
              <a:buFont typeface="Arial"/>
              <a:buNone/>
            </a:pPr>
            <a:r>
              <a:rPr lang="en-US"/>
              <a:t>15-Nov-19</a:t>
            </a:r>
            <a:endParaRPr/>
          </a:p>
          <a:p>
            <a:pPr indent="0" lvl="0" marL="0" rtl="0" algn="r">
              <a:lnSpc>
                <a:spcPct val="100000"/>
              </a:lnSpc>
              <a:spcBef>
                <a:spcPts val="0"/>
              </a:spcBef>
              <a:spcAft>
                <a:spcPts val="0"/>
              </a:spcAft>
              <a:buSzPts val="1400"/>
              <a:buNone/>
            </a:pPr>
            <a:r>
              <a:t/>
            </a:r>
            <a:endParaRPr/>
          </a:p>
        </p:txBody>
      </p:sp>
      <p:sp>
        <p:nvSpPr>
          <p:cNvPr id="53" name="Google Shape;53;p3"/>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4"/>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Literature Review</a:t>
            </a:r>
            <a:endParaRPr/>
          </a:p>
        </p:txBody>
      </p:sp>
      <p:sp>
        <p:nvSpPr>
          <p:cNvPr id="59" name="Google Shape;59;p4"/>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60" name="Google Shape;60;p4"/>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graphicFrame>
        <p:nvGraphicFramePr>
          <p:cNvPr id="61" name="Google Shape;61;p4"/>
          <p:cNvGraphicFramePr/>
          <p:nvPr/>
        </p:nvGraphicFramePr>
        <p:xfrm>
          <a:off x="838200" y="1371600"/>
          <a:ext cx="3000000" cy="3000000"/>
        </p:xfrm>
        <a:graphic>
          <a:graphicData uri="http://schemas.openxmlformats.org/drawingml/2006/table">
            <a:tbl>
              <a:tblPr>
                <a:noFill/>
                <a:tableStyleId>{47E6304B-0BEE-4808-940B-823B210B07FB}</a:tableStyleId>
              </a:tblPr>
              <a:tblGrid>
                <a:gridCol w="1341175"/>
                <a:gridCol w="2099225"/>
                <a:gridCol w="1869625"/>
                <a:gridCol w="2157550"/>
              </a:tblGrid>
              <a:tr h="3798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Methodology</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Advantages</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Limitations</a:t>
                      </a:r>
                      <a:endParaRPr b="1" i="0" sz="2000" u="none" cap="none" strike="noStrike">
                        <a:solidFill>
                          <a:srgbClr val="000000"/>
                        </a:solidFill>
                        <a:latin typeface="Calibri"/>
                        <a:ea typeface="Calibri"/>
                        <a:cs typeface="Calibri"/>
                        <a:sym typeface="Calibri"/>
                      </a:endParaRPr>
                    </a:p>
                  </a:txBody>
                  <a:tcPr marT="9525" marB="0" marR="9525" marL="9525" anchor="ctr"/>
                </a:tc>
              </a:tr>
              <a:tr h="127535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hlink"/>
                          </a:solidFill>
                          <a:uFill>
                            <a:noFill/>
                          </a:uFill>
                          <a:hlinkClick r:id="rId3"/>
                        </a:rPr>
                        <a:t>Lamb A, Paul Mj, and Dredze M. </a:t>
                      </a:r>
                      <a:r>
                        <a:rPr lang="en-US" sz="1100" u="none" cap="none" strike="noStrike">
                          <a:solidFill>
                            <a:srgbClr val="000000"/>
                          </a:solidFill>
                        </a:rPr>
                        <a:t>[</a:t>
                      </a:r>
                      <a:r>
                        <a:rPr lang="en-US" sz="1100">
                          <a:solidFill>
                            <a:srgbClr val="000000"/>
                          </a:solidFill>
                        </a:rPr>
                        <a:t>1]</a:t>
                      </a:r>
                      <a:r>
                        <a:rPr lang="en-US" sz="1100" u="none" cap="none" strike="noStrike">
                          <a:solidFill>
                            <a:srgbClr val="000000"/>
                          </a:solidFill>
                        </a:rPr>
                        <a:t>]</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Two phase approach to find flu infection rates from twitter data: first labeled tweets as related/not-related and then classified the related tweets as awareness/infection and self/others.</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It was successful to  differentiate between reports of actual infection and Twitter chatter.</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Inherent deficiency of twitter data - underrepresentation of elderly , children and internet deprived areas</a:t>
                      </a:r>
                      <a:endParaRPr i="0" sz="1100" u="none" cap="none" strike="noStrike">
                        <a:solidFill>
                          <a:srgbClr val="000000"/>
                        </a:solidFill>
                      </a:endParaRPr>
                    </a:p>
                  </a:txBody>
                  <a:tcPr marT="9525" marB="0" marR="9525" marL="9525" anchor="ctr"/>
                </a:tc>
              </a:tr>
              <a:tr h="270425">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hlink"/>
                          </a:solidFill>
                          <a:uFill>
                            <a:noFill/>
                          </a:uFill>
                          <a:hlinkClick r:id="rId4"/>
                        </a:rPr>
                        <a:t>Generous N, Fairchild G, Deshpande A, Del Valle SY, and Priedhorsky R</a:t>
                      </a:r>
                      <a:r>
                        <a:rPr lang="en-US" sz="1100" u="none" cap="none" strike="noStrike">
                          <a:solidFill>
                            <a:srgbClr val="202020"/>
                          </a:solidFill>
                          <a:highlight>
                            <a:srgbClr val="FFFFFF"/>
                          </a:highlight>
                        </a:rPr>
                        <a:t> [</a:t>
                      </a:r>
                      <a:r>
                        <a:rPr lang="en-US" sz="1100">
                          <a:solidFill>
                            <a:srgbClr val="202020"/>
                          </a:solidFill>
                          <a:highlight>
                            <a:srgbClr val="FFFFFF"/>
                          </a:highlight>
                        </a:rPr>
                        <a:t>2</a:t>
                      </a:r>
                      <a:r>
                        <a:rPr lang="en-US" sz="1100" u="none" cap="none" strike="noStrike">
                          <a:solidFill>
                            <a:srgbClr val="202020"/>
                          </a:solidFill>
                          <a:highlight>
                            <a:srgbClr val="FFFFFF"/>
                          </a:highlight>
                        </a:rPr>
                        <a:t>]</a:t>
                      </a:r>
                      <a:endParaRPr sz="1100" u="none" cap="none" strike="noStrike">
                        <a:solidFill>
                          <a:srgbClr val="202020"/>
                        </a:solidFill>
                        <a:highlight>
                          <a:srgbClr val="FFFFFF"/>
                        </a:highlight>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t>Wikipedia article access logs and official disease incidence reports, were used to build linear models to analyze and forecast on 14 diseases context</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Finds wikipedia source as   successful disease surveillance method and finds the forecast value to be significant upto 28 days</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Does not perform well with  fast changing diseases pattern like influenza/flu , better selection of article among millions is needed </a:t>
                      </a:r>
                      <a:endParaRPr i="0" sz="1100" u="none" cap="none" strike="noStrike">
                        <a:solidFill>
                          <a:srgbClr val="000000"/>
                        </a:solidFill>
                      </a:endParaRPr>
                    </a:p>
                  </a:txBody>
                  <a:tcPr marT="9525" marB="0" marR="9525" marL="9525" anchor="ctr"/>
                </a:tc>
              </a:tr>
              <a:tr h="852700">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hlink"/>
                          </a:solidFill>
                          <a:uFill>
                            <a:noFill/>
                          </a:uFill>
                          <a:hlinkClick r:id="rId5"/>
                        </a:rPr>
                        <a:t>Ginsberg J, Mohebbi MH, Patel RS, Brammer L, Smolinski MS, and Brilliant L.</a:t>
                      </a:r>
                      <a:r>
                        <a:rPr lang="en-US" sz="1100" u="none" cap="none" strike="noStrike">
                          <a:highlight>
                            <a:srgbClr val="F3F3F3"/>
                          </a:highlight>
                        </a:rPr>
                        <a:t> [3]</a:t>
                      </a:r>
                      <a:endParaRPr sz="1100" u="none" cap="none" strike="noStrike">
                        <a:highlight>
                          <a:srgbClr val="F3F3F3"/>
                        </a:highlight>
                      </a:endParaRPr>
                    </a:p>
                    <a:p>
                      <a:pPr indent="0" lvl="0" marL="0" marR="0" rtl="0" algn="l">
                        <a:lnSpc>
                          <a:spcPct val="115000"/>
                        </a:lnSpc>
                        <a:spcBef>
                          <a:spcPts val="0"/>
                        </a:spcBef>
                        <a:spcAft>
                          <a:spcPts val="0"/>
                        </a:spcAft>
                        <a:buClr>
                          <a:srgbClr val="000000"/>
                        </a:buClr>
                        <a:buSzPts val="1100"/>
                        <a:buFont typeface="Arial"/>
                        <a:buNone/>
                      </a:pPr>
                      <a:r>
                        <a:t/>
                      </a:r>
                      <a:endParaRPr sz="1100" u="none" cap="none" strike="noStrike">
                        <a:solidFill>
                          <a:srgbClr val="222222"/>
                        </a:solidFill>
                        <a:highlight>
                          <a:srgbClr val="D9D9D9"/>
                        </a:highlight>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t>The google search volume of specific terms is used to predict ILI through linear models</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u="none" cap="none" strike="noStrike"/>
                        <a:t>It  continuously provides real time estimates of ILI</a:t>
                      </a:r>
                      <a:endParaRPr sz="1100" u="none" cap="none" strike="noStrike"/>
                    </a:p>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based on geographical boundaries </a:t>
                      </a:r>
                      <a:endParaRPr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Google flu trends overestimated the flu over certain time periods due to  extreme media coverage and attention i.e. was not able to seperate hype from actual infection rate [</a:t>
                      </a:r>
                      <a:r>
                        <a:rPr lang="en-US" sz="1100" u="none" cap="none" strike="noStrike">
                          <a:solidFill>
                            <a:schemeClr val="hlink"/>
                          </a:solidFill>
                          <a:uFill>
                            <a:noFill/>
                          </a:uFill>
                          <a:hlinkClick r:id="rId6"/>
                        </a:rPr>
                        <a:t>5</a:t>
                      </a:r>
                      <a:r>
                        <a:rPr lang="en-US" sz="1100" u="none" cap="none" strike="noStrike">
                          <a:solidFill>
                            <a:srgbClr val="000000"/>
                          </a:solidFill>
                        </a:rPr>
                        <a:t> ]</a:t>
                      </a:r>
                      <a:endParaRPr i="0" sz="1100" u="none" cap="none" strike="noStrike">
                        <a:solidFill>
                          <a:srgbClr val="000000"/>
                        </a:solidFill>
                      </a:endParaRPr>
                    </a:p>
                  </a:txBody>
                  <a:tcPr marT="9525" marB="0" marR="9525" marL="9525" anchor="ctr"/>
                </a:tc>
              </a:tr>
              <a:tr h="7118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hlink"/>
                          </a:solidFill>
                          <a:uFill>
                            <a:noFill/>
                          </a:uFill>
                          <a:hlinkClick r:id="rId7"/>
                        </a:rPr>
                        <a:t>Smolinski MS, Crawley AW, Baltrusitis K, Chunara R, Olsen J, Wojack O, et al. </a:t>
                      </a:r>
                      <a:r>
                        <a:rPr lang="en-US" sz="1100" u="none" cap="none" strike="noStrike">
                          <a:solidFill>
                            <a:srgbClr val="000000"/>
                          </a:solidFill>
                        </a:rPr>
                        <a:t>[</a:t>
                      </a:r>
                      <a:r>
                        <a:rPr lang="en-US" sz="1100">
                          <a:solidFill>
                            <a:srgbClr val="000000"/>
                          </a:solidFill>
                        </a:rPr>
                        <a:t>4</a:t>
                      </a:r>
                      <a:r>
                        <a:rPr lang="en-US" sz="1100" u="none" cap="none" strike="noStrike">
                          <a:solidFill>
                            <a:srgbClr val="000000"/>
                          </a:solidFill>
                        </a:rPr>
                        <a:t>]</a:t>
                      </a:r>
                      <a:endParaRPr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Participatory flu  surveillance system (FNY) used to gather data, segregate based on symptoms and make estimation through sampling</a:t>
                      </a:r>
                      <a:endParaRPr i="0" sz="1100" u="none" cap="none" strike="noStrike">
                        <a:solidFill>
                          <a:srgbClr val="000000"/>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222222"/>
                          </a:solidFill>
                        </a:rPr>
                        <a:t>Fairly clean data collection with lesser </a:t>
                      </a:r>
                      <a:endParaRPr sz="1100" u="none" cap="none" strike="noStrike">
                        <a:solidFill>
                          <a:srgbClr val="222222"/>
                        </a:solidFill>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222222"/>
                          </a:solidFill>
                        </a:rPr>
                        <a:t>noise </a:t>
                      </a:r>
                      <a:endParaRPr sz="1100" u="none" cap="none" strike="noStrike">
                        <a:solidFill>
                          <a:srgbClr val="222222"/>
                        </a:solidFil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rPr>
                        <a:t>It is limited by samples , geography locations, ability to forecast for extended  period of days</a:t>
                      </a:r>
                      <a:endParaRPr i="0" sz="1100" u="none" cap="none" strike="noStrike">
                        <a:solidFill>
                          <a:srgbClr val="000000"/>
                        </a:solidFill>
                      </a:endParaRPr>
                    </a:p>
                  </a:txBody>
                  <a:tcPr marT="9525" marB="0" marR="9525" marL="95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5"/>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3780"/>
              <a:buFont typeface="Century Gothic"/>
              <a:buNone/>
            </a:pPr>
            <a:r>
              <a:rPr lang="en-US" sz="3780"/>
              <a:t>Outcome of Literature Review</a:t>
            </a:r>
            <a:endParaRPr sz="3780"/>
          </a:p>
        </p:txBody>
      </p:sp>
      <p:sp>
        <p:nvSpPr>
          <p:cNvPr id="67" name="Google Shape;67;p5"/>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400"/>
              <a:buNone/>
            </a:pPr>
            <a:r>
              <a:rPr lang="en-US" sz="1800"/>
              <a:t>Social media based surveillance go awry at the peak of flu season by making higher estimation than ground truth , whereas  government and voluntary based estimation has delayed estimation, and lesser coverage. Combination of the data sources may complement the advantages of one method over others disadvantage, thereby giving accurate forecast prediction.</a:t>
            </a:r>
            <a:endParaRPr sz="1800"/>
          </a:p>
        </p:txBody>
      </p:sp>
      <p:sp>
        <p:nvSpPr>
          <p:cNvPr id="68" name="Google Shape;68;p5"/>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69" name="Google Shape;69;p5"/>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g6b3141e3f6_3_6"/>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599C"/>
              </a:buClr>
              <a:buSzPts val="3780"/>
              <a:buFont typeface="Century Gothic"/>
              <a:buNone/>
            </a:pPr>
            <a:r>
              <a:rPr lang="en-US" sz="3780"/>
              <a:t>Issues and Challenges</a:t>
            </a:r>
            <a:endParaRPr sz="3780"/>
          </a:p>
        </p:txBody>
      </p:sp>
      <p:sp>
        <p:nvSpPr>
          <p:cNvPr id="75" name="Google Shape;75;g6b3141e3f6_3_6"/>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400"/>
              <a:t>1)  Proper  clean  data  was not available  easily,  manual cleaning is the main challenge.</a:t>
            </a:r>
            <a:endParaRPr sz="2400"/>
          </a:p>
          <a:p>
            <a:pPr indent="0" lvl="0" marL="0" rtl="0" algn="l">
              <a:spcBef>
                <a:spcPts val="0"/>
              </a:spcBef>
              <a:spcAft>
                <a:spcPts val="0"/>
              </a:spcAft>
              <a:buClr>
                <a:schemeClr val="dk1"/>
              </a:buClr>
              <a:buSzPts val="1100"/>
              <a:buFont typeface="Arial"/>
              <a:buNone/>
            </a:pPr>
            <a:r>
              <a:rPr lang="en-US" sz="2400"/>
              <a:t>2)  Proper synchronisation of data is not there among data from five sources.</a:t>
            </a:r>
            <a:endParaRPr sz="2400"/>
          </a:p>
          <a:p>
            <a:pPr indent="0" lvl="0" marL="0" rtl="0" algn="l">
              <a:spcBef>
                <a:spcPts val="0"/>
              </a:spcBef>
              <a:spcAft>
                <a:spcPts val="0"/>
              </a:spcAft>
              <a:buClr>
                <a:schemeClr val="dk1"/>
              </a:buClr>
              <a:buSzPts val="1100"/>
              <a:buFont typeface="Arial"/>
              <a:buNone/>
            </a:pPr>
            <a:r>
              <a:rPr lang="en-US" sz="2400"/>
              <a:t>3)  Difficulty in collection of  present data</a:t>
            </a:r>
            <a:endParaRPr sz="2400"/>
          </a:p>
          <a:p>
            <a:pPr indent="0" lvl="0" marL="0" rtl="0" algn="just">
              <a:lnSpc>
                <a:spcPct val="100000"/>
              </a:lnSpc>
              <a:spcBef>
                <a:spcPts val="0"/>
              </a:spcBef>
              <a:spcAft>
                <a:spcPts val="0"/>
              </a:spcAft>
              <a:buSzPts val="2400"/>
              <a:buNone/>
            </a:pPr>
            <a:r>
              <a:t/>
            </a:r>
            <a:endParaRPr sz="1800"/>
          </a:p>
        </p:txBody>
      </p:sp>
      <p:sp>
        <p:nvSpPr>
          <p:cNvPr id="76" name="Google Shape;76;g6b3141e3f6_3_6"/>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77" name="Google Shape;77;g6b3141e3f6_3_6"/>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6"/>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Problem Statement</a:t>
            </a:r>
            <a:endParaRPr/>
          </a:p>
        </p:txBody>
      </p:sp>
      <p:sp>
        <p:nvSpPr>
          <p:cNvPr id="83" name="Google Shape;83;p6"/>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384046" lvl="0" marL="448056" rtl="0" algn="l">
              <a:lnSpc>
                <a:spcPct val="100000"/>
              </a:lnSpc>
              <a:spcBef>
                <a:spcPts val="0"/>
              </a:spcBef>
              <a:spcAft>
                <a:spcPts val="0"/>
              </a:spcAft>
              <a:buSzPts val="2400"/>
              <a:buChar char="⦿"/>
            </a:pPr>
            <a:r>
              <a:rPr lang="en-US"/>
              <a:t>Machine learning-based methodology to combine Search, Social Media, and</a:t>
            </a:r>
            <a:endParaRPr/>
          </a:p>
          <a:p>
            <a:pPr indent="0" lvl="0" marL="448056" rtl="0" algn="l">
              <a:lnSpc>
                <a:spcPct val="100000"/>
              </a:lnSpc>
              <a:spcBef>
                <a:spcPts val="0"/>
              </a:spcBef>
              <a:spcAft>
                <a:spcPts val="0"/>
              </a:spcAft>
              <a:buSzPts val="1440"/>
              <a:buNone/>
            </a:pPr>
            <a:r>
              <a:rPr lang="en-US"/>
              <a:t>Traditional Data Sources to Improve</a:t>
            </a:r>
            <a:endParaRPr/>
          </a:p>
          <a:p>
            <a:pPr indent="0" lvl="0" marL="448056" rtl="0" algn="l">
              <a:lnSpc>
                <a:spcPct val="100000"/>
              </a:lnSpc>
              <a:spcBef>
                <a:spcPts val="0"/>
              </a:spcBef>
              <a:spcAft>
                <a:spcPts val="0"/>
              </a:spcAft>
              <a:buSzPts val="1440"/>
              <a:buNone/>
            </a:pPr>
            <a:r>
              <a:rPr lang="en-US"/>
              <a:t>Influenza Surveillance.</a:t>
            </a:r>
            <a:endParaRPr/>
          </a:p>
          <a:p>
            <a:pPr indent="-384046" lvl="0" marL="448056" rtl="0" algn="l">
              <a:lnSpc>
                <a:spcPct val="100000"/>
              </a:lnSpc>
              <a:spcBef>
                <a:spcPts val="600"/>
              </a:spcBef>
              <a:spcAft>
                <a:spcPts val="0"/>
              </a:spcAft>
              <a:buSzPts val="2400"/>
              <a:buNone/>
            </a:pPr>
            <a:r>
              <a:t/>
            </a:r>
            <a:endParaRPr/>
          </a:p>
          <a:p>
            <a:pPr indent="-231645" lvl="0" marL="448056" rtl="0" algn="l">
              <a:lnSpc>
                <a:spcPct val="100000"/>
              </a:lnSpc>
              <a:spcBef>
                <a:spcPts val="600"/>
              </a:spcBef>
              <a:spcAft>
                <a:spcPts val="0"/>
              </a:spcAft>
              <a:buSzPts val="2400"/>
              <a:buNone/>
            </a:pPr>
            <a:r>
              <a:t/>
            </a:r>
            <a:endParaRPr/>
          </a:p>
        </p:txBody>
      </p:sp>
      <p:sp>
        <p:nvSpPr>
          <p:cNvPr id="84" name="Google Shape;84;p6"/>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85" name="Google Shape;85;p6"/>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g6b3141e3f6_3_20"/>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Autofit/>
          </a:bodyPr>
          <a:lstStyle/>
          <a:p>
            <a:pPr indent="0" lvl="0" marL="484632" rtl="0" algn="l">
              <a:lnSpc>
                <a:spcPct val="100000"/>
              </a:lnSpc>
              <a:spcBef>
                <a:spcPts val="0"/>
              </a:spcBef>
              <a:spcAft>
                <a:spcPts val="0"/>
              </a:spcAft>
              <a:buClr>
                <a:srgbClr val="FF599C"/>
              </a:buClr>
              <a:buSzPts val="4200"/>
              <a:buFont typeface="Century Gothic"/>
              <a:buNone/>
            </a:pPr>
            <a:r>
              <a:rPr lang="en-US"/>
              <a:t>Motivation</a:t>
            </a:r>
            <a:endParaRPr/>
          </a:p>
        </p:txBody>
      </p:sp>
      <p:sp>
        <p:nvSpPr>
          <p:cNvPr id="91" name="Google Shape;91;g6b3141e3f6_3_20"/>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sz="2400"/>
              <a:t>The recent influenza prediction systems do not give accurate results of flu rate for two to four weeks ahead. These prediction systems do not consider information from other data sources. In order to extract information from all the data sources, this project uses ensemble models to provide real-time predictions (“now cast”) and forecast estimates.</a:t>
            </a:r>
            <a:endParaRPr sz="2400"/>
          </a:p>
          <a:p>
            <a:pPr indent="0" lvl="0" marL="0" rtl="0" algn="l">
              <a:lnSpc>
                <a:spcPct val="100000"/>
              </a:lnSpc>
              <a:spcBef>
                <a:spcPts val="0"/>
              </a:spcBef>
              <a:spcAft>
                <a:spcPts val="0"/>
              </a:spcAft>
              <a:buSzPts val="1440"/>
              <a:buNone/>
            </a:pPr>
            <a:r>
              <a:t/>
            </a:r>
            <a:endParaRPr/>
          </a:p>
        </p:txBody>
      </p:sp>
      <p:sp>
        <p:nvSpPr>
          <p:cNvPr id="92" name="Google Shape;92;g6b3141e3f6_3_20"/>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93" name="Google Shape;93;g6b3141e3f6_3_20"/>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7"/>
          <p:cNvSpPr txBox="1"/>
          <p:nvPr>
            <p:ph type="title"/>
          </p:nvPr>
        </p:nvSpPr>
        <p:spPr>
          <a:xfrm>
            <a:off x="457200" y="267494"/>
            <a:ext cx="8229600" cy="875400"/>
          </a:xfrm>
          <a:prstGeom prst="rect">
            <a:avLst/>
          </a:prstGeom>
          <a:noFill/>
          <a:ln>
            <a:noFill/>
          </a:ln>
        </p:spPr>
        <p:txBody>
          <a:bodyPr anchorCtr="0" anchor="ctr" bIns="45700" lIns="91425" spcFirstLastPara="1" rIns="91425" wrap="square" tIns="45700">
            <a:normAutofit/>
          </a:bodyPr>
          <a:lstStyle/>
          <a:p>
            <a:pPr indent="0" lvl="0" marL="484632" rtl="0" algn="l">
              <a:lnSpc>
                <a:spcPct val="100000"/>
              </a:lnSpc>
              <a:spcBef>
                <a:spcPts val="0"/>
              </a:spcBef>
              <a:spcAft>
                <a:spcPts val="0"/>
              </a:spcAft>
              <a:buClr>
                <a:srgbClr val="FF599C"/>
              </a:buClr>
              <a:buSzPts val="4200"/>
              <a:buFont typeface="Century Gothic"/>
              <a:buNone/>
            </a:pPr>
            <a:r>
              <a:rPr lang="en-US"/>
              <a:t>Research Objectives</a:t>
            </a:r>
            <a:endParaRPr/>
          </a:p>
        </p:txBody>
      </p:sp>
      <p:sp>
        <p:nvSpPr>
          <p:cNvPr id="99" name="Google Shape;99;p7"/>
          <p:cNvSpPr txBox="1"/>
          <p:nvPr>
            <p:ph idx="1" type="body"/>
          </p:nvPr>
        </p:nvSpPr>
        <p:spPr>
          <a:xfrm>
            <a:off x="457200" y="1295400"/>
            <a:ext cx="8229600" cy="48768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sz="2400"/>
              <a:t>Data collection (five types)</a:t>
            </a:r>
            <a:endParaRPr sz="2400"/>
          </a:p>
          <a:p>
            <a:pPr indent="-381000" lvl="0" marL="457200" rtl="0" algn="l">
              <a:lnSpc>
                <a:spcPct val="100000"/>
              </a:lnSpc>
              <a:spcBef>
                <a:spcPts val="0"/>
              </a:spcBef>
              <a:spcAft>
                <a:spcPts val="0"/>
              </a:spcAft>
              <a:buSzPts val="2400"/>
              <a:buChar char="●"/>
            </a:pPr>
            <a:r>
              <a:rPr lang="en-US" sz="2400"/>
              <a:t>Data preprocessing</a:t>
            </a:r>
            <a:endParaRPr sz="2400"/>
          </a:p>
          <a:p>
            <a:pPr indent="-381000" lvl="0" marL="457200" rtl="0" algn="l">
              <a:lnSpc>
                <a:spcPct val="100000"/>
              </a:lnSpc>
              <a:spcBef>
                <a:spcPts val="0"/>
              </a:spcBef>
              <a:spcAft>
                <a:spcPts val="0"/>
              </a:spcAft>
              <a:buSzPts val="2400"/>
              <a:buChar char="●"/>
            </a:pPr>
            <a:r>
              <a:rPr lang="en-US" sz="2400"/>
              <a:t>Machine-learning model for each type of data</a:t>
            </a:r>
            <a:endParaRPr sz="2400"/>
          </a:p>
          <a:p>
            <a:pPr indent="-381000" lvl="0" marL="457200" rtl="0" algn="l">
              <a:lnSpc>
                <a:spcPct val="100000"/>
              </a:lnSpc>
              <a:spcBef>
                <a:spcPts val="0"/>
              </a:spcBef>
              <a:spcAft>
                <a:spcPts val="0"/>
              </a:spcAft>
              <a:buSzPts val="2400"/>
              <a:buChar char="●"/>
            </a:pPr>
            <a:r>
              <a:rPr lang="en-US" sz="2400"/>
              <a:t>Ensemble models</a:t>
            </a:r>
            <a:endParaRPr sz="2400"/>
          </a:p>
          <a:p>
            <a:pPr indent="-381000" lvl="0" marL="457200" rtl="0" algn="l">
              <a:lnSpc>
                <a:spcPct val="100000"/>
              </a:lnSpc>
              <a:spcBef>
                <a:spcPts val="0"/>
              </a:spcBef>
              <a:spcAft>
                <a:spcPts val="0"/>
              </a:spcAft>
              <a:buSzPts val="2400"/>
              <a:buChar char="●"/>
            </a:pPr>
            <a:r>
              <a:rPr lang="en-US" sz="2400"/>
              <a:t>Visualisation of results</a:t>
            </a:r>
            <a:endParaRPr sz="2400"/>
          </a:p>
          <a:p>
            <a:pPr indent="0" lvl="0" marL="0" rtl="0" algn="l">
              <a:lnSpc>
                <a:spcPct val="100000"/>
              </a:lnSpc>
              <a:spcBef>
                <a:spcPts val="0"/>
              </a:spcBef>
              <a:spcAft>
                <a:spcPts val="0"/>
              </a:spcAft>
              <a:buSzPts val="1440"/>
              <a:buNone/>
            </a:pPr>
            <a:r>
              <a:t/>
            </a:r>
            <a:endParaRPr/>
          </a:p>
        </p:txBody>
      </p:sp>
      <p:sp>
        <p:nvSpPr>
          <p:cNvPr id="100" name="Google Shape;100;p7"/>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r>
              <a:rPr lang="en-US"/>
              <a:t>5-Nov-19</a:t>
            </a:r>
            <a:endParaRPr/>
          </a:p>
        </p:txBody>
      </p:sp>
      <p:sp>
        <p:nvSpPr>
          <p:cNvPr id="101" name="Google Shape;101;p7"/>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DA (IT368) - Mini-project </a:t>
            </a:r>
            <a:r>
              <a:rPr lang="en-US"/>
              <a:t>Endsem</a:t>
            </a:r>
            <a:r>
              <a:rPr lang="en-US"/>
              <a:t> Evaluation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erv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