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62" r:id="rId4"/>
    <p:sldId id="261" r:id="rId5"/>
    <p:sldId id="263" r:id="rId6"/>
    <p:sldId id="264" r:id="rId7"/>
    <p:sldId id="265" r:id="rId8"/>
    <p:sldId id="266" r:id="rId9"/>
    <p:sldId id="267" r:id="rId10"/>
    <p:sldId id="297" r:id="rId11"/>
    <p:sldId id="298" r:id="rId12"/>
    <p:sldId id="299" r:id="rId13"/>
    <p:sldId id="300" r:id="rId14"/>
    <p:sldId id="273" r:id="rId15"/>
    <p:sldId id="301" r:id="rId16"/>
    <p:sldId id="274" r:id="rId17"/>
    <p:sldId id="275" r:id="rId18"/>
    <p:sldId id="276" r:id="rId19"/>
    <p:sldId id="277" r:id="rId20"/>
    <p:sldId id="278" r:id="rId21"/>
    <p:sldId id="308" r:id="rId22"/>
    <p:sldId id="309" r:id="rId23"/>
    <p:sldId id="281" r:id="rId24"/>
    <p:sldId id="302" r:id="rId25"/>
    <p:sldId id="303" r:id="rId26"/>
    <p:sldId id="304" r:id="rId27"/>
    <p:sldId id="305" r:id="rId28"/>
    <p:sldId id="306" r:id="rId29"/>
    <p:sldId id="307" r:id="rId30"/>
    <p:sldId id="284" r:id="rId31"/>
    <p:sldId id="285" r:id="rId32"/>
    <p:sldId id="286" r:id="rId33"/>
    <p:sldId id="287" r:id="rId34"/>
    <p:sldId id="288" r:id="rId35"/>
    <p:sldId id="289" r:id="rId36"/>
    <p:sldId id="257" r:id="rId37"/>
    <p:sldId id="260" r:id="rId38"/>
    <p:sldId id="25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56" autoAdjust="0"/>
    <p:restoredTop sz="94660"/>
  </p:normalViewPr>
  <p:slideViewPr>
    <p:cSldViewPr snapToGrid="0" showGuides="1">
      <p:cViewPr varScale="1">
        <p:scale>
          <a:sx n="74" d="100"/>
          <a:sy n="74" d="100"/>
        </p:scale>
        <p:origin x="2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138FB5-C945-4C03-A7C6-E3DB5AB848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A3B75452-76FD-4983-8EBB-3B255D312F52}">
      <dgm:prSet phldrT="[Text]" custT="1"/>
      <dgm:spPr/>
      <dgm:t>
        <a:bodyPr/>
        <a:lstStyle/>
        <a:p>
          <a:r>
            <a:rPr lang="en-IN" sz="2800" dirty="0" smtClean="0"/>
            <a:t>Python 3.4</a:t>
          </a:r>
          <a:endParaRPr lang="en-IN" sz="2800" dirty="0"/>
        </a:p>
      </dgm:t>
    </dgm:pt>
    <dgm:pt modelId="{0F82C95E-95C6-4785-80C9-9254FD2A98A2}" type="parTrans" cxnId="{7E97FE52-2104-4EA7-90EE-B98058EF4F7F}">
      <dgm:prSet/>
      <dgm:spPr/>
      <dgm:t>
        <a:bodyPr/>
        <a:lstStyle/>
        <a:p>
          <a:endParaRPr lang="en-IN"/>
        </a:p>
      </dgm:t>
    </dgm:pt>
    <dgm:pt modelId="{E6AC1699-F78A-4EEB-9897-EE81C23E0E5D}" type="sibTrans" cxnId="{7E97FE52-2104-4EA7-90EE-B98058EF4F7F}">
      <dgm:prSet/>
      <dgm:spPr/>
      <dgm:t>
        <a:bodyPr/>
        <a:lstStyle/>
        <a:p>
          <a:endParaRPr lang="en-IN"/>
        </a:p>
      </dgm:t>
    </dgm:pt>
    <dgm:pt modelId="{61525E39-B94C-4AA0-A7E8-51B1B587DCBA}">
      <dgm:prSet phldrT="[Text]" custT="1"/>
      <dgm:spPr/>
      <dgm:t>
        <a:bodyPr/>
        <a:lstStyle/>
        <a:p>
          <a:r>
            <a:rPr lang="en-IN" sz="2800" dirty="0" smtClean="0"/>
            <a:t>Spyder 3  </a:t>
          </a:r>
          <a:endParaRPr lang="en-IN" sz="2800" dirty="0"/>
        </a:p>
      </dgm:t>
    </dgm:pt>
    <dgm:pt modelId="{E1F901B4-A352-4D1B-994F-74E111FC9814}" type="sibTrans" cxnId="{E2921C1D-1CF2-4995-99EE-30993DBFC8AD}">
      <dgm:prSet/>
      <dgm:spPr/>
      <dgm:t>
        <a:bodyPr/>
        <a:lstStyle/>
        <a:p>
          <a:endParaRPr lang="en-IN"/>
        </a:p>
      </dgm:t>
    </dgm:pt>
    <dgm:pt modelId="{D6CA861A-B65B-4D4D-9295-90989632B85A}" type="parTrans" cxnId="{E2921C1D-1CF2-4995-99EE-30993DBFC8AD}">
      <dgm:prSet/>
      <dgm:spPr/>
      <dgm:t>
        <a:bodyPr/>
        <a:lstStyle/>
        <a:p>
          <a:endParaRPr lang="en-IN"/>
        </a:p>
      </dgm:t>
    </dgm:pt>
    <dgm:pt modelId="{E6578516-5B56-41AA-B073-50444CE1069A}" type="pres">
      <dgm:prSet presAssocID="{D3138FB5-C945-4C03-A7C6-E3DB5AB848A1}" presName="linear" presStyleCnt="0">
        <dgm:presLayoutVars>
          <dgm:dir/>
          <dgm:animLvl val="lvl"/>
          <dgm:resizeHandles val="exact"/>
        </dgm:presLayoutVars>
      </dgm:prSet>
      <dgm:spPr/>
      <dgm:t>
        <a:bodyPr/>
        <a:lstStyle/>
        <a:p>
          <a:endParaRPr lang="en-IN"/>
        </a:p>
      </dgm:t>
    </dgm:pt>
    <dgm:pt modelId="{BF8EC911-B48E-4FFA-BBB1-4F6831885DC6}" type="pres">
      <dgm:prSet presAssocID="{A3B75452-76FD-4983-8EBB-3B255D312F52}" presName="parentLin" presStyleCnt="0"/>
      <dgm:spPr/>
    </dgm:pt>
    <dgm:pt modelId="{A9122E4C-BF68-4EE6-A2EA-F195C57C6389}" type="pres">
      <dgm:prSet presAssocID="{A3B75452-76FD-4983-8EBB-3B255D312F52}" presName="parentLeftMargin" presStyleLbl="node1" presStyleIdx="0" presStyleCnt="2"/>
      <dgm:spPr/>
      <dgm:t>
        <a:bodyPr/>
        <a:lstStyle/>
        <a:p>
          <a:endParaRPr lang="en-IN"/>
        </a:p>
      </dgm:t>
    </dgm:pt>
    <dgm:pt modelId="{F173575C-742B-47D7-8C8D-6F24B477F9E6}" type="pres">
      <dgm:prSet presAssocID="{A3B75452-76FD-4983-8EBB-3B255D312F52}" presName="parentText" presStyleLbl="node1" presStyleIdx="0" presStyleCnt="2">
        <dgm:presLayoutVars>
          <dgm:chMax val="0"/>
          <dgm:bulletEnabled val="1"/>
        </dgm:presLayoutVars>
      </dgm:prSet>
      <dgm:spPr/>
      <dgm:t>
        <a:bodyPr/>
        <a:lstStyle/>
        <a:p>
          <a:endParaRPr lang="en-IN"/>
        </a:p>
      </dgm:t>
    </dgm:pt>
    <dgm:pt modelId="{C077B5F4-535D-414A-937C-6D7A1760303F}" type="pres">
      <dgm:prSet presAssocID="{A3B75452-76FD-4983-8EBB-3B255D312F52}" presName="negativeSpace" presStyleCnt="0"/>
      <dgm:spPr/>
    </dgm:pt>
    <dgm:pt modelId="{2100A650-92A8-44F2-A701-9535330B9739}" type="pres">
      <dgm:prSet presAssocID="{A3B75452-76FD-4983-8EBB-3B255D312F52}" presName="childText" presStyleLbl="conFgAcc1" presStyleIdx="0" presStyleCnt="2">
        <dgm:presLayoutVars>
          <dgm:bulletEnabled val="1"/>
        </dgm:presLayoutVars>
      </dgm:prSet>
      <dgm:spPr/>
    </dgm:pt>
    <dgm:pt modelId="{B1780F0F-E1B9-4419-9CB2-37EA84996784}" type="pres">
      <dgm:prSet presAssocID="{E6AC1699-F78A-4EEB-9897-EE81C23E0E5D}" presName="spaceBetweenRectangles" presStyleCnt="0"/>
      <dgm:spPr/>
    </dgm:pt>
    <dgm:pt modelId="{54BD36DF-BF66-415C-A0C4-CAD02EA428FB}" type="pres">
      <dgm:prSet presAssocID="{61525E39-B94C-4AA0-A7E8-51B1B587DCBA}" presName="parentLin" presStyleCnt="0"/>
      <dgm:spPr/>
    </dgm:pt>
    <dgm:pt modelId="{2E748F29-D72C-43B3-8EB4-8585A94C6774}" type="pres">
      <dgm:prSet presAssocID="{61525E39-B94C-4AA0-A7E8-51B1B587DCBA}" presName="parentLeftMargin" presStyleLbl="node1" presStyleIdx="0" presStyleCnt="2"/>
      <dgm:spPr/>
      <dgm:t>
        <a:bodyPr/>
        <a:lstStyle/>
        <a:p>
          <a:endParaRPr lang="en-IN"/>
        </a:p>
      </dgm:t>
    </dgm:pt>
    <dgm:pt modelId="{724787FC-CB76-44E8-817D-9B6A596136C9}" type="pres">
      <dgm:prSet presAssocID="{61525E39-B94C-4AA0-A7E8-51B1B587DCBA}" presName="parentText" presStyleLbl="node1" presStyleIdx="1" presStyleCnt="2">
        <dgm:presLayoutVars>
          <dgm:chMax val="0"/>
          <dgm:bulletEnabled val="1"/>
        </dgm:presLayoutVars>
      </dgm:prSet>
      <dgm:spPr/>
      <dgm:t>
        <a:bodyPr/>
        <a:lstStyle/>
        <a:p>
          <a:endParaRPr lang="en-IN"/>
        </a:p>
      </dgm:t>
    </dgm:pt>
    <dgm:pt modelId="{7EDAA2A2-2013-4EE8-A5FF-743F9B4F2AC8}" type="pres">
      <dgm:prSet presAssocID="{61525E39-B94C-4AA0-A7E8-51B1B587DCBA}" presName="negativeSpace" presStyleCnt="0"/>
      <dgm:spPr/>
    </dgm:pt>
    <dgm:pt modelId="{DE796224-FDDF-43F8-9629-F2853D997C5D}" type="pres">
      <dgm:prSet presAssocID="{61525E39-B94C-4AA0-A7E8-51B1B587DCBA}" presName="childText" presStyleLbl="conFgAcc1" presStyleIdx="1" presStyleCnt="2">
        <dgm:presLayoutVars>
          <dgm:bulletEnabled val="1"/>
        </dgm:presLayoutVars>
      </dgm:prSet>
      <dgm:spPr/>
    </dgm:pt>
  </dgm:ptLst>
  <dgm:cxnLst>
    <dgm:cxn modelId="{5D88DE08-748B-467B-B152-665ADF1A1E40}" type="presOf" srcId="{A3B75452-76FD-4983-8EBB-3B255D312F52}" destId="{F173575C-742B-47D7-8C8D-6F24B477F9E6}" srcOrd="1" destOrd="0" presId="urn:microsoft.com/office/officeart/2005/8/layout/list1"/>
    <dgm:cxn modelId="{34808209-FBB0-48E3-BEAD-E9DDF8C03E2A}" type="presOf" srcId="{61525E39-B94C-4AA0-A7E8-51B1B587DCBA}" destId="{724787FC-CB76-44E8-817D-9B6A596136C9}" srcOrd="1" destOrd="0" presId="urn:microsoft.com/office/officeart/2005/8/layout/list1"/>
    <dgm:cxn modelId="{7707B310-9FCC-4A1E-B9CF-9CEC0E3CAFD2}" type="presOf" srcId="{61525E39-B94C-4AA0-A7E8-51B1B587DCBA}" destId="{2E748F29-D72C-43B3-8EB4-8585A94C6774}" srcOrd="0" destOrd="0" presId="urn:microsoft.com/office/officeart/2005/8/layout/list1"/>
    <dgm:cxn modelId="{F4AD4737-0060-4BE8-ABEA-326FA8295951}" type="presOf" srcId="{A3B75452-76FD-4983-8EBB-3B255D312F52}" destId="{A9122E4C-BF68-4EE6-A2EA-F195C57C6389}" srcOrd="0" destOrd="0" presId="urn:microsoft.com/office/officeart/2005/8/layout/list1"/>
    <dgm:cxn modelId="{7E97FE52-2104-4EA7-90EE-B98058EF4F7F}" srcId="{D3138FB5-C945-4C03-A7C6-E3DB5AB848A1}" destId="{A3B75452-76FD-4983-8EBB-3B255D312F52}" srcOrd="0" destOrd="0" parTransId="{0F82C95E-95C6-4785-80C9-9254FD2A98A2}" sibTransId="{E6AC1699-F78A-4EEB-9897-EE81C23E0E5D}"/>
    <dgm:cxn modelId="{66870E4E-F793-48AD-8A1F-D31714F9F92E}" type="presOf" srcId="{D3138FB5-C945-4C03-A7C6-E3DB5AB848A1}" destId="{E6578516-5B56-41AA-B073-50444CE1069A}" srcOrd="0" destOrd="0" presId="urn:microsoft.com/office/officeart/2005/8/layout/list1"/>
    <dgm:cxn modelId="{E2921C1D-1CF2-4995-99EE-30993DBFC8AD}" srcId="{D3138FB5-C945-4C03-A7C6-E3DB5AB848A1}" destId="{61525E39-B94C-4AA0-A7E8-51B1B587DCBA}" srcOrd="1" destOrd="0" parTransId="{D6CA861A-B65B-4D4D-9295-90989632B85A}" sibTransId="{E1F901B4-A352-4D1B-994F-74E111FC9814}"/>
    <dgm:cxn modelId="{D3BAF1BE-AD00-4B6E-B2EA-A0E743C8567C}" type="presParOf" srcId="{E6578516-5B56-41AA-B073-50444CE1069A}" destId="{BF8EC911-B48E-4FFA-BBB1-4F6831885DC6}" srcOrd="0" destOrd="0" presId="urn:microsoft.com/office/officeart/2005/8/layout/list1"/>
    <dgm:cxn modelId="{3B5D5F39-AAED-4BF9-A022-9F24CE3A6F85}" type="presParOf" srcId="{BF8EC911-B48E-4FFA-BBB1-4F6831885DC6}" destId="{A9122E4C-BF68-4EE6-A2EA-F195C57C6389}" srcOrd="0" destOrd="0" presId="urn:microsoft.com/office/officeart/2005/8/layout/list1"/>
    <dgm:cxn modelId="{6E5BFFDF-B6D2-4C7B-89F9-2B5BD4B7D05D}" type="presParOf" srcId="{BF8EC911-B48E-4FFA-BBB1-4F6831885DC6}" destId="{F173575C-742B-47D7-8C8D-6F24B477F9E6}" srcOrd="1" destOrd="0" presId="urn:microsoft.com/office/officeart/2005/8/layout/list1"/>
    <dgm:cxn modelId="{3B75C225-5CDC-4996-910F-DC12482B708C}" type="presParOf" srcId="{E6578516-5B56-41AA-B073-50444CE1069A}" destId="{C077B5F4-535D-414A-937C-6D7A1760303F}" srcOrd="1" destOrd="0" presId="urn:microsoft.com/office/officeart/2005/8/layout/list1"/>
    <dgm:cxn modelId="{E78358CF-BAF1-49AF-AB9E-56E72BCC7762}" type="presParOf" srcId="{E6578516-5B56-41AA-B073-50444CE1069A}" destId="{2100A650-92A8-44F2-A701-9535330B9739}" srcOrd="2" destOrd="0" presId="urn:microsoft.com/office/officeart/2005/8/layout/list1"/>
    <dgm:cxn modelId="{88129618-58E9-44B0-B9EB-96DF3AC6AE79}" type="presParOf" srcId="{E6578516-5B56-41AA-B073-50444CE1069A}" destId="{B1780F0F-E1B9-4419-9CB2-37EA84996784}" srcOrd="3" destOrd="0" presId="urn:microsoft.com/office/officeart/2005/8/layout/list1"/>
    <dgm:cxn modelId="{73E91C1A-080A-45DA-BB36-6686C3369D0E}" type="presParOf" srcId="{E6578516-5B56-41AA-B073-50444CE1069A}" destId="{54BD36DF-BF66-415C-A0C4-CAD02EA428FB}" srcOrd="4" destOrd="0" presId="urn:microsoft.com/office/officeart/2005/8/layout/list1"/>
    <dgm:cxn modelId="{2BEB730E-45FD-4B88-9DC0-F9D388A8891B}" type="presParOf" srcId="{54BD36DF-BF66-415C-A0C4-CAD02EA428FB}" destId="{2E748F29-D72C-43B3-8EB4-8585A94C6774}" srcOrd="0" destOrd="0" presId="urn:microsoft.com/office/officeart/2005/8/layout/list1"/>
    <dgm:cxn modelId="{C8631778-F4C9-40C3-830A-56CC2078434C}" type="presParOf" srcId="{54BD36DF-BF66-415C-A0C4-CAD02EA428FB}" destId="{724787FC-CB76-44E8-817D-9B6A596136C9}" srcOrd="1" destOrd="0" presId="urn:microsoft.com/office/officeart/2005/8/layout/list1"/>
    <dgm:cxn modelId="{8AFB2CBF-8E02-4D18-9D7D-4DA9DD710DB3}" type="presParOf" srcId="{E6578516-5B56-41AA-B073-50444CE1069A}" destId="{7EDAA2A2-2013-4EE8-A5FF-743F9B4F2AC8}" srcOrd="5" destOrd="0" presId="urn:microsoft.com/office/officeart/2005/8/layout/list1"/>
    <dgm:cxn modelId="{6A0E4BA5-81DD-403E-BEFF-39ECD0851FAA}" type="presParOf" srcId="{E6578516-5B56-41AA-B073-50444CE1069A}" destId="{DE796224-FDDF-43F8-9629-F2853D997C5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0A650-92A8-44F2-A701-9535330B9739}">
      <dsp:nvSpPr>
        <dsp:cNvPr id="0" name=""/>
        <dsp:cNvSpPr/>
      </dsp:nvSpPr>
      <dsp:spPr>
        <a:xfrm>
          <a:off x="0" y="752768"/>
          <a:ext cx="105156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73575C-742B-47D7-8C8D-6F24B477F9E6}">
      <dsp:nvSpPr>
        <dsp:cNvPr id="0" name=""/>
        <dsp:cNvSpPr/>
      </dsp:nvSpPr>
      <dsp:spPr>
        <a:xfrm>
          <a:off x="525780" y="8"/>
          <a:ext cx="7360920" cy="1505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244600">
            <a:lnSpc>
              <a:spcPct val="90000"/>
            </a:lnSpc>
            <a:spcBef>
              <a:spcPct val="0"/>
            </a:spcBef>
            <a:spcAft>
              <a:spcPct val="35000"/>
            </a:spcAft>
          </a:pPr>
          <a:r>
            <a:rPr lang="en-IN" sz="2800" kern="1200" dirty="0" smtClean="0"/>
            <a:t>Python 3.4</a:t>
          </a:r>
          <a:endParaRPr lang="en-IN" sz="2800" kern="1200" dirty="0"/>
        </a:p>
      </dsp:txBody>
      <dsp:txXfrm>
        <a:off x="599273" y="73501"/>
        <a:ext cx="7213934" cy="1358534"/>
      </dsp:txXfrm>
    </dsp:sp>
    <dsp:sp modelId="{DE796224-FDDF-43F8-9629-F2853D997C5D}">
      <dsp:nvSpPr>
        <dsp:cNvPr id="0" name=""/>
        <dsp:cNvSpPr/>
      </dsp:nvSpPr>
      <dsp:spPr>
        <a:xfrm>
          <a:off x="0" y="3066129"/>
          <a:ext cx="105156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4787FC-CB76-44E8-817D-9B6A596136C9}">
      <dsp:nvSpPr>
        <dsp:cNvPr id="0" name=""/>
        <dsp:cNvSpPr/>
      </dsp:nvSpPr>
      <dsp:spPr>
        <a:xfrm>
          <a:off x="525780" y="2313369"/>
          <a:ext cx="7360920" cy="1505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1244600">
            <a:lnSpc>
              <a:spcPct val="90000"/>
            </a:lnSpc>
            <a:spcBef>
              <a:spcPct val="0"/>
            </a:spcBef>
            <a:spcAft>
              <a:spcPct val="35000"/>
            </a:spcAft>
          </a:pPr>
          <a:r>
            <a:rPr lang="en-IN" sz="2800" kern="1200" dirty="0" smtClean="0"/>
            <a:t>Spyder 3  </a:t>
          </a:r>
          <a:endParaRPr lang="en-IN" sz="2800" kern="1200" dirty="0"/>
        </a:p>
      </dsp:txBody>
      <dsp:txXfrm>
        <a:off x="599273" y="2386862"/>
        <a:ext cx="7213934" cy="13585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17F8A-E743-4214-847E-361913AC7289}" type="datetimeFigureOut">
              <a:rPr lang="en-IN" smtClean="0"/>
              <a:t>10-03-2020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1C64F-DF96-4F7C-B107-56847811CB4A}" type="slidenum">
              <a:rPr lang="en-IN" smtClean="0"/>
              <a:t>‹#›</a:t>
            </a:fld>
            <a:endParaRPr lang="en-IN"/>
          </a:p>
        </p:txBody>
      </p:sp>
    </p:spTree>
    <p:extLst>
      <p:ext uri="{BB962C8B-B14F-4D97-AF65-F5344CB8AC3E}">
        <p14:creationId xmlns:p14="http://schemas.microsoft.com/office/powerpoint/2010/main" val="151743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81C64F-DF96-4F7C-B107-56847811CB4A}" type="slidenum">
              <a:rPr lang="en-IN" smtClean="0"/>
              <a:t>1</a:t>
            </a:fld>
            <a:endParaRPr lang="en-IN"/>
          </a:p>
        </p:txBody>
      </p:sp>
    </p:spTree>
    <p:extLst>
      <p:ext uri="{BB962C8B-B14F-4D97-AF65-F5344CB8AC3E}">
        <p14:creationId xmlns:p14="http://schemas.microsoft.com/office/powerpoint/2010/main" val="3535494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81C64F-DF96-4F7C-B107-56847811CB4A}" type="slidenum">
              <a:rPr lang="en-IN" smtClean="0"/>
              <a:t>5</a:t>
            </a:fld>
            <a:endParaRPr lang="en-IN"/>
          </a:p>
        </p:txBody>
      </p:sp>
    </p:spTree>
    <p:extLst>
      <p:ext uri="{BB962C8B-B14F-4D97-AF65-F5344CB8AC3E}">
        <p14:creationId xmlns:p14="http://schemas.microsoft.com/office/powerpoint/2010/main" val="377266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81C64F-DF96-4F7C-B107-56847811CB4A}" type="slidenum">
              <a:rPr lang="en-IN" smtClean="0"/>
              <a:t>11</a:t>
            </a:fld>
            <a:endParaRPr lang="en-IN"/>
          </a:p>
        </p:txBody>
      </p:sp>
    </p:spTree>
    <p:extLst>
      <p:ext uri="{BB962C8B-B14F-4D97-AF65-F5344CB8AC3E}">
        <p14:creationId xmlns:p14="http://schemas.microsoft.com/office/powerpoint/2010/main" val="65970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81C64F-DF96-4F7C-B107-56847811CB4A}" type="slidenum">
              <a:rPr lang="en-IN" smtClean="0"/>
              <a:t>12</a:t>
            </a:fld>
            <a:endParaRPr lang="en-IN"/>
          </a:p>
        </p:txBody>
      </p:sp>
    </p:spTree>
    <p:extLst>
      <p:ext uri="{BB962C8B-B14F-4D97-AF65-F5344CB8AC3E}">
        <p14:creationId xmlns:p14="http://schemas.microsoft.com/office/powerpoint/2010/main" val="2908035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81C64F-DF96-4F7C-B107-56847811CB4A}" type="slidenum">
              <a:rPr lang="en-IN" smtClean="0"/>
              <a:t>13</a:t>
            </a:fld>
            <a:endParaRPr lang="en-IN"/>
          </a:p>
        </p:txBody>
      </p:sp>
    </p:spTree>
    <p:extLst>
      <p:ext uri="{BB962C8B-B14F-4D97-AF65-F5344CB8AC3E}">
        <p14:creationId xmlns:p14="http://schemas.microsoft.com/office/powerpoint/2010/main" val="298136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81C64F-DF96-4F7C-B107-56847811CB4A}" type="slidenum">
              <a:rPr lang="en-IN" smtClean="0"/>
              <a:t>36</a:t>
            </a:fld>
            <a:endParaRPr lang="en-IN"/>
          </a:p>
        </p:txBody>
      </p:sp>
    </p:spTree>
    <p:extLst>
      <p:ext uri="{BB962C8B-B14F-4D97-AF65-F5344CB8AC3E}">
        <p14:creationId xmlns:p14="http://schemas.microsoft.com/office/powerpoint/2010/main" val="117940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310951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3846609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416523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88350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202910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10-03-2020</a:t>
            </a:r>
            <a:endParaRPr lang="en-IN"/>
          </a:p>
        </p:txBody>
      </p:sp>
      <p:sp>
        <p:nvSpPr>
          <p:cNvPr id="6" name="Footer Placeholder 5"/>
          <p:cNvSpPr>
            <a:spLocks noGrp="1"/>
          </p:cNvSpPr>
          <p:nvPr>
            <p:ph type="ftr" sz="quarter" idx="11"/>
          </p:nvPr>
        </p:nvSpPr>
        <p:spPr/>
        <p:txBody>
          <a:bodyPr/>
          <a:lstStyle/>
          <a:p>
            <a:r>
              <a:rPr lang="en-IN" smtClean="0"/>
              <a:t>SRM Institute of Science and Technology</a:t>
            </a:r>
            <a:endParaRPr lang="en-IN"/>
          </a:p>
        </p:txBody>
      </p:sp>
      <p:sp>
        <p:nvSpPr>
          <p:cNvPr id="7" name="Slide Number Placeholder 6"/>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245301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10-03-2020</a:t>
            </a:r>
            <a:endParaRPr lang="en-IN"/>
          </a:p>
        </p:txBody>
      </p:sp>
      <p:sp>
        <p:nvSpPr>
          <p:cNvPr id="8" name="Footer Placeholder 7"/>
          <p:cNvSpPr>
            <a:spLocks noGrp="1"/>
          </p:cNvSpPr>
          <p:nvPr>
            <p:ph type="ftr" sz="quarter" idx="11"/>
          </p:nvPr>
        </p:nvSpPr>
        <p:spPr/>
        <p:txBody>
          <a:bodyPr/>
          <a:lstStyle/>
          <a:p>
            <a:r>
              <a:rPr lang="en-IN" smtClean="0"/>
              <a:t>SRM Institute of Science and Technology</a:t>
            </a:r>
            <a:endParaRPr lang="en-IN"/>
          </a:p>
        </p:txBody>
      </p:sp>
      <p:sp>
        <p:nvSpPr>
          <p:cNvPr id="9" name="Slide Number Placeholder 8"/>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77750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10-03-2020</a:t>
            </a:r>
            <a:endParaRPr lang="en-IN"/>
          </a:p>
        </p:txBody>
      </p:sp>
      <p:sp>
        <p:nvSpPr>
          <p:cNvPr id="4" name="Footer Placeholder 3"/>
          <p:cNvSpPr>
            <a:spLocks noGrp="1"/>
          </p:cNvSpPr>
          <p:nvPr>
            <p:ph type="ftr" sz="quarter" idx="11"/>
          </p:nvPr>
        </p:nvSpPr>
        <p:spPr/>
        <p:txBody>
          <a:bodyPr/>
          <a:lstStyle/>
          <a:p>
            <a:r>
              <a:rPr lang="en-IN" smtClean="0"/>
              <a:t>SRM Institute of Science and Technology</a:t>
            </a:r>
            <a:endParaRPr lang="en-IN"/>
          </a:p>
        </p:txBody>
      </p:sp>
      <p:sp>
        <p:nvSpPr>
          <p:cNvPr id="5" name="Slide Number Placeholder 4"/>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287359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10-03-2020</a:t>
            </a:r>
            <a:endParaRPr lang="en-IN"/>
          </a:p>
        </p:txBody>
      </p:sp>
      <p:sp>
        <p:nvSpPr>
          <p:cNvPr id="3" name="Footer Placeholder 2"/>
          <p:cNvSpPr>
            <a:spLocks noGrp="1"/>
          </p:cNvSpPr>
          <p:nvPr>
            <p:ph type="ftr" sz="quarter" idx="11"/>
          </p:nvPr>
        </p:nvSpPr>
        <p:spPr/>
        <p:txBody>
          <a:bodyPr/>
          <a:lstStyle/>
          <a:p>
            <a:r>
              <a:rPr lang="en-IN" smtClean="0"/>
              <a:t>SRM Institute of Science and Technology</a:t>
            </a:r>
            <a:endParaRPr lang="en-IN"/>
          </a:p>
        </p:txBody>
      </p:sp>
      <p:sp>
        <p:nvSpPr>
          <p:cNvPr id="4" name="Slide Number Placeholder 3"/>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4162429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10-03-2020</a:t>
            </a:r>
            <a:endParaRPr lang="en-IN"/>
          </a:p>
        </p:txBody>
      </p:sp>
      <p:sp>
        <p:nvSpPr>
          <p:cNvPr id="6" name="Footer Placeholder 5"/>
          <p:cNvSpPr>
            <a:spLocks noGrp="1"/>
          </p:cNvSpPr>
          <p:nvPr>
            <p:ph type="ftr" sz="quarter" idx="11"/>
          </p:nvPr>
        </p:nvSpPr>
        <p:spPr/>
        <p:txBody>
          <a:bodyPr/>
          <a:lstStyle/>
          <a:p>
            <a:r>
              <a:rPr lang="en-IN" smtClean="0"/>
              <a:t>SRM Institute of Science and Technology</a:t>
            </a:r>
            <a:endParaRPr lang="en-IN"/>
          </a:p>
        </p:txBody>
      </p:sp>
      <p:sp>
        <p:nvSpPr>
          <p:cNvPr id="7" name="Slide Number Placeholder 6"/>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17749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10-03-2020</a:t>
            </a:r>
            <a:endParaRPr lang="en-IN"/>
          </a:p>
        </p:txBody>
      </p:sp>
      <p:sp>
        <p:nvSpPr>
          <p:cNvPr id="6" name="Footer Placeholder 5"/>
          <p:cNvSpPr>
            <a:spLocks noGrp="1"/>
          </p:cNvSpPr>
          <p:nvPr>
            <p:ph type="ftr" sz="quarter" idx="11"/>
          </p:nvPr>
        </p:nvSpPr>
        <p:spPr/>
        <p:txBody>
          <a:bodyPr/>
          <a:lstStyle/>
          <a:p>
            <a:r>
              <a:rPr lang="en-IN" smtClean="0"/>
              <a:t>SRM Institute of Science and Technology</a:t>
            </a:r>
            <a:endParaRPr lang="en-IN"/>
          </a:p>
        </p:txBody>
      </p:sp>
      <p:sp>
        <p:nvSpPr>
          <p:cNvPr id="7" name="Slide Number Placeholder 6"/>
          <p:cNvSpPr>
            <a:spLocks noGrp="1"/>
          </p:cNvSpPr>
          <p:nvPr>
            <p:ph type="sldNum" sz="quarter" idx="12"/>
          </p:nvPr>
        </p:nvSpPr>
        <p:spPr/>
        <p:txBody>
          <a:bodyPr/>
          <a:lstStyle/>
          <a:p>
            <a:fld id="{37A22D8A-E3D9-4099-97AA-716B2D8D6739}" type="slidenum">
              <a:rPr lang="en-IN" smtClean="0"/>
              <a:t>‹#›</a:t>
            </a:fld>
            <a:endParaRPr lang="en-IN"/>
          </a:p>
        </p:txBody>
      </p:sp>
    </p:spTree>
    <p:extLst>
      <p:ext uri="{BB962C8B-B14F-4D97-AF65-F5344CB8AC3E}">
        <p14:creationId xmlns:p14="http://schemas.microsoft.com/office/powerpoint/2010/main" val="396120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10-03-2020</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SRM Institute of Science and Technology</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22D8A-E3D9-4099-97AA-716B2D8D6739}" type="slidenum">
              <a:rPr lang="en-IN" smtClean="0"/>
              <a:t>‹#›</a:t>
            </a:fld>
            <a:endParaRPr lang="en-IN"/>
          </a:p>
        </p:txBody>
      </p:sp>
    </p:spTree>
    <p:extLst>
      <p:ext uri="{BB962C8B-B14F-4D97-AF65-F5344CB8AC3E}">
        <p14:creationId xmlns:p14="http://schemas.microsoft.com/office/powerpoint/2010/main" val="2753426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41.sv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71078" cy="3911453"/>
          </a:xfrm>
        </p:spPr>
        <p:txBody>
          <a:bodyPr>
            <a:normAutofit/>
          </a:bodyPr>
          <a:lstStyle/>
          <a:p>
            <a:r>
              <a:rPr lang="en-IN" b="1" cap="small" dirty="0" smtClean="0">
                <a:cs typeface="Calibri" panose="020F0502020204030204" pitchFamily="34" charset="0"/>
              </a:rPr>
              <a:t>Enhanced predictive learning approaches for Personalized Diet Recommendation System in Healthcare</a:t>
            </a:r>
            <a:br>
              <a:rPr lang="en-IN" b="1" cap="small" dirty="0" smtClean="0">
                <a:cs typeface="Calibri" panose="020F0502020204030204" pitchFamily="34" charset="0"/>
              </a:rPr>
            </a:br>
            <a:r>
              <a:rPr lang="en-IN" sz="4000" b="1" cap="small" dirty="0">
                <a:cs typeface="Calibri" panose="020F0502020204030204" pitchFamily="34" charset="0"/>
              </a:rPr>
              <a:t/>
            </a:r>
            <a:br>
              <a:rPr lang="en-IN" sz="4000" b="1" cap="small" dirty="0">
                <a:cs typeface="Calibri" panose="020F0502020204030204" pitchFamily="34" charset="0"/>
              </a:rPr>
            </a:br>
            <a:r>
              <a:rPr lang="en-IN" sz="4000" b="1" cap="small" dirty="0" smtClean="0">
                <a:cs typeface="Calibri" panose="020F0502020204030204" pitchFamily="34" charset="0"/>
              </a:rPr>
              <a:t>       </a:t>
            </a:r>
            <a:r>
              <a:rPr lang="en-IN" b="1" cap="small" dirty="0" smtClean="0">
                <a:cs typeface="Calibri" panose="020F0502020204030204" pitchFamily="34" charset="0"/>
              </a:rPr>
              <a:t>Tech Tycoons : Major Project - 2020</a:t>
            </a:r>
            <a:endParaRPr lang="en-IN" b="1" dirty="0"/>
          </a:p>
        </p:txBody>
      </p:sp>
      <p:pic>
        <p:nvPicPr>
          <p:cNvPr id="4"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4104280"/>
            <a:ext cx="2361061" cy="1332600"/>
          </a:xfrm>
        </p:spPr>
      </p:pic>
      <p:sp>
        <p:nvSpPr>
          <p:cNvPr id="5" name="Date Placeholder 4"/>
          <p:cNvSpPr>
            <a:spLocks noGrp="1"/>
          </p:cNvSpPr>
          <p:nvPr>
            <p:ph type="dt" sz="half" idx="10"/>
          </p:nvPr>
        </p:nvSpPr>
        <p:spPr/>
        <p:txBody>
          <a:bodyPr/>
          <a:lstStyle/>
          <a:p>
            <a:r>
              <a:rPr lang="en-US" smtClean="0"/>
              <a:t>10-03-2020</a:t>
            </a:r>
            <a:endParaRPr lang="en-IN" dirty="0"/>
          </a:p>
        </p:txBody>
      </p:sp>
      <p:sp>
        <p:nvSpPr>
          <p:cNvPr id="6" name="Footer Placeholder 5"/>
          <p:cNvSpPr>
            <a:spLocks noGrp="1"/>
          </p:cNvSpPr>
          <p:nvPr>
            <p:ph type="ftr" sz="quarter" idx="11"/>
          </p:nvPr>
        </p:nvSpPr>
        <p:spPr/>
        <p:txBody>
          <a:bodyPr/>
          <a:lstStyle/>
          <a:p>
            <a:r>
              <a:rPr lang="en-IN" dirty="0" smtClean="0"/>
              <a:t>SRM Institute of Science and Technology</a:t>
            </a:r>
            <a:endParaRPr lang="en-IN" dirty="0"/>
          </a:p>
        </p:txBody>
      </p:sp>
      <p:sp>
        <p:nvSpPr>
          <p:cNvPr id="7" name="Slide Number Placeholder 6"/>
          <p:cNvSpPr>
            <a:spLocks noGrp="1"/>
          </p:cNvSpPr>
          <p:nvPr>
            <p:ph type="sldNum" sz="quarter" idx="12"/>
          </p:nvPr>
        </p:nvSpPr>
        <p:spPr/>
        <p:txBody>
          <a:bodyPr/>
          <a:lstStyle/>
          <a:p>
            <a:fld id="{37A22D8A-E3D9-4099-97AA-716B2D8D6739}" type="slidenum">
              <a:rPr lang="en-IN" smtClean="0"/>
              <a:t>1</a:t>
            </a:fld>
            <a:endParaRPr lang="en-IN"/>
          </a:p>
        </p:txBody>
      </p:sp>
      <p:grpSp>
        <p:nvGrpSpPr>
          <p:cNvPr id="8" name="Group 7"/>
          <p:cNvGrpSpPr/>
          <p:nvPr/>
        </p:nvGrpSpPr>
        <p:grpSpPr>
          <a:xfrm>
            <a:off x="838200" y="3097854"/>
            <a:ext cx="832765" cy="614457"/>
            <a:chOff x="655624" y="2342584"/>
            <a:chExt cx="832765" cy="614457"/>
          </a:xfrm>
        </p:grpSpPr>
        <p:sp>
          <p:nvSpPr>
            <p:cNvPr id="9" name="Freeform 8"/>
            <p:cNvSpPr/>
            <p:nvPr/>
          </p:nvSpPr>
          <p:spPr>
            <a:xfrm>
              <a:off x="655624" y="2342584"/>
              <a:ext cx="832765" cy="614457"/>
            </a:xfrm>
            <a:custGeom>
              <a:avLst/>
              <a:gdLst>
                <a:gd name="connsiteX0" fmla="*/ 300262 w 832765"/>
                <a:gd name="connsiteY0" fmla="*/ 514676 h 614457"/>
                <a:gd name="connsiteX1" fmla="*/ 285601 w 832765"/>
                <a:gd name="connsiteY1" fmla="*/ 573318 h 614457"/>
                <a:gd name="connsiteX2" fmla="*/ 549862 w 832765"/>
                <a:gd name="connsiteY2" fmla="*/ 573318 h 614457"/>
                <a:gd name="connsiteX3" fmla="*/ 535202 w 832765"/>
                <a:gd name="connsiteY3" fmla="*/ 514676 h 614457"/>
                <a:gd name="connsiteX4" fmla="*/ 177431 w 832765"/>
                <a:gd name="connsiteY4" fmla="*/ 55007 h 614457"/>
                <a:gd name="connsiteX5" fmla="*/ 133973 w 832765"/>
                <a:gd name="connsiteY5" fmla="*/ 98466 h 614457"/>
                <a:gd name="connsiteX6" fmla="*/ 133973 w 832765"/>
                <a:gd name="connsiteY6" fmla="*/ 339021 h 614457"/>
                <a:gd name="connsiteX7" fmla="*/ 177431 w 832765"/>
                <a:gd name="connsiteY7" fmla="*/ 382480 h 614457"/>
                <a:gd name="connsiteX8" fmla="*/ 659210 w 832765"/>
                <a:gd name="connsiteY8" fmla="*/ 382480 h 614457"/>
                <a:gd name="connsiteX9" fmla="*/ 702669 w 832765"/>
                <a:gd name="connsiteY9" fmla="*/ 339021 h 614457"/>
                <a:gd name="connsiteX10" fmla="*/ 702669 w 832765"/>
                <a:gd name="connsiteY10" fmla="*/ 98466 h 614457"/>
                <a:gd name="connsiteX11" fmla="*/ 659210 w 832765"/>
                <a:gd name="connsiteY11" fmla="*/ 55007 h 614457"/>
                <a:gd name="connsiteX12" fmla="*/ 104062 w 832765"/>
                <a:gd name="connsiteY12" fmla="*/ 0 h 614457"/>
                <a:gd name="connsiteX13" fmla="*/ 728173 w 832765"/>
                <a:gd name="connsiteY13" fmla="*/ 0 h 614457"/>
                <a:gd name="connsiteX14" fmla="*/ 781709 w 832765"/>
                <a:gd name="connsiteY14" fmla="*/ 53536 h 614457"/>
                <a:gd name="connsiteX15" fmla="*/ 781709 w 832765"/>
                <a:gd name="connsiteY15" fmla="*/ 349867 h 614457"/>
                <a:gd name="connsiteX16" fmla="*/ 758106 w 832765"/>
                <a:gd name="connsiteY16" fmla="*/ 394260 h 614457"/>
                <a:gd name="connsiteX17" fmla="*/ 757717 w 832765"/>
                <a:gd name="connsiteY17" fmla="*/ 394470 h 614457"/>
                <a:gd name="connsiteX18" fmla="*/ 758057 w 832765"/>
                <a:gd name="connsiteY18" fmla="*/ 394470 h 614457"/>
                <a:gd name="connsiteX19" fmla="*/ 826695 w 832765"/>
                <a:gd name="connsiteY19" fmla="*/ 551595 h 614457"/>
                <a:gd name="connsiteX20" fmla="*/ 829440 w 832765"/>
                <a:gd name="connsiteY20" fmla="*/ 555665 h 614457"/>
                <a:gd name="connsiteX21" fmla="*/ 830269 w 832765"/>
                <a:gd name="connsiteY21" fmla="*/ 559778 h 614457"/>
                <a:gd name="connsiteX22" fmla="*/ 831138 w 832765"/>
                <a:gd name="connsiteY22" fmla="*/ 561765 h 614457"/>
                <a:gd name="connsiteX23" fmla="*/ 830787 w 832765"/>
                <a:gd name="connsiteY23" fmla="*/ 562339 h 614457"/>
                <a:gd name="connsiteX24" fmla="*/ 832765 w 832765"/>
                <a:gd name="connsiteY24" fmla="*/ 572138 h 614457"/>
                <a:gd name="connsiteX25" fmla="*/ 806919 w 832765"/>
                <a:gd name="connsiteY25" fmla="*/ 611132 h 614457"/>
                <a:gd name="connsiteX26" fmla="*/ 799581 w 832765"/>
                <a:gd name="connsiteY26" fmla="*/ 613409 h 614457"/>
                <a:gd name="connsiteX27" fmla="*/ 798940 w 832765"/>
                <a:gd name="connsiteY27" fmla="*/ 614457 h 614457"/>
                <a:gd name="connsiteX28" fmla="*/ 790446 w 832765"/>
                <a:gd name="connsiteY28" fmla="*/ 614457 h 614457"/>
                <a:gd name="connsiteX29" fmla="*/ 42319 w 832765"/>
                <a:gd name="connsiteY29" fmla="*/ 614457 h 614457"/>
                <a:gd name="connsiteX30" fmla="*/ 34437 w 832765"/>
                <a:gd name="connsiteY30" fmla="*/ 614457 h 614457"/>
                <a:gd name="connsiteX31" fmla="*/ 33919 w 832765"/>
                <a:gd name="connsiteY31" fmla="*/ 613610 h 614457"/>
                <a:gd name="connsiteX32" fmla="*/ 33791 w 832765"/>
                <a:gd name="connsiteY32" fmla="*/ 613597 h 614457"/>
                <a:gd name="connsiteX33" fmla="*/ 0 w 832765"/>
                <a:gd name="connsiteY33" fmla="*/ 572138 h 614457"/>
                <a:gd name="connsiteX34" fmla="*/ 2130 w 832765"/>
                <a:gd name="connsiteY34" fmla="*/ 561587 h 614457"/>
                <a:gd name="connsiteX35" fmla="*/ 1628 w 832765"/>
                <a:gd name="connsiteY35" fmla="*/ 560763 h 614457"/>
                <a:gd name="connsiteX36" fmla="*/ 2872 w 832765"/>
                <a:gd name="connsiteY36" fmla="*/ 557916 h 614457"/>
                <a:gd name="connsiteX37" fmla="*/ 3325 w 832765"/>
                <a:gd name="connsiteY37" fmla="*/ 555665 h 614457"/>
                <a:gd name="connsiteX38" fmla="*/ 4828 w 832765"/>
                <a:gd name="connsiteY38" fmla="*/ 553438 h 614457"/>
                <a:gd name="connsiteX39" fmla="*/ 74271 w 832765"/>
                <a:gd name="connsiteY39" fmla="*/ 394470 h 614457"/>
                <a:gd name="connsiteX40" fmla="*/ 74519 w 832765"/>
                <a:gd name="connsiteY40" fmla="*/ 394470 h 614457"/>
                <a:gd name="connsiteX41" fmla="*/ 74130 w 832765"/>
                <a:gd name="connsiteY41" fmla="*/ 394260 h 614457"/>
                <a:gd name="connsiteX42" fmla="*/ 50527 w 832765"/>
                <a:gd name="connsiteY42" fmla="*/ 349867 h 614457"/>
                <a:gd name="connsiteX43" fmla="*/ 50527 w 832765"/>
                <a:gd name="connsiteY43" fmla="*/ 53536 h 614457"/>
                <a:gd name="connsiteX44" fmla="*/ 104062 w 832765"/>
                <a:gd name="connsiteY44" fmla="*/ 0 h 61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32765" h="614457">
                  <a:moveTo>
                    <a:pt x="300262" y="514676"/>
                  </a:moveTo>
                  <a:lnTo>
                    <a:pt x="285601" y="573318"/>
                  </a:lnTo>
                  <a:lnTo>
                    <a:pt x="549862" y="573318"/>
                  </a:lnTo>
                  <a:lnTo>
                    <a:pt x="535202" y="514676"/>
                  </a:lnTo>
                  <a:close/>
                  <a:moveTo>
                    <a:pt x="177431" y="55007"/>
                  </a:moveTo>
                  <a:cubicBezTo>
                    <a:pt x="153429" y="55007"/>
                    <a:pt x="133973" y="74465"/>
                    <a:pt x="133973" y="98466"/>
                  </a:cubicBezTo>
                  <a:lnTo>
                    <a:pt x="133973" y="339021"/>
                  </a:lnTo>
                  <a:cubicBezTo>
                    <a:pt x="133973" y="363022"/>
                    <a:pt x="153429" y="382480"/>
                    <a:pt x="177431" y="382480"/>
                  </a:cubicBezTo>
                  <a:lnTo>
                    <a:pt x="659210" y="382480"/>
                  </a:lnTo>
                  <a:cubicBezTo>
                    <a:pt x="683212" y="382480"/>
                    <a:pt x="702669" y="363022"/>
                    <a:pt x="702669" y="339021"/>
                  </a:cubicBezTo>
                  <a:lnTo>
                    <a:pt x="702669" y="98466"/>
                  </a:lnTo>
                  <a:cubicBezTo>
                    <a:pt x="702669" y="74465"/>
                    <a:pt x="683212" y="55007"/>
                    <a:pt x="659210" y="55007"/>
                  </a:cubicBezTo>
                  <a:close/>
                  <a:moveTo>
                    <a:pt x="104062" y="0"/>
                  </a:moveTo>
                  <a:lnTo>
                    <a:pt x="728173" y="0"/>
                  </a:lnTo>
                  <a:cubicBezTo>
                    <a:pt x="757741" y="0"/>
                    <a:pt x="781709" y="23969"/>
                    <a:pt x="781709" y="53536"/>
                  </a:cubicBezTo>
                  <a:lnTo>
                    <a:pt x="781709" y="349867"/>
                  </a:lnTo>
                  <a:cubicBezTo>
                    <a:pt x="781709" y="368346"/>
                    <a:pt x="772346" y="384638"/>
                    <a:pt x="758106" y="394260"/>
                  </a:cubicBezTo>
                  <a:lnTo>
                    <a:pt x="757717" y="394470"/>
                  </a:lnTo>
                  <a:lnTo>
                    <a:pt x="758057" y="394470"/>
                  </a:lnTo>
                  <a:lnTo>
                    <a:pt x="826695" y="551595"/>
                  </a:lnTo>
                  <a:lnTo>
                    <a:pt x="829440" y="555665"/>
                  </a:lnTo>
                  <a:lnTo>
                    <a:pt x="830269" y="559778"/>
                  </a:lnTo>
                  <a:lnTo>
                    <a:pt x="831138" y="561765"/>
                  </a:lnTo>
                  <a:lnTo>
                    <a:pt x="830787" y="562339"/>
                  </a:lnTo>
                  <a:lnTo>
                    <a:pt x="832765" y="572138"/>
                  </a:lnTo>
                  <a:cubicBezTo>
                    <a:pt x="832765" y="589667"/>
                    <a:pt x="822107" y="604707"/>
                    <a:pt x="806919" y="611132"/>
                  </a:cubicBezTo>
                  <a:lnTo>
                    <a:pt x="799581" y="613409"/>
                  </a:lnTo>
                  <a:lnTo>
                    <a:pt x="798940" y="614457"/>
                  </a:lnTo>
                  <a:lnTo>
                    <a:pt x="790446" y="614457"/>
                  </a:lnTo>
                  <a:lnTo>
                    <a:pt x="42319" y="614457"/>
                  </a:lnTo>
                  <a:lnTo>
                    <a:pt x="34437" y="614457"/>
                  </a:lnTo>
                  <a:lnTo>
                    <a:pt x="33919" y="613610"/>
                  </a:lnTo>
                  <a:lnTo>
                    <a:pt x="33791" y="613597"/>
                  </a:lnTo>
                  <a:cubicBezTo>
                    <a:pt x="14507" y="609651"/>
                    <a:pt x="0" y="592588"/>
                    <a:pt x="0" y="572138"/>
                  </a:cubicBezTo>
                  <a:lnTo>
                    <a:pt x="2130" y="561587"/>
                  </a:lnTo>
                  <a:lnTo>
                    <a:pt x="1628" y="560763"/>
                  </a:lnTo>
                  <a:lnTo>
                    <a:pt x="2872" y="557916"/>
                  </a:lnTo>
                  <a:lnTo>
                    <a:pt x="3325" y="555665"/>
                  </a:lnTo>
                  <a:lnTo>
                    <a:pt x="4828" y="553438"/>
                  </a:lnTo>
                  <a:lnTo>
                    <a:pt x="74271" y="394470"/>
                  </a:lnTo>
                  <a:lnTo>
                    <a:pt x="74519" y="394470"/>
                  </a:lnTo>
                  <a:lnTo>
                    <a:pt x="74130" y="394260"/>
                  </a:lnTo>
                  <a:cubicBezTo>
                    <a:pt x="59890" y="384638"/>
                    <a:pt x="50527" y="368346"/>
                    <a:pt x="50527" y="349867"/>
                  </a:cubicBezTo>
                  <a:lnTo>
                    <a:pt x="50527" y="53536"/>
                  </a:lnTo>
                  <a:cubicBezTo>
                    <a:pt x="50527" y="23969"/>
                    <a:pt x="74496" y="0"/>
                    <a:pt x="10406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smtClean="0">
                <a:solidFill>
                  <a:schemeClr val="tx1"/>
                </a:solidFill>
              </a:endParaRPr>
            </a:p>
          </p:txBody>
        </p:sp>
        <p:sp>
          <p:nvSpPr>
            <p:cNvPr id="10" name="Triangle 9"/>
            <p:cNvSpPr/>
            <p:nvPr/>
          </p:nvSpPr>
          <p:spPr>
            <a:xfrm rot="5400000">
              <a:off x="994715" y="2468055"/>
              <a:ext cx="195221" cy="168294"/>
            </a:xfrm>
            <a:prstGeom prst="triangl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smtClean="0">
                <a:solidFill>
                  <a:schemeClr val="tx1"/>
                </a:solidFill>
              </a:endParaRPr>
            </a:p>
          </p:txBody>
        </p:sp>
      </p:grpSp>
    </p:spTree>
    <p:extLst>
      <p:ext uri="{BB962C8B-B14F-4D97-AF65-F5344CB8AC3E}">
        <p14:creationId xmlns:p14="http://schemas.microsoft.com/office/powerpoint/2010/main" val="192433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Calibri "/>
              </a:rPr>
              <a:t>Cont….</a:t>
            </a:r>
            <a:endParaRPr lang="en-IN" dirty="0"/>
          </a:p>
        </p:txBody>
      </p:sp>
      <p:sp>
        <p:nvSpPr>
          <p:cNvPr id="3" name="Content Placeholder 2"/>
          <p:cNvSpPr>
            <a:spLocks noGrp="1"/>
          </p:cNvSpPr>
          <p:nvPr>
            <p:ph idx="1"/>
          </p:nvPr>
        </p:nvSpPr>
        <p:spPr>
          <a:xfrm>
            <a:off x="4843123" y="1518339"/>
            <a:ext cx="6895219" cy="2644228"/>
          </a:xfrm>
        </p:spPr>
        <p:txBody>
          <a:bodyPr>
            <a:noAutofit/>
          </a:bodyPr>
          <a:lstStyle/>
          <a:p>
            <a:r>
              <a:rPr lang="en-IN" sz="1500" dirty="0"/>
              <a:t>In order to provide meaningful and straight-forward solutions, a novel expert system is proposed in this paper, which aims to personalize grocery shopping through product suggestions based on genetic phenotype. The algorithms used cover the tasks of data categorisation , data analysis and decision recommendation. Deep Neural Network is applied for data categorisation and Genetic algorithm is used for decision recommendation. The system architecture was such developed that it  would accept new product information including the nutritional values. The block was then trained with the new values and receives updates from state machine block  and stores the trained data. During training , food products are classified into different categories. The block setups threshold for nutrition using genetic algorithm. Ultimately , the decision system would recommend a suggestion of products based on phenotype of personal data, the categories of products and nutritional values.</a:t>
            </a:r>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10</a:t>
            </a:fld>
            <a:endParaRPr lang="en-IN" dirty="0"/>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
        <p:nvSpPr>
          <p:cNvPr id="8" name="Google Shape;267;p18"/>
          <p:cNvSpPr txBox="1">
            <a:spLocks/>
          </p:cNvSpPr>
          <p:nvPr/>
        </p:nvSpPr>
        <p:spPr>
          <a:xfrm>
            <a:off x="1085700" y="1323834"/>
            <a:ext cx="3158754" cy="2838734"/>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PERSONALIZED EXPERT RECOMMENDATION SYSTEM FOR OPTIMAL NUTRITION</a:t>
            </a:r>
          </a:p>
          <a:p>
            <a:pPr marL="0" indent="0">
              <a:buNone/>
            </a:pPr>
            <a:r>
              <a:rPr lang="en-US" sz="1500" i="1" dirty="0"/>
              <a:t>Chih-Han Chen, Maria Karvela, Mohammadreza Sohbati, Thaksin Shinawatra, Christofer Toumazou</a:t>
            </a:r>
            <a:endParaRPr lang="en-US" sz="1500" b="1" dirty="0"/>
          </a:p>
          <a:p>
            <a:pPr marL="0" indent="0">
              <a:buNone/>
            </a:pPr>
            <a:r>
              <a:rPr lang="en-US" sz="1500" b="1" dirty="0"/>
              <a:t>2018</a:t>
            </a:r>
            <a:endParaRPr lang="en-US" sz="1500" dirty="0"/>
          </a:p>
          <a:p>
            <a:pPr marL="0" indent="0">
              <a:buNone/>
            </a:pPr>
            <a:r>
              <a:rPr lang="en-US" sz="1500" b="1" dirty="0" smtClean="0">
                <a:effectLst>
                  <a:outerShdw blurRad="38100" dist="38100" dir="2700000" algn="tl">
                    <a:srgbClr val="000000">
                      <a:alpha val="43137"/>
                    </a:srgbClr>
                  </a:outerShdw>
                </a:effectLst>
              </a:rPr>
              <a:t>PAPER - 3</a:t>
            </a:r>
            <a:endParaRPr lang="en-US" sz="1500" dirty="0">
              <a:effectLst>
                <a:outerShdw blurRad="38100" dist="38100" dir="2700000" algn="tl">
                  <a:srgbClr val="000000">
                    <a:alpha val="43137"/>
                  </a:srgbClr>
                </a:outerShdw>
              </a:effectLst>
            </a:endParaRPr>
          </a:p>
        </p:txBody>
      </p:sp>
      <p:sp>
        <p:nvSpPr>
          <p:cNvPr id="9" name="Google Shape;267;p18"/>
          <p:cNvSpPr txBox="1">
            <a:spLocks/>
          </p:cNvSpPr>
          <p:nvPr/>
        </p:nvSpPr>
        <p:spPr>
          <a:xfrm>
            <a:off x="1085699" y="4258101"/>
            <a:ext cx="3231412" cy="226553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b="1" dirty="0"/>
              <a:t>RECOMMENDATION SYSTEM OF DIETARY PATTERNS FOR CARDIOVASCULAR DISEASE PATIENTS USING DECISION MAKING APPROACH</a:t>
            </a:r>
          </a:p>
          <a:p>
            <a:pPr marL="0" indent="0">
              <a:buNone/>
            </a:pPr>
            <a:r>
              <a:rPr lang="en-IN" sz="1500" dirty="0"/>
              <a:t>Garima Rai, Sanjay Kumar Dubey</a:t>
            </a:r>
          </a:p>
          <a:p>
            <a:pPr marL="0" indent="0">
              <a:buNone/>
            </a:pPr>
            <a:r>
              <a:rPr lang="en-IN" sz="1500" b="1" dirty="0"/>
              <a:t>2019</a:t>
            </a:r>
            <a:endParaRPr lang="en-IN" sz="1500" dirty="0"/>
          </a:p>
          <a:p>
            <a:pPr marL="0" indent="0">
              <a:buFont typeface="Arial" panose="020B0604020202020204" pitchFamily="34" charset="0"/>
              <a:buNone/>
            </a:pPr>
            <a:r>
              <a:rPr lang="en-IN" sz="1500" b="1" dirty="0" smtClean="0">
                <a:effectLst>
                  <a:outerShdw blurRad="38100" dist="38100" dir="2700000" algn="tl">
                    <a:srgbClr val="000000">
                      <a:alpha val="43137"/>
                    </a:srgbClr>
                  </a:outerShdw>
                </a:effectLst>
              </a:rPr>
              <a:t>PAPER -4</a:t>
            </a:r>
            <a:endParaRPr lang="en-IN" sz="1500" dirty="0">
              <a:effectLst>
                <a:outerShdw blurRad="38100" dist="38100" dir="2700000" algn="tl">
                  <a:srgbClr val="000000">
                    <a:alpha val="43137"/>
                  </a:srgbClr>
                </a:outerShdw>
              </a:effectLst>
            </a:endParaRPr>
          </a:p>
        </p:txBody>
      </p:sp>
      <p:sp>
        <p:nvSpPr>
          <p:cNvPr id="10" name="Google Shape;269;p18"/>
          <p:cNvSpPr txBox="1">
            <a:spLocks/>
          </p:cNvSpPr>
          <p:nvPr/>
        </p:nvSpPr>
        <p:spPr>
          <a:xfrm>
            <a:off x="4637269" y="4162568"/>
            <a:ext cx="7101074" cy="2193782"/>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1213" indent="-285750"/>
            <a:r>
              <a:rPr lang="en-IN" sz="1500" dirty="0"/>
              <a:t>In this paper, the author has taken a real dataset and implemented AHP (Analytic Hierarchy Process) and Fuzzy Approach which uses rank based ordering of the results to prepare a Diet Pattern for the patients who are suffering from Cardio Vascular Disease (CVD).The diet consist of food items to be taken up at breakfast, lunch and dinner by CVD </a:t>
            </a:r>
            <a:r>
              <a:rPr lang="en-IN" sz="1500" dirty="0" smtClean="0"/>
              <a:t>patients. The </a:t>
            </a:r>
            <a:r>
              <a:rPr lang="en-IN" sz="1500" dirty="0"/>
              <a:t>AHP works on the basis of various factors like Consistency Index, Consistency Ratio and Reliability Index. The best diet plan analysis is done taking into consideration the normalization factor for normalizing each value. Now the Fuzzy Logic comes into play to describe the order of ranking so as to which diet plan is suitable. </a:t>
            </a:r>
          </a:p>
          <a:p>
            <a:endParaRPr lang="en-IN" sz="1867" dirty="0"/>
          </a:p>
        </p:txBody>
      </p:sp>
    </p:spTree>
    <p:extLst>
      <p:ext uri="{BB962C8B-B14F-4D97-AF65-F5344CB8AC3E}">
        <p14:creationId xmlns:p14="http://schemas.microsoft.com/office/powerpoint/2010/main" val="3139943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Calibri "/>
              </a:rPr>
              <a:t>Cont….</a:t>
            </a:r>
            <a:endParaRPr lang="en-IN" dirty="0"/>
          </a:p>
        </p:txBody>
      </p:sp>
      <p:sp>
        <p:nvSpPr>
          <p:cNvPr id="3" name="Content Placeholder 2"/>
          <p:cNvSpPr>
            <a:spLocks noGrp="1"/>
          </p:cNvSpPr>
          <p:nvPr>
            <p:ph idx="1"/>
          </p:nvPr>
        </p:nvSpPr>
        <p:spPr>
          <a:xfrm>
            <a:off x="4843123" y="1518339"/>
            <a:ext cx="6895219" cy="2471879"/>
          </a:xfrm>
        </p:spPr>
        <p:txBody>
          <a:bodyPr>
            <a:noAutofit/>
          </a:bodyPr>
          <a:lstStyle/>
          <a:p>
            <a:r>
              <a:rPr lang="en-IN" sz="1500" dirty="0"/>
              <a:t>In this work, the authors have proposed a system which is used to predict the actual number of CKD patients using machine learning techniques and after evaluating the accuracy, a query is used to provide a list of recommended food based on the seriousness of the disease. Diverse data mining techniques have been executed on a dataset containing data about patients' determination for CKD. These methods are – Naïve Bayes, Support Vector Machine, and Random Forest. But the core centre is around blood potassium level to distinguish the reasonable eating routine arrangement for a CKD patient. Then the food is recommended for patients suffering from kidney disease. Also food is recommended for the identified levels based on the seriousness of the disease.</a:t>
            </a:r>
          </a:p>
          <a:p>
            <a:endParaRPr lang="en-IN" sz="1500"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11</a:t>
            </a:fld>
            <a:endParaRPr lang="en-IN" dirty="0"/>
          </a:p>
        </p:txBody>
      </p:sp>
      <p:pic>
        <p:nvPicPr>
          <p:cNvPr id="7"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
        <p:nvSpPr>
          <p:cNvPr id="8" name="Google Shape;267;p18"/>
          <p:cNvSpPr txBox="1">
            <a:spLocks/>
          </p:cNvSpPr>
          <p:nvPr/>
        </p:nvSpPr>
        <p:spPr>
          <a:xfrm>
            <a:off x="1085700" y="1323834"/>
            <a:ext cx="3158754" cy="2613595"/>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FOOD RECOMMENDATION USING MACHINE LEARNING FOR CHRONIC KIDNEY DISEASE PATIENTS</a:t>
            </a:r>
          </a:p>
          <a:p>
            <a:pPr marL="0" indent="0">
              <a:buNone/>
            </a:pPr>
            <a:r>
              <a:rPr lang="en-US" sz="1500" dirty="0"/>
              <a:t>Anonnya Banerjee, Alaa Noor, Nasrin Siddiqua, Mohammed Nazim Uddin </a:t>
            </a:r>
          </a:p>
          <a:p>
            <a:pPr marL="0" indent="0">
              <a:buNone/>
            </a:pPr>
            <a:r>
              <a:rPr lang="en-US" sz="1500" b="1" dirty="0" smtClean="0"/>
              <a:t>2019</a:t>
            </a:r>
            <a:endParaRPr lang="en-US" sz="1500" dirty="0" smtClean="0"/>
          </a:p>
          <a:p>
            <a:pPr marL="0" indent="0">
              <a:buNone/>
            </a:pPr>
            <a:r>
              <a:rPr lang="en-US" sz="1500" b="1" dirty="0" smtClean="0">
                <a:effectLst>
                  <a:outerShdw blurRad="38100" dist="38100" dir="2700000" algn="tl">
                    <a:srgbClr val="000000">
                      <a:alpha val="43137"/>
                    </a:srgbClr>
                  </a:outerShdw>
                </a:effectLst>
              </a:rPr>
              <a:t>PAPER - 5</a:t>
            </a:r>
            <a:endParaRPr lang="en-US" sz="1500" dirty="0">
              <a:effectLst>
                <a:outerShdw blurRad="38100" dist="38100" dir="2700000" algn="tl">
                  <a:srgbClr val="000000">
                    <a:alpha val="43137"/>
                  </a:srgbClr>
                </a:outerShdw>
              </a:effectLst>
            </a:endParaRPr>
          </a:p>
        </p:txBody>
      </p:sp>
      <p:sp>
        <p:nvSpPr>
          <p:cNvPr id="9" name="Google Shape;267;p18"/>
          <p:cNvSpPr txBox="1">
            <a:spLocks/>
          </p:cNvSpPr>
          <p:nvPr/>
        </p:nvSpPr>
        <p:spPr>
          <a:xfrm>
            <a:off x="1085699" y="4135273"/>
            <a:ext cx="3231412" cy="2221077"/>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1" dirty="0" smtClean="0"/>
              <a:t>PERSONALIZED NUTRITION SOLUTION BASED ON NUTRIGENOMICS</a:t>
            </a:r>
          </a:p>
          <a:p>
            <a:pPr marL="0" indent="0">
              <a:buNone/>
            </a:pPr>
            <a:r>
              <a:rPr lang="en-IN" sz="1600" dirty="0"/>
              <a:t>Jitao Yang </a:t>
            </a:r>
          </a:p>
          <a:p>
            <a:pPr marL="0" indent="0">
              <a:buNone/>
            </a:pPr>
            <a:r>
              <a:rPr lang="en-IN" sz="1600" b="1" dirty="0" smtClean="0"/>
              <a:t>2019</a:t>
            </a:r>
            <a:endParaRPr lang="en-IN" sz="1600" dirty="0"/>
          </a:p>
          <a:p>
            <a:pPr marL="0" indent="0">
              <a:buNone/>
            </a:pPr>
            <a:r>
              <a:rPr lang="en-IN" sz="1500" b="1" dirty="0" smtClean="0">
                <a:effectLst>
                  <a:outerShdw blurRad="38100" dist="38100" dir="2700000" algn="tl">
                    <a:srgbClr val="000000">
                      <a:alpha val="43137"/>
                    </a:srgbClr>
                  </a:outerShdw>
                </a:effectLst>
              </a:rPr>
              <a:t>PAPER - 6</a:t>
            </a:r>
            <a:endParaRPr lang="en-IN" sz="1500" dirty="0">
              <a:effectLst>
                <a:outerShdw blurRad="38100" dist="38100" dir="2700000" algn="tl">
                  <a:srgbClr val="000000">
                    <a:alpha val="43137"/>
                  </a:srgbClr>
                </a:outerShdw>
              </a:effectLst>
            </a:endParaRPr>
          </a:p>
        </p:txBody>
      </p:sp>
      <p:sp>
        <p:nvSpPr>
          <p:cNvPr id="10" name="Google Shape;269;p18"/>
          <p:cNvSpPr txBox="1">
            <a:spLocks/>
          </p:cNvSpPr>
          <p:nvPr/>
        </p:nvSpPr>
        <p:spPr>
          <a:xfrm>
            <a:off x="4843123" y="4135273"/>
            <a:ext cx="6895220" cy="2221077"/>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500" dirty="0"/>
              <a:t>The DNA algorithm used for recommendation of food using SNP analysis has found to be more effective than traditional and general guidelines. Nutrigenomics is the research about the impact of dietary components on the DNA .Nutrigenomics has helped in designing personalized approach for diet recommendation and diet recommendation. The research of nutrigenomics could not have been so fruitful without the fast </a:t>
            </a:r>
            <a:r>
              <a:rPr lang="en-IN" sz="1500" dirty="0" smtClean="0"/>
              <a:t>develpoment </a:t>
            </a:r>
            <a:r>
              <a:rPr lang="en-IN" sz="1500" dirty="0"/>
              <a:t>of high-throughput sequencing technologies / chips, which currently can identify more than 700,000 SNPs per individual. The main problem which persisted while suggesting generalized diet was not effective and did not met nutritional </a:t>
            </a:r>
            <a:r>
              <a:rPr lang="en-IN" sz="1500" dirty="0" smtClean="0"/>
              <a:t>needs.</a:t>
            </a:r>
            <a:endParaRPr lang="en-IN" sz="1500" dirty="0"/>
          </a:p>
        </p:txBody>
      </p:sp>
    </p:spTree>
    <p:extLst>
      <p:ext uri="{BB962C8B-B14F-4D97-AF65-F5344CB8AC3E}">
        <p14:creationId xmlns:p14="http://schemas.microsoft.com/office/powerpoint/2010/main" val="681026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Calibri "/>
              </a:rPr>
              <a:t>Cont….</a:t>
            </a:r>
            <a:endParaRPr lang="en-IN" dirty="0"/>
          </a:p>
        </p:txBody>
      </p:sp>
      <p:sp>
        <p:nvSpPr>
          <p:cNvPr id="3" name="Content Placeholder 2"/>
          <p:cNvSpPr>
            <a:spLocks noGrp="1"/>
          </p:cNvSpPr>
          <p:nvPr>
            <p:ph idx="1"/>
          </p:nvPr>
        </p:nvSpPr>
        <p:spPr>
          <a:xfrm>
            <a:off x="4843123" y="1323834"/>
            <a:ext cx="6895219" cy="3116759"/>
          </a:xfrm>
        </p:spPr>
        <p:txBody>
          <a:bodyPr>
            <a:noAutofit/>
          </a:bodyPr>
          <a:lstStyle/>
          <a:p>
            <a:r>
              <a:rPr lang="en-IN" sz="1500" dirty="0"/>
              <a:t>This</a:t>
            </a:r>
            <a:r>
              <a:rPr lang="en-IN" sz="1600" dirty="0"/>
              <a:t> paper talks about a recommender system which analyses the health profiles of the user and depending upon that provide individualized nutritional recommendation. The proﬁle is created through the use of dynamic real-time questionnaires prepared by medical doctors and compiled by the users. The system provides the adaptive delivery of nutrition contents to improve the quality of life of both healthy people and individuals affected by chronic diet-related </a:t>
            </a:r>
            <a:r>
              <a:rPr lang="en-IN" sz="1600" dirty="0" smtClean="0"/>
              <a:t>diseases. The </a:t>
            </a:r>
            <a:r>
              <a:rPr lang="en-IN" sz="1600" dirty="0"/>
              <a:t>paper provides a plan to introduce a set of functionalities that make easier for the specialists to add new typical foods or recipes as well as to follow the users’ progress and communicate with them. Thus, it will be possible to increase the interaction among users and medical doctors, providing a richer use experience. Finally, by adding new questionnaires able to proﬁle new diseases as well as new speciﬁc conditions such as pregnancy, athlete and so on, it will be possible to advise more users with recipes and foods suitable for their health status.</a:t>
            </a:r>
          </a:p>
          <a:p>
            <a:pPr marL="0" indent="0">
              <a:buNone/>
            </a:pPr>
            <a:endParaRPr lang="en-IN" sz="1500"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12</a:t>
            </a:fld>
            <a:endParaRPr lang="en-IN" dirty="0"/>
          </a:p>
        </p:txBody>
      </p:sp>
      <p:pic>
        <p:nvPicPr>
          <p:cNvPr id="7"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2739" y="185738"/>
            <a:ext cx="2361061" cy="1138096"/>
          </a:xfrm>
          <a:prstGeom prst="rect">
            <a:avLst/>
          </a:prstGeom>
        </p:spPr>
      </p:pic>
      <p:sp>
        <p:nvSpPr>
          <p:cNvPr id="8" name="Google Shape;267;p18"/>
          <p:cNvSpPr txBox="1">
            <a:spLocks/>
          </p:cNvSpPr>
          <p:nvPr/>
        </p:nvSpPr>
        <p:spPr>
          <a:xfrm>
            <a:off x="1085700" y="1201004"/>
            <a:ext cx="3158754" cy="282845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1" cap="all" dirty="0"/>
              <a:t>a recommender system for adaptive diet monitoring and personalized food </a:t>
            </a:r>
            <a:r>
              <a:rPr lang="en-IN" sz="1600" b="1" cap="all" dirty="0" smtClean="0"/>
              <a:t>suggestion</a:t>
            </a:r>
          </a:p>
          <a:p>
            <a:pPr marL="0" indent="0">
              <a:buNone/>
            </a:pPr>
            <a:r>
              <a:rPr lang="en-IN" sz="1600" dirty="0" smtClean="0"/>
              <a:t>Agapito </a:t>
            </a:r>
            <a:r>
              <a:rPr lang="en-IN" sz="1600" dirty="0"/>
              <a:t>G., Calabrese B., Guzzi P. H., Cannataro M., Simeoni M., Car´e I., Lamprinoudi T., Fuiano G., Pujia A</a:t>
            </a:r>
            <a:r>
              <a:rPr lang="en-IN" sz="1600" dirty="0" smtClean="0"/>
              <a:t>.</a:t>
            </a:r>
          </a:p>
          <a:p>
            <a:pPr marL="0" indent="0">
              <a:buNone/>
            </a:pPr>
            <a:r>
              <a:rPr lang="en-US" sz="1500" b="1" dirty="0" smtClean="0"/>
              <a:t>2017</a:t>
            </a:r>
            <a:endParaRPr lang="en-US" sz="1500" dirty="0" smtClean="0"/>
          </a:p>
          <a:p>
            <a:pPr marL="0" indent="0">
              <a:buNone/>
            </a:pPr>
            <a:r>
              <a:rPr lang="en-US" sz="1500" b="1" dirty="0" smtClean="0">
                <a:effectLst>
                  <a:outerShdw blurRad="38100" dist="38100" dir="2700000" algn="tl">
                    <a:srgbClr val="000000">
                      <a:alpha val="43137"/>
                    </a:srgbClr>
                  </a:outerShdw>
                </a:effectLst>
              </a:rPr>
              <a:t>PAPER - 7</a:t>
            </a:r>
            <a:endParaRPr lang="en-US" sz="1500" dirty="0">
              <a:effectLst>
                <a:outerShdw blurRad="38100" dist="38100" dir="2700000" algn="tl">
                  <a:srgbClr val="000000">
                    <a:alpha val="43137"/>
                  </a:srgbClr>
                </a:outerShdw>
              </a:effectLst>
            </a:endParaRPr>
          </a:p>
        </p:txBody>
      </p:sp>
      <p:sp>
        <p:nvSpPr>
          <p:cNvPr id="9" name="Google Shape;267;p18"/>
          <p:cNvSpPr txBox="1">
            <a:spLocks/>
          </p:cNvSpPr>
          <p:nvPr/>
        </p:nvSpPr>
        <p:spPr>
          <a:xfrm>
            <a:off x="1085700" y="4217158"/>
            <a:ext cx="3231412" cy="1951488"/>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b="1" cap="all" dirty="0" smtClean="0"/>
              <a:t>A </a:t>
            </a:r>
            <a:r>
              <a:rPr lang="en-IN" sz="1500" b="1" cap="all" dirty="0"/>
              <a:t>Smart Food Recommendation </a:t>
            </a:r>
            <a:r>
              <a:rPr lang="en-IN" sz="1500" b="1" cap="all" dirty="0" smtClean="0"/>
              <a:t>System</a:t>
            </a:r>
          </a:p>
          <a:p>
            <a:pPr marL="0" indent="0">
              <a:buNone/>
            </a:pPr>
            <a:r>
              <a:rPr lang="en-IN" sz="1600" dirty="0" smtClean="0"/>
              <a:t>Sajjad Madani, Nuhman Haq, Osman Khalid, Faisal Rehman</a:t>
            </a:r>
            <a:endParaRPr lang="en-IN" sz="1500" b="1" cap="all" dirty="0" smtClean="0">
              <a:effectLst>
                <a:outerShdw blurRad="38100" dist="38100" dir="2700000" algn="tl">
                  <a:srgbClr val="000000">
                    <a:alpha val="43137"/>
                  </a:srgbClr>
                </a:outerShdw>
              </a:effectLst>
            </a:endParaRPr>
          </a:p>
          <a:p>
            <a:pPr marL="0" indent="0">
              <a:buNone/>
            </a:pPr>
            <a:r>
              <a:rPr lang="en-IN" sz="1500" b="1" cap="all" dirty="0" smtClean="0">
                <a:effectLst>
                  <a:outerShdw blurRad="38100" dist="38100" dir="2700000" algn="tl">
                    <a:srgbClr val="000000">
                      <a:alpha val="43137"/>
                    </a:srgbClr>
                  </a:outerShdw>
                </a:effectLst>
              </a:rPr>
              <a:t>2017</a:t>
            </a:r>
          </a:p>
          <a:p>
            <a:pPr marL="0" indent="0">
              <a:buNone/>
            </a:pPr>
            <a:r>
              <a:rPr lang="en-IN" sz="1500" b="1" dirty="0" smtClean="0">
                <a:effectLst>
                  <a:outerShdw blurRad="38100" dist="38100" dir="2700000" algn="tl">
                    <a:srgbClr val="000000">
                      <a:alpha val="43137"/>
                    </a:srgbClr>
                  </a:outerShdw>
                </a:effectLst>
              </a:rPr>
              <a:t>PAPER - 8</a:t>
            </a:r>
            <a:endParaRPr lang="en-IN" sz="1500" dirty="0">
              <a:effectLst>
                <a:outerShdw blurRad="38100" dist="38100" dir="2700000" algn="tl">
                  <a:srgbClr val="000000">
                    <a:alpha val="43137"/>
                  </a:srgbClr>
                </a:outerShdw>
              </a:effectLst>
            </a:endParaRPr>
          </a:p>
        </p:txBody>
      </p:sp>
      <p:sp>
        <p:nvSpPr>
          <p:cNvPr id="10" name="Google Shape;269;p18"/>
          <p:cNvSpPr txBox="1">
            <a:spLocks/>
          </p:cNvSpPr>
          <p:nvPr/>
        </p:nvSpPr>
        <p:spPr>
          <a:xfrm>
            <a:off x="4843123" y="4217158"/>
            <a:ext cx="6895220" cy="2504317"/>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500" dirty="0" smtClean="0"/>
              <a:t>Inadequate </a:t>
            </a:r>
            <a:r>
              <a:rPr lang="en-IN" sz="1500" dirty="0"/>
              <a:t>and inappropriate intake of food is known to cause various health issues and </a:t>
            </a:r>
            <a:r>
              <a:rPr lang="en-IN" sz="1500" dirty="0" smtClean="0"/>
              <a:t>diseases. Due </a:t>
            </a:r>
            <a:r>
              <a:rPr lang="en-IN" sz="1500" dirty="0"/>
              <a:t>to diversity in food components and large number of dietary sources, it is challenging to perform real-time selection of diet patterns that must </a:t>
            </a:r>
            <a:r>
              <a:rPr lang="en-IN" sz="1500" dirty="0" smtClean="0"/>
              <a:t>fulfil one’s </a:t>
            </a:r>
            <a:r>
              <a:rPr lang="en-IN" sz="1500" dirty="0"/>
              <a:t>nutrition needs. </a:t>
            </a:r>
            <a:r>
              <a:rPr lang="en-IN" sz="1500" dirty="0" smtClean="0"/>
              <a:t>A cloud based module is created.</a:t>
            </a:r>
            <a:r>
              <a:rPr lang="en-IN" sz="1500" dirty="0"/>
              <a:t> The model uses ant colony algorithm to generate optimal food list and recommends suitable foods according to the values of pathological reports. Diet-Right can play a vital role in controlling various diseases. The experimental results show that compared to single node execution, the convergence time of parallel execution on cloud is approximately 12 times lower. Moreover, adequate accuracy is attainable by increasing the number of ants.</a:t>
            </a:r>
          </a:p>
        </p:txBody>
      </p:sp>
    </p:spTree>
    <p:extLst>
      <p:ext uri="{BB962C8B-B14F-4D97-AF65-F5344CB8AC3E}">
        <p14:creationId xmlns:p14="http://schemas.microsoft.com/office/powerpoint/2010/main" val="2692631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Calibri "/>
              </a:rPr>
              <a:t>Cont….</a:t>
            </a:r>
            <a:endParaRPr lang="en-IN" dirty="0"/>
          </a:p>
        </p:txBody>
      </p:sp>
      <p:sp>
        <p:nvSpPr>
          <p:cNvPr id="3" name="Content Placeholder 2"/>
          <p:cNvSpPr>
            <a:spLocks noGrp="1"/>
          </p:cNvSpPr>
          <p:nvPr>
            <p:ph idx="1"/>
          </p:nvPr>
        </p:nvSpPr>
        <p:spPr>
          <a:xfrm>
            <a:off x="4843123" y="3463026"/>
            <a:ext cx="6895219" cy="2705618"/>
          </a:xfrm>
        </p:spPr>
        <p:txBody>
          <a:bodyPr>
            <a:noAutofit/>
          </a:bodyPr>
          <a:lstStyle/>
          <a:p>
            <a:r>
              <a:rPr lang="en-IN" sz="1500" dirty="0" smtClean="0"/>
              <a:t>Recently, food recommender systems have received increasing attention due to their relevance for healthy living. These systems also provide functionalities to keep track of nutritional consumption as well as to persuade users to change their eating behavior in positive ways. Also, group recommendation functionalities are  very useful in the food domain, especially when a group of users wants to have a dinner together at home or have a birthday party in a restaurant. Such scenarios create many challenges for food recommender systems since the preferences of all group members have to be taken into account in an adequate fashion. In this paper, we present an overview of recommendation techniques for individuals and groups in the healthy food domain. The process uses collaborative filtering and content based filtering techniques to execute the process.</a:t>
            </a:r>
            <a:endParaRPr lang="en-IN" sz="1500"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13</a:t>
            </a:fld>
            <a:endParaRPr lang="en-IN" dirty="0"/>
          </a:p>
        </p:txBody>
      </p:sp>
      <p:pic>
        <p:nvPicPr>
          <p:cNvPr id="7"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2739" y="185738"/>
            <a:ext cx="2361061" cy="1138096"/>
          </a:xfrm>
          <a:prstGeom prst="rect">
            <a:avLst/>
          </a:prstGeom>
        </p:spPr>
      </p:pic>
      <p:sp>
        <p:nvSpPr>
          <p:cNvPr id="8" name="Google Shape;267;p18"/>
          <p:cNvSpPr txBox="1">
            <a:spLocks/>
          </p:cNvSpPr>
          <p:nvPr/>
        </p:nvSpPr>
        <p:spPr>
          <a:xfrm>
            <a:off x="1085698" y="3357349"/>
            <a:ext cx="3158754" cy="2664677"/>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1" cap="all" dirty="0" smtClean="0"/>
              <a:t>recommender </a:t>
            </a:r>
            <a:r>
              <a:rPr lang="en-IN" sz="1600" b="1" cap="all" dirty="0"/>
              <a:t>systems in the healthy food domain</a:t>
            </a:r>
          </a:p>
          <a:p>
            <a:pPr marL="0" indent="0">
              <a:buNone/>
            </a:pPr>
            <a:r>
              <a:rPr lang="en-US" sz="1500" dirty="0" smtClean="0"/>
              <a:t>Martin Stettinger, Alexander Felfernig </a:t>
            </a:r>
          </a:p>
          <a:p>
            <a:pPr marL="0" indent="0">
              <a:buNone/>
            </a:pPr>
            <a:r>
              <a:rPr lang="en-US" sz="1500" b="1" dirty="0" smtClean="0"/>
              <a:t>2017</a:t>
            </a:r>
            <a:endParaRPr lang="en-US" sz="1500" dirty="0" smtClean="0"/>
          </a:p>
          <a:p>
            <a:pPr marL="0" indent="0">
              <a:buNone/>
            </a:pPr>
            <a:r>
              <a:rPr lang="en-US" sz="1500" b="1" dirty="0" smtClean="0">
                <a:effectLst>
                  <a:outerShdw blurRad="38100" dist="38100" dir="2700000" algn="tl">
                    <a:srgbClr val="000000">
                      <a:alpha val="43137"/>
                    </a:srgbClr>
                  </a:outerShdw>
                </a:effectLst>
              </a:rPr>
              <a:t>PAPER - 10</a:t>
            </a:r>
            <a:endParaRPr lang="en-US" sz="1500" dirty="0">
              <a:effectLst>
                <a:outerShdw blurRad="38100" dist="38100" dir="2700000" algn="tl">
                  <a:srgbClr val="000000">
                    <a:alpha val="43137"/>
                  </a:srgbClr>
                </a:outerShdw>
              </a:effectLst>
            </a:endParaRPr>
          </a:p>
        </p:txBody>
      </p:sp>
      <p:sp>
        <p:nvSpPr>
          <p:cNvPr id="9" name="Google Shape;267;p18"/>
          <p:cNvSpPr txBox="1">
            <a:spLocks/>
          </p:cNvSpPr>
          <p:nvPr/>
        </p:nvSpPr>
        <p:spPr>
          <a:xfrm>
            <a:off x="1085700" y="4217158"/>
            <a:ext cx="3231412" cy="1951488"/>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500" dirty="0">
              <a:effectLst>
                <a:outerShdw blurRad="38100" dist="38100" dir="2700000" algn="tl">
                  <a:srgbClr val="000000">
                    <a:alpha val="43137"/>
                  </a:srgbClr>
                </a:outerShdw>
              </a:effectLst>
            </a:endParaRPr>
          </a:p>
        </p:txBody>
      </p:sp>
      <p:sp>
        <p:nvSpPr>
          <p:cNvPr id="10" name="Google Shape;269;p18"/>
          <p:cNvSpPr txBox="1">
            <a:spLocks/>
          </p:cNvSpPr>
          <p:nvPr/>
        </p:nvSpPr>
        <p:spPr>
          <a:xfrm>
            <a:off x="4843123" y="4217158"/>
            <a:ext cx="6895220" cy="2504317"/>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500" dirty="0"/>
          </a:p>
        </p:txBody>
      </p:sp>
      <p:sp>
        <p:nvSpPr>
          <p:cNvPr id="11" name="Google Shape;267;p18"/>
          <p:cNvSpPr txBox="1">
            <a:spLocks/>
          </p:cNvSpPr>
          <p:nvPr/>
        </p:nvSpPr>
        <p:spPr>
          <a:xfrm>
            <a:off x="1085699" y="1323834"/>
            <a:ext cx="3311155" cy="2033515"/>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1" cap="all" dirty="0" smtClean="0"/>
              <a:t>HEALTHY DIET recommendation  system USING WEB DATA MINING</a:t>
            </a:r>
            <a:endParaRPr lang="en-IN" sz="1600" b="1" cap="all" dirty="0"/>
          </a:p>
          <a:p>
            <a:pPr marL="0" indent="0">
              <a:buNone/>
            </a:pPr>
            <a:r>
              <a:rPr lang="en-IN" sz="1600" dirty="0" smtClean="0"/>
              <a:t>Rushali </a:t>
            </a:r>
            <a:r>
              <a:rPr lang="en-IN" sz="1600" dirty="0"/>
              <a:t>J. </a:t>
            </a:r>
            <a:r>
              <a:rPr lang="en-IN" sz="1600" dirty="0" smtClean="0"/>
              <a:t>Watane , </a:t>
            </a:r>
            <a:r>
              <a:rPr lang="en-IN" sz="1600" dirty="0"/>
              <a:t>Nitin </a:t>
            </a:r>
            <a:r>
              <a:rPr lang="en-IN" sz="1600" dirty="0" smtClean="0"/>
              <a:t>R.Chopde</a:t>
            </a:r>
            <a:endParaRPr lang="en-US" sz="1500" b="1" dirty="0" smtClean="0"/>
          </a:p>
          <a:p>
            <a:pPr marL="0" indent="0">
              <a:buNone/>
            </a:pPr>
            <a:r>
              <a:rPr lang="en-US" sz="1500" b="1" dirty="0" smtClean="0"/>
              <a:t>2014</a:t>
            </a:r>
            <a:endParaRPr lang="en-US" sz="1500" dirty="0" smtClean="0"/>
          </a:p>
          <a:p>
            <a:pPr marL="0" indent="0">
              <a:buNone/>
            </a:pPr>
            <a:r>
              <a:rPr lang="en-US" sz="1500" b="1" dirty="0" smtClean="0">
                <a:effectLst>
                  <a:outerShdw blurRad="38100" dist="38100" dir="2700000" algn="tl">
                    <a:srgbClr val="000000">
                      <a:alpha val="43137"/>
                    </a:srgbClr>
                  </a:outerShdw>
                </a:effectLst>
              </a:rPr>
              <a:t>PAPER - 9</a:t>
            </a:r>
            <a:endParaRPr lang="en-US" sz="1500" dirty="0">
              <a:effectLst>
                <a:outerShdw blurRad="38100" dist="38100" dir="2700000" algn="tl">
                  <a:srgbClr val="000000">
                    <a:alpha val="43137"/>
                  </a:srgbClr>
                </a:outerShdw>
              </a:effectLst>
            </a:endParaRPr>
          </a:p>
        </p:txBody>
      </p:sp>
      <p:sp>
        <p:nvSpPr>
          <p:cNvPr id="13" name="Content Placeholder 2"/>
          <p:cNvSpPr txBox="1">
            <a:spLocks/>
          </p:cNvSpPr>
          <p:nvPr/>
        </p:nvSpPr>
        <p:spPr>
          <a:xfrm>
            <a:off x="4843123" y="1503221"/>
            <a:ext cx="7047619" cy="1959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smtClean="0"/>
              <a:t>In </a:t>
            </a:r>
            <a:r>
              <a:rPr lang="en-IN" sz="1600" dirty="0"/>
              <a:t>this busy scheduled life, People usually don’t care about their health. It makes the person follow unhealthy food habits in the name of saving time. So it has become very essential for the people to have a good balanced healthy diet. </a:t>
            </a:r>
            <a:r>
              <a:rPr lang="en-IN" sz="1600" dirty="0" smtClean="0"/>
              <a:t>The process uses Substance </a:t>
            </a:r>
            <a:r>
              <a:rPr lang="en-IN" sz="1600" dirty="0"/>
              <a:t>B</a:t>
            </a:r>
            <a:r>
              <a:rPr lang="en-IN" sz="1600" dirty="0" smtClean="0"/>
              <a:t>ased </a:t>
            </a:r>
            <a:r>
              <a:rPr lang="en-IN" sz="1600" dirty="0"/>
              <a:t>F</a:t>
            </a:r>
            <a:r>
              <a:rPr lang="en-IN" sz="1600" dirty="0" smtClean="0"/>
              <a:t>iltering  using Decision  Trees and predicts the desired result.</a:t>
            </a:r>
            <a:endParaRPr lang="en-IN" sz="1500" dirty="0"/>
          </a:p>
        </p:txBody>
      </p:sp>
    </p:spTree>
    <p:extLst>
      <p:ext uri="{BB962C8B-B14F-4D97-AF65-F5344CB8AC3E}">
        <p14:creationId xmlns:p14="http://schemas.microsoft.com/office/powerpoint/2010/main" val="3866548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System </a:t>
            </a:r>
            <a:r>
              <a:rPr lang="en-IN" b="1" cap="small" dirty="0" smtClean="0">
                <a:latin typeface="+mn-lt"/>
              </a:rPr>
              <a:t>Architecture</a:t>
            </a:r>
            <a:endParaRPr lang="en-IN" dirty="0">
              <a:latin typeface="+mn-lt"/>
            </a:endParaRPr>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14</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20744" y="2603817"/>
            <a:ext cx="1481514" cy="1419701"/>
          </a:xfrm>
          <a:prstGeom prst="rect">
            <a:avLst/>
          </a:prstGeom>
        </p:spPr>
      </p:pic>
      <p:sp>
        <p:nvSpPr>
          <p:cNvPr id="9" name="TextBox 8"/>
          <p:cNvSpPr txBox="1"/>
          <p:nvPr/>
        </p:nvSpPr>
        <p:spPr>
          <a:xfrm>
            <a:off x="1402080" y="4279392"/>
            <a:ext cx="1097280" cy="369332"/>
          </a:xfrm>
          <a:prstGeom prst="rect">
            <a:avLst/>
          </a:prstGeom>
          <a:noFill/>
        </p:spPr>
        <p:txBody>
          <a:bodyPr wrap="square" rtlCol="0">
            <a:spAutoFit/>
          </a:bodyPr>
          <a:lstStyle/>
          <a:p>
            <a:r>
              <a:rPr lang="en-IN" dirty="0" smtClean="0"/>
              <a:t> DATASET</a:t>
            </a:r>
            <a:endParaRPr lang="en-IN"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23" y="1627821"/>
            <a:ext cx="2143125" cy="214312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9060" y="3966208"/>
            <a:ext cx="2619375" cy="1752600"/>
          </a:xfrm>
          <a:prstGeom prst="rect">
            <a:avLst/>
          </a:prstGeom>
        </p:spPr>
      </p:pic>
      <p:sp>
        <p:nvSpPr>
          <p:cNvPr id="13" name="TextBox 12"/>
          <p:cNvSpPr txBox="1"/>
          <p:nvPr/>
        </p:nvSpPr>
        <p:spPr>
          <a:xfrm>
            <a:off x="3581400" y="5937504"/>
            <a:ext cx="2417035" cy="369332"/>
          </a:xfrm>
          <a:prstGeom prst="rect">
            <a:avLst/>
          </a:prstGeom>
          <a:noFill/>
        </p:spPr>
        <p:txBody>
          <a:bodyPr wrap="square" rtlCol="0">
            <a:spAutoFit/>
          </a:bodyPr>
          <a:lstStyle/>
          <a:p>
            <a:r>
              <a:rPr lang="en-IN" dirty="0" smtClean="0"/>
              <a:t>K-MEANS CLUSTERING</a:t>
            </a:r>
            <a:endParaRPr lang="en-IN" dirty="0"/>
          </a:p>
        </p:txBody>
      </p:sp>
      <p:sp>
        <p:nvSpPr>
          <p:cNvPr id="15" name="TextBox 14"/>
          <p:cNvSpPr txBox="1"/>
          <p:nvPr/>
        </p:nvSpPr>
        <p:spPr>
          <a:xfrm>
            <a:off x="2072640" y="4986528"/>
            <a:ext cx="1306420" cy="369332"/>
          </a:xfrm>
          <a:prstGeom prst="rect">
            <a:avLst/>
          </a:prstGeom>
          <a:noFill/>
        </p:spPr>
        <p:txBody>
          <a:bodyPr wrap="square" rtlCol="0">
            <a:spAutoFit/>
          </a:bodyPr>
          <a:lstStyle/>
          <a:p>
            <a:r>
              <a:rPr lang="en-IN" dirty="0" smtClean="0"/>
              <a:t>BREAKFAST</a:t>
            </a:r>
            <a:endParaRPr lang="en-IN" dirty="0"/>
          </a:p>
        </p:txBody>
      </p:sp>
      <p:sp>
        <p:nvSpPr>
          <p:cNvPr id="16" name="TextBox 15"/>
          <p:cNvSpPr txBox="1"/>
          <p:nvPr/>
        </p:nvSpPr>
        <p:spPr>
          <a:xfrm>
            <a:off x="5998435" y="4648724"/>
            <a:ext cx="888711" cy="369332"/>
          </a:xfrm>
          <a:prstGeom prst="rect">
            <a:avLst/>
          </a:prstGeom>
          <a:noFill/>
        </p:spPr>
        <p:txBody>
          <a:bodyPr wrap="square" rtlCol="0">
            <a:spAutoFit/>
          </a:bodyPr>
          <a:lstStyle/>
          <a:p>
            <a:r>
              <a:rPr lang="en-IN" dirty="0" smtClean="0"/>
              <a:t>LUNCH</a:t>
            </a:r>
            <a:endParaRPr lang="en-IN" dirty="0"/>
          </a:p>
        </p:txBody>
      </p:sp>
      <p:sp>
        <p:nvSpPr>
          <p:cNvPr id="17" name="TextBox 16"/>
          <p:cNvSpPr txBox="1"/>
          <p:nvPr/>
        </p:nvSpPr>
        <p:spPr>
          <a:xfrm>
            <a:off x="5364480" y="5498592"/>
            <a:ext cx="2633472" cy="369332"/>
          </a:xfrm>
          <a:prstGeom prst="rect">
            <a:avLst/>
          </a:prstGeom>
          <a:noFill/>
        </p:spPr>
        <p:txBody>
          <a:bodyPr wrap="square" rtlCol="0">
            <a:spAutoFit/>
          </a:bodyPr>
          <a:lstStyle/>
          <a:p>
            <a:r>
              <a:rPr lang="en-IN" dirty="0" smtClean="0"/>
              <a:t>DINNER</a:t>
            </a:r>
            <a:endParaRPr lang="en-IN" dirty="0"/>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7475" y="1690688"/>
            <a:ext cx="2143125" cy="2143125"/>
          </a:xfrm>
          <a:prstGeom prst="rect">
            <a:avLst/>
          </a:prstGeom>
        </p:spPr>
      </p:pic>
      <p:sp>
        <p:nvSpPr>
          <p:cNvPr id="20" name="TextBox 19"/>
          <p:cNvSpPr txBox="1"/>
          <p:nvPr/>
        </p:nvSpPr>
        <p:spPr>
          <a:xfrm>
            <a:off x="6887146" y="1627821"/>
            <a:ext cx="1266254" cy="369332"/>
          </a:xfrm>
          <a:prstGeom prst="rect">
            <a:avLst/>
          </a:prstGeom>
          <a:noFill/>
        </p:spPr>
        <p:txBody>
          <a:bodyPr wrap="square" rtlCol="0">
            <a:spAutoFit/>
          </a:bodyPr>
          <a:lstStyle/>
          <a:p>
            <a:r>
              <a:rPr lang="en-IN" dirty="0" smtClean="0"/>
              <a:t>   PYTHON</a:t>
            </a:r>
            <a:endParaRPr lang="en-IN" dirty="0"/>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7146" y="4410400"/>
            <a:ext cx="1905000" cy="1308408"/>
          </a:xfrm>
          <a:prstGeom prst="rect">
            <a:avLst/>
          </a:prstGeom>
        </p:spPr>
      </p:pic>
      <p:sp>
        <p:nvSpPr>
          <p:cNvPr id="22" name="TextBox 21"/>
          <p:cNvSpPr txBox="1"/>
          <p:nvPr/>
        </p:nvSpPr>
        <p:spPr>
          <a:xfrm>
            <a:off x="6595872" y="6108192"/>
            <a:ext cx="3060192" cy="369332"/>
          </a:xfrm>
          <a:prstGeom prst="rect">
            <a:avLst/>
          </a:prstGeom>
          <a:noFill/>
        </p:spPr>
        <p:txBody>
          <a:bodyPr wrap="square" rtlCol="0">
            <a:spAutoFit/>
          </a:bodyPr>
          <a:lstStyle/>
          <a:p>
            <a:r>
              <a:rPr lang="en-IN" dirty="0" smtClean="0"/>
              <a:t>RANDOM FOREST CLASSIFIER</a:t>
            </a:r>
            <a:endParaRPr lang="en-IN" dirty="0"/>
          </a:p>
        </p:txBody>
      </p:sp>
      <p:sp>
        <p:nvSpPr>
          <p:cNvPr id="23" name="Arrow: Down 12">
            <a:extLst>
              <a:ext uri="{FF2B5EF4-FFF2-40B4-BE49-F238E27FC236}">
                <a16:creationId xmlns="" xmlns:a16="http://schemas.microsoft.com/office/drawing/2014/main" id="{070AC0C4-759D-4BE0-9C1D-E165B51B3C09}"/>
              </a:ext>
            </a:extLst>
          </p:cNvPr>
          <p:cNvSpPr/>
          <p:nvPr/>
        </p:nvSpPr>
        <p:spPr>
          <a:xfrm rot="10800000">
            <a:off x="6099712" y="3380887"/>
            <a:ext cx="615460" cy="582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Arrow: Down 12">
            <a:extLst>
              <a:ext uri="{FF2B5EF4-FFF2-40B4-BE49-F238E27FC236}">
                <a16:creationId xmlns="" xmlns:a16="http://schemas.microsoft.com/office/drawing/2014/main" id="{070AC0C4-759D-4BE0-9C1D-E165B51B3C09}"/>
              </a:ext>
            </a:extLst>
          </p:cNvPr>
          <p:cNvSpPr/>
          <p:nvPr/>
        </p:nvSpPr>
        <p:spPr>
          <a:xfrm rot="16200000">
            <a:off x="3191420" y="3398314"/>
            <a:ext cx="615460" cy="582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Down 12">
            <a:extLst>
              <a:ext uri="{FF2B5EF4-FFF2-40B4-BE49-F238E27FC236}">
                <a16:creationId xmlns="" xmlns:a16="http://schemas.microsoft.com/office/drawing/2014/main" id="{070AC0C4-759D-4BE0-9C1D-E165B51B3C09}"/>
              </a:ext>
            </a:extLst>
          </p:cNvPr>
          <p:cNvSpPr/>
          <p:nvPr/>
        </p:nvSpPr>
        <p:spPr>
          <a:xfrm rot="16200000">
            <a:off x="8813498" y="3479762"/>
            <a:ext cx="615460" cy="582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12720" y="2579834"/>
            <a:ext cx="2057400" cy="2219325"/>
          </a:xfrm>
          <a:prstGeom prst="rect">
            <a:avLst/>
          </a:prstGeom>
        </p:spPr>
      </p:pic>
      <p:sp>
        <p:nvSpPr>
          <p:cNvPr id="27" name="Arrow: Down 12">
            <a:extLst>
              <a:ext uri="{FF2B5EF4-FFF2-40B4-BE49-F238E27FC236}">
                <a16:creationId xmlns="" xmlns:a16="http://schemas.microsoft.com/office/drawing/2014/main" id="{070AC0C4-759D-4BE0-9C1D-E165B51B3C09}"/>
              </a:ext>
            </a:extLst>
          </p:cNvPr>
          <p:cNvSpPr/>
          <p:nvPr/>
        </p:nvSpPr>
        <p:spPr>
          <a:xfrm rot="13225173">
            <a:off x="5590550" y="4113003"/>
            <a:ext cx="615460" cy="582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Arrow: Down 12">
            <a:extLst>
              <a:ext uri="{FF2B5EF4-FFF2-40B4-BE49-F238E27FC236}">
                <a16:creationId xmlns="" xmlns:a16="http://schemas.microsoft.com/office/drawing/2014/main" id="{070AC0C4-759D-4BE0-9C1D-E165B51B3C09}"/>
              </a:ext>
            </a:extLst>
          </p:cNvPr>
          <p:cNvSpPr/>
          <p:nvPr/>
        </p:nvSpPr>
        <p:spPr>
          <a:xfrm rot="8076994">
            <a:off x="6637346" y="4090145"/>
            <a:ext cx="615460" cy="582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43233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System </a:t>
            </a:r>
            <a:r>
              <a:rPr lang="en-IN" b="1" cap="small" dirty="0" smtClean="0">
                <a:latin typeface="+mn-lt"/>
              </a:rPr>
              <a:t>Workflow</a:t>
            </a:r>
            <a:endParaRPr lang="en-IN" dirty="0">
              <a:latin typeface="+mn-lt"/>
            </a:endParaRPr>
          </a:p>
        </p:txBody>
      </p:sp>
      <p:sp>
        <p:nvSpPr>
          <p:cNvPr id="4" name="Date Placeholder 3"/>
          <p:cNvSpPr>
            <a:spLocks noGrp="1"/>
          </p:cNvSpPr>
          <p:nvPr>
            <p:ph type="dt" sz="half" idx="10"/>
          </p:nvPr>
        </p:nvSpPr>
        <p:spPr/>
        <p:txBody>
          <a:bodyPr/>
          <a:lstStyle/>
          <a:p>
            <a:r>
              <a:rPr lang="en-US"/>
              <a:t>10-03-2020</a:t>
            </a:r>
            <a:endParaRPr lang="en-IN"/>
          </a:p>
        </p:txBody>
      </p:sp>
      <p:sp>
        <p:nvSpPr>
          <p:cNvPr id="5" name="Footer Placeholder 4"/>
          <p:cNvSpPr>
            <a:spLocks noGrp="1"/>
          </p:cNvSpPr>
          <p:nvPr>
            <p:ph type="ftr" sz="quarter" idx="11"/>
          </p:nvPr>
        </p:nvSpPr>
        <p:spPr/>
        <p:txBody>
          <a:bodyPr/>
          <a:lstStyle/>
          <a:p>
            <a:r>
              <a:rPr lang="en-IN"/>
              <a:t>SRM Institute of Science and Technology</a:t>
            </a:r>
          </a:p>
        </p:txBody>
      </p:sp>
      <p:sp>
        <p:nvSpPr>
          <p:cNvPr id="6" name="Slide Number Placeholder 5"/>
          <p:cNvSpPr>
            <a:spLocks noGrp="1"/>
          </p:cNvSpPr>
          <p:nvPr>
            <p:ph type="sldNum" sz="quarter" idx="12"/>
          </p:nvPr>
        </p:nvSpPr>
        <p:spPr/>
        <p:txBody>
          <a:bodyPr/>
          <a:lstStyle/>
          <a:p>
            <a:fld id="{37A22D8A-E3D9-4099-97AA-716B2D8D6739}" type="slidenum">
              <a:rPr lang="en-IN" smtClean="0"/>
              <a:t>15</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
        <p:nvSpPr>
          <p:cNvPr id="8" name="Rectangle 7">
            <a:extLst>
              <a:ext uri="{FF2B5EF4-FFF2-40B4-BE49-F238E27FC236}">
                <a16:creationId xmlns="" xmlns:a16="http://schemas.microsoft.com/office/drawing/2014/main" id="{03F33014-4038-43B4-B846-ABD3645BA0C6}"/>
              </a:ext>
            </a:extLst>
          </p:cNvPr>
          <p:cNvSpPr/>
          <p:nvPr/>
        </p:nvSpPr>
        <p:spPr>
          <a:xfrm>
            <a:off x="1221544" y="1796661"/>
            <a:ext cx="1976512" cy="5566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 </a:t>
            </a:r>
            <a:r>
              <a:rPr lang="en-IN" dirty="0"/>
              <a:t>DATASET</a:t>
            </a:r>
          </a:p>
        </p:txBody>
      </p:sp>
      <p:sp>
        <p:nvSpPr>
          <p:cNvPr id="11" name="Rectangle: Rounded Corners 10">
            <a:extLst>
              <a:ext uri="{FF2B5EF4-FFF2-40B4-BE49-F238E27FC236}">
                <a16:creationId xmlns="" xmlns:a16="http://schemas.microsoft.com/office/drawing/2014/main" id="{18160315-9F53-4E3C-A458-42A456D10961}"/>
              </a:ext>
            </a:extLst>
          </p:cNvPr>
          <p:cNvSpPr/>
          <p:nvPr/>
        </p:nvSpPr>
        <p:spPr>
          <a:xfrm>
            <a:off x="-175846" y="202926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 xmlns:a16="http://schemas.microsoft.com/office/drawing/2014/main" id="{E2535016-A7E0-4506-A91C-48EA6ABEF03B}"/>
              </a:ext>
            </a:extLst>
          </p:cNvPr>
          <p:cNvSpPr/>
          <p:nvPr/>
        </p:nvSpPr>
        <p:spPr>
          <a:xfrm>
            <a:off x="4281854" y="1690688"/>
            <a:ext cx="2664855" cy="116137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CLUSTERING – </a:t>
            </a:r>
            <a:r>
              <a:rPr lang="en-IN" dirty="0" smtClean="0"/>
              <a:t>K-Means</a:t>
            </a:r>
          </a:p>
        </p:txBody>
      </p:sp>
      <p:sp>
        <p:nvSpPr>
          <p:cNvPr id="13" name="Arrow: Down 12">
            <a:extLst>
              <a:ext uri="{FF2B5EF4-FFF2-40B4-BE49-F238E27FC236}">
                <a16:creationId xmlns="" xmlns:a16="http://schemas.microsoft.com/office/drawing/2014/main" id="{070AC0C4-759D-4BE0-9C1D-E165B51B3C09}"/>
              </a:ext>
            </a:extLst>
          </p:cNvPr>
          <p:cNvSpPr/>
          <p:nvPr/>
        </p:nvSpPr>
        <p:spPr>
          <a:xfrm>
            <a:off x="5320403" y="2957574"/>
            <a:ext cx="615460" cy="582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Content Placeholder 18">
            <a:extLst>
              <a:ext uri="{FF2B5EF4-FFF2-40B4-BE49-F238E27FC236}">
                <a16:creationId xmlns="" xmlns:a16="http://schemas.microsoft.com/office/drawing/2014/main" id="{23E19FDA-9D77-4794-9AF8-C71519EE8FA1}"/>
              </a:ext>
            </a:extLst>
          </p:cNvPr>
          <p:cNvSpPr>
            <a:spLocks noGrp="1"/>
          </p:cNvSpPr>
          <p:nvPr>
            <p:ph idx="1"/>
          </p:nvPr>
        </p:nvSpPr>
        <p:spPr>
          <a:xfrm flipH="1" flipV="1">
            <a:off x="254976" y="6137029"/>
            <a:ext cx="254977" cy="281355"/>
          </a:xfrm>
        </p:spPr>
        <p:txBody>
          <a:bodyPr>
            <a:normAutofit fontScale="55000" lnSpcReduction="20000"/>
          </a:bodyPr>
          <a:lstStyle/>
          <a:p>
            <a:pPr marL="0" indent="0">
              <a:buNone/>
            </a:pPr>
            <a:r>
              <a:rPr lang="en-IN" dirty="0"/>
              <a:t>.</a:t>
            </a:r>
          </a:p>
          <a:p>
            <a:pPr marL="0" indent="0">
              <a:buNone/>
            </a:pPr>
            <a:endParaRPr lang="en-IN" dirty="0"/>
          </a:p>
        </p:txBody>
      </p:sp>
      <p:sp>
        <p:nvSpPr>
          <p:cNvPr id="20" name="Rectangle: Rounded Corners 19">
            <a:extLst>
              <a:ext uri="{FF2B5EF4-FFF2-40B4-BE49-F238E27FC236}">
                <a16:creationId xmlns="" xmlns:a16="http://schemas.microsoft.com/office/drawing/2014/main" id="{FFBF6F45-31F1-4899-B142-D8F56998CF55}"/>
              </a:ext>
            </a:extLst>
          </p:cNvPr>
          <p:cNvSpPr/>
          <p:nvPr/>
        </p:nvSpPr>
        <p:spPr>
          <a:xfrm>
            <a:off x="4281854" y="3638116"/>
            <a:ext cx="2822329" cy="7561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smtClean="0"/>
          </a:p>
          <a:p>
            <a:pPr algn="ctr"/>
            <a:r>
              <a:rPr lang="en-IN" dirty="0" smtClean="0"/>
              <a:t>CLASSIFICATION - RANDOM </a:t>
            </a:r>
            <a:r>
              <a:rPr lang="en-IN" dirty="0"/>
              <a:t>FOREST CLASSIFIER</a:t>
            </a:r>
          </a:p>
          <a:p>
            <a:pPr algn="ctr"/>
            <a:endParaRPr lang="en-IN" dirty="0"/>
          </a:p>
        </p:txBody>
      </p:sp>
      <p:sp>
        <p:nvSpPr>
          <p:cNvPr id="25" name="Rectangle 24">
            <a:extLst>
              <a:ext uri="{FF2B5EF4-FFF2-40B4-BE49-F238E27FC236}">
                <a16:creationId xmlns="" xmlns:a16="http://schemas.microsoft.com/office/drawing/2014/main" id="{082B62E4-85A6-4DF0-BDE7-526C5D8B0FD6}"/>
              </a:ext>
            </a:extLst>
          </p:cNvPr>
          <p:cNvSpPr/>
          <p:nvPr/>
        </p:nvSpPr>
        <p:spPr>
          <a:xfrm>
            <a:off x="8333914" y="5311261"/>
            <a:ext cx="1839355" cy="5566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 ITERFACE</a:t>
            </a:r>
          </a:p>
        </p:txBody>
      </p:sp>
      <p:sp>
        <p:nvSpPr>
          <p:cNvPr id="27" name="Arrow: Chevron 26">
            <a:extLst>
              <a:ext uri="{FF2B5EF4-FFF2-40B4-BE49-F238E27FC236}">
                <a16:creationId xmlns="" xmlns:a16="http://schemas.microsoft.com/office/drawing/2014/main" id="{A68232F6-19BA-4A7E-AFB3-744C976A9111}"/>
              </a:ext>
            </a:extLst>
          </p:cNvPr>
          <p:cNvSpPr/>
          <p:nvPr/>
        </p:nvSpPr>
        <p:spPr>
          <a:xfrm>
            <a:off x="7537940" y="5255722"/>
            <a:ext cx="615460" cy="66772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Rectangle 27">
            <a:extLst>
              <a:ext uri="{FF2B5EF4-FFF2-40B4-BE49-F238E27FC236}">
                <a16:creationId xmlns="" xmlns:a16="http://schemas.microsoft.com/office/drawing/2014/main" id="{9BD67A0F-FA41-4263-B958-088AB3E62351}"/>
              </a:ext>
            </a:extLst>
          </p:cNvPr>
          <p:cNvSpPr/>
          <p:nvPr/>
        </p:nvSpPr>
        <p:spPr>
          <a:xfrm>
            <a:off x="4281855" y="5167312"/>
            <a:ext cx="2927837" cy="7561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DIET RECOMMENDATIONS</a:t>
            </a:r>
            <a:endParaRPr lang="en-IN" dirty="0"/>
          </a:p>
        </p:txBody>
      </p:sp>
      <p:sp>
        <p:nvSpPr>
          <p:cNvPr id="22" name="Arrow: Down 12">
            <a:extLst>
              <a:ext uri="{FF2B5EF4-FFF2-40B4-BE49-F238E27FC236}">
                <a16:creationId xmlns="" xmlns:a16="http://schemas.microsoft.com/office/drawing/2014/main" id="{070AC0C4-759D-4BE0-9C1D-E165B51B3C09}"/>
              </a:ext>
            </a:extLst>
          </p:cNvPr>
          <p:cNvSpPr/>
          <p:nvPr/>
        </p:nvSpPr>
        <p:spPr>
          <a:xfrm rot="16200000">
            <a:off x="3432227" y="1804133"/>
            <a:ext cx="615460" cy="7473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Down 12">
            <a:extLst>
              <a:ext uri="{FF2B5EF4-FFF2-40B4-BE49-F238E27FC236}">
                <a16:creationId xmlns="" xmlns:a16="http://schemas.microsoft.com/office/drawing/2014/main" id="{070AC0C4-759D-4BE0-9C1D-E165B51B3C09}"/>
              </a:ext>
            </a:extLst>
          </p:cNvPr>
          <p:cNvSpPr/>
          <p:nvPr/>
        </p:nvSpPr>
        <p:spPr>
          <a:xfrm>
            <a:off x="5306551" y="4535970"/>
            <a:ext cx="615460" cy="582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0002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Calibri "/>
              </a:rPr>
              <a:t>Modules</a:t>
            </a:r>
            <a:endParaRPr lang="en-IN" dirty="0">
              <a:latin typeface="Calibri "/>
            </a:endParaRPr>
          </a:p>
        </p:txBody>
      </p:sp>
      <p:sp>
        <p:nvSpPr>
          <p:cNvPr id="3" name="Content Placeholder 2"/>
          <p:cNvSpPr>
            <a:spLocks noGrp="1"/>
          </p:cNvSpPr>
          <p:nvPr>
            <p:ph idx="1"/>
          </p:nvPr>
        </p:nvSpPr>
        <p:spPr/>
        <p:txBody>
          <a:bodyPr/>
          <a:lstStyle/>
          <a:p>
            <a:r>
              <a:rPr lang="en-IN" b="1" dirty="0" smtClean="0"/>
              <a:t>DATASET</a:t>
            </a:r>
          </a:p>
          <a:p>
            <a:pPr marL="457200" lvl="1" indent="0">
              <a:buNone/>
            </a:pPr>
            <a:r>
              <a:rPr lang="en-IN" b="1" dirty="0" smtClean="0"/>
              <a:t>- ABHISHEK VERMA AND UDIT SAVLA</a:t>
            </a:r>
          </a:p>
        </p:txBody>
      </p:sp>
      <p:sp>
        <p:nvSpPr>
          <p:cNvPr id="4" name="Date Placeholder 3"/>
          <p:cNvSpPr>
            <a:spLocks noGrp="1"/>
          </p:cNvSpPr>
          <p:nvPr>
            <p:ph type="dt" sz="half" idx="10"/>
          </p:nvPr>
        </p:nvSpPr>
        <p:spPr/>
        <p:txBody>
          <a:bodyPr/>
          <a:lstStyle/>
          <a:p>
            <a:r>
              <a:rPr lang="en-US" dirty="0" smtClean="0"/>
              <a:t>10-03-2020</a:t>
            </a:r>
            <a:endParaRPr lang="en-IN" dirty="0"/>
          </a:p>
        </p:txBody>
      </p:sp>
      <p:sp>
        <p:nvSpPr>
          <p:cNvPr id="5" name="Footer Placeholder 4"/>
          <p:cNvSpPr>
            <a:spLocks noGrp="1"/>
          </p:cNvSpPr>
          <p:nvPr>
            <p:ph type="ftr" sz="quarter" idx="11"/>
          </p:nvPr>
        </p:nvSpPr>
        <p:spPr/>
        <p:txBody>
          <a:bodyPr/>
          <a:lstStyle/>
          <a:p>
            <a:r>
              <a:rPr lang="en-IN" dirty="0" smtClean="0"/>
              <a:t>SRM Institute of Science and Technology</a:t>
            </a:r>
            <a:endParaRPr lang="en-IN" dirty="0"/>
          </a:p>
        </p:txBody>
      </p:sp>
      <p:sp>
        <p:nvSpPr>
          <p:cNvPr id="6" name="Slide Number Placeholder 5"/>
          <p:cNvSpPr>
            <a:spLocks noGrp="1"/>
          </p:cNvSpPr>
          <p:nvPr>
            <p:ph type="sldNum" sz="quarter" idx="12"/>
          </p:nvPr>
        </p:nvSpPr>
        <p:spPr/>
        <p:txBody>
          <a:bodyPr/>
          <a:lstStyle/>
          <a:p>
            <a:fld id="{37A22D8A-E3D9-4099-97AA-716B2D8D6739}" type="slidenum">
              <a:rPr lang="en-IN" smtClean="0"/>
              <a:t>16</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9"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840" y="3316225"/>
            <a:ext cx="1524000" cy="1378130"/>
          </a:xfrm>
          <a:prstGeom prst="rect">
            <a:avLst/>
          </a:prstGeom>
        </p:spPr>
      </p:pic>
      <p:sp>
        <p:nvSpPr>
          <p:cNvPr id="10" name="TextBox 9"/>
          <p:cNvSpPr txBox="1"/>
          <p:nvPr/>
        </p:nvSpPr>
        <p:spPr>
          <a:xfrm>
            <a:off x="3279647" y="5132832"/>
            <a:ext cx="6492149" cy="461665"/>
          </a:xfrm>
          <a:prstGeom prst="rect">
            <a:avLst/>
          </a:prstGeom>
          <a:noFill/>
        </p:spPr>
        <p:txBody>
          <a:bodyPr wrap="square" rtlCol="0">
            <a:spAutoFit/>
          </a:bodyPr>
          <a:lstStyle/>
          <a:p>
            <a:r>
              <a:rPr lang="en-IN" sz="2400" dirty="0" smtClean="0"/>
              <a:t>DATASET – Type of food with all nutritional values </a:t>
            </a:r>
            <a:endParaRPr lang="en-IN" sz="2400" dirty="0"/>
          </a:p>
        </p:txBody>
      </p:sp>
    </p:spTree>
    <p:extLst>
      <p:ext uri="{BB962C8B-B14F-4D97-AF65-F5344CB8AC3E}">
        <p14:creationId xmlns:p14="http://schemas.microsoft.com/office/powerpoint/2010/main" val="1986285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Cont….</a:t>
            </a:r>
            <a:endParaRPr lang="en-IN" dirty="0">
              <a:latin typeface="+mn-lt"/>
            </a:endParaRPr>
          </a:p>
        </p:txBody>
      </p:sp>
      <p:sp>
        <p:nvSpPr>
          <p:cNvPr id="3" name="Content Placeholder 2"/>
          <p:cNvSpPr>
            <a:spLocks noGrp="1"/>
          </p:cNvSpPr>
          <p:nvPr>
            <p:ph idx="1"/>
          </p:nvPr>
        </p:nvSpPr>
        <p:spPr/>
        <p:txBody>
          <a:bodyPr/>
          <a:lstStyle/>
          <a:p>
            <a:r>
              <a:rPr lang="en-IN" b="1" dirty="0" smtClean="0"/>
              <a:t>MACHINE LEARNING MODEL:</a:t>
            </a:r>
          </a:p>
          <a:p>
            <a:pPr lvl="1"/>
            <a:r>
              <a:rPr lang="en-IN" sz="2800" b="1" dirty="0" smtClean="0"/>
              <a:t>DATA CLASSIFICATION</a:t>
            </a:r>
          </a:p>
          <a:p>
            <a:pPr marL="914400" lvl="2" indent="0">
              <a:buNone/>
            </a:pPr>
            <a:r>
              <a:rPr lang="en-IN" b="1" dirty="0" smtClean="0"/>
              <a:t>- </a:t>
            </a:r>
            <a:r>
              <a:rPr lang="en-IN" sz="2400" b="1" dirty="0" smtClean="0"/>
              <a:t>MOHNISH RAVAL AND TANYA OJHA</a:t>
            </a:r>
            <a:endParaRPr lang="en-IN" sz="2400" b="1"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17</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3203392"/>
            <a:ext cx="1905000" cy="1308408"/>
          </a:xfrm>
          <a:prstGeom prst="rect">
            <a:avLst/>
          </a:prstGeom>
        </p:spPr>
      </p:pic>
      <p:sp>
        <p:nvSpPr>
          <p:cNvPr id="9" name="TextBox 8"/>
          <p:cNvSpPr txBox="1"/>
          <p:nvPr/>
        </p:nvSpPr>
        <p:spPr>
          <a:xfrm>
            <a:off x="4169663" y="4962144"/>
            <a:ext cx="4823075" cy="461665"/>
          </a:xfrm>
          <a:prstGeom prst="rect">
            <a:avLst/>
          </a:prstGeom>
          <a:noFill/>
        </p:spPr>
        <p:txBody>
          <a:bodyPr wrap="square" rtlCol="0">
            <a:spAutoFit/>
          </a:bodyPr>
          <a:lstStyle/>
          <a:p>
            <a:r>
              <a:rPr lang="en-IN" sz="2400" b="1" dirty="0" smtClean="0"/>
              <a:t>    RANDOM FORETS CLASSIFICATION</a:t>
            </a:r>
            <a:endParaRPr lang="en-IN" sz="2400" b="1" dirty="0"/>
          </a:p>
        </p:txBody>
      </p:sp>
    </p:spTree>
    <p:extLst>
      <p:ext uri="{BB962C8B-B14F-4D97-AF65-F5344CB8AC3E}">
        <p14:creationId xmlns:p14="http://schemas.microsoft.com/office/powerpoint/2010/main" val="1934361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Cont….</a:t>
            </a:r>
            <a:endParaRPr lang="en-IN" dirty="0">
              <a:latin typeface="+mn-lt"/>
            </a:endParaRPr>
          </a:p>
        </p:txBody>
      </p:sp>
      <p:sp>
        <p:nvSpPr>
          <p:cNvPr id="3" name="Content Placeholder 2"/>
          <p:cNvSpPr>
            <a:spLocks noGrp="1"/>
          </p:cNvSpPr>
          <p:nvPr>
            <p:ph idx="1"/>
          </p:nvPr>
        </p:nvSpPr>
        <p:spPr/>
        <p:txBody>
          <a:bodyPr/>
          <a:lstStyle/>
          <a:p>
            <a:pPr lvl="1"/>
            <a:r>
              <a:rPr lang="en-IN" b="1" dirty="0" smtClean="0"/>
              <a:t>CLUSTERING</a:t>
            </a:r>
          </a:p>
          <a:p>
            <a:pPr marL="914400" lvl="2" indent="0">
              <a:buNone/>
            </a:pPr>
            <a:r>
              <a:rPr lang="en-IN" sz="2400" b="1" dirty="0" smtClean="0"/>
              <a:t>	- ABHISHEK VERMA AND UDIT SAVLA</a:t>
            </a:r>
            <a:endParaRPr lang="en-IN" sz="2400" b="1"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18</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500" y="3039616"/>
            <a:ext cx="2619375" cy="1752600"/>
          </a:xfrm>
          <a:prstGeom prst="rect">
            <a:avLst/>
          </a:prstGeom>
        </p:spPr>
      </p:pic>
      <p:sp>
        <p:nvSpPr>
          <p:cNvPr id="9" name="TextBox 8"/>
          <p:cNvSpPr txBox="1"/>
          <p:nvPr/>
        </p:nvSpPr>
        <p:spPr>
          <a:xfrm>
            <a:off x="3852671" y="5157216"/>
            <a:ext cx="3994791" cy="461665"/>
          </a:xfrm>
          <a:prstGeom prst="rect">
            <a:avLst/>
          </a:prstGeom>
          <a:noFill/>
        </p:spPr>
        <p:txBody>
          <a:bodyPr wrap="square" rtlCol="0">
            <a:spAutoFit/>
          </a:bodyPr>
          <a:lstStyle/>
          <a:p>
            <a:pPr algn="ctr"/>
            <a:r>
              <a:rPr lang="en-IN" sz="2400" b="1" dirty="0" smtClean="0"/>
              <a:t>K-MEANS CLUSTERING</a:t>
            </a:r>
            <a:endParaRPr lang="en-IN" sz="2400" b="1" dirty="0"/>
          </a:p>
        </p:txBody>
      </p:sp>
    </p:spTree>
    <p:extLst>
      <p:ext uri="{BB962C8B-B14F-4D97-AF65-F5344CB8AC3E}">
        <p14:creationId xmlns:p14="http://schemas.microsoft.com/office/powerpoint/2010/main" val="3641321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Cont….</a:t>
            </a:r>
            <a:endParaRPr lang="en-IN" dirty="0">
              <a:latin typeface="+mn-lt"/>
            </a:endParaRPr>
          </a:p>
        </p:txBody>
      </p:sp>
      <p:sp>
        <p:nvSpPr>
          <p:cNvPr id="3" name="Content Placeholder 2"/>
          <p:cNvSpPr>
            <a:spLocks noGrp="1"/>
          </p:cNvSpPr>
          <p:nvPr>
            <p:ph idx="1"/>
          </p:nvPr>
        </p:nvSpPr>
        <p:spPr/>
        <p:txBody>
          <a:bodyPr>
            <a:normAutofit/>
          </a:bodyPr>
          <a:lstStyle/>
          <a:p>
            <a:r>
              <a:rPr lang="en-IN" sz="2400" b="1" dirty="0" smtClean="0"/>
              <a:t>GUI – PYTHON (using TKINTER)</a:t>
            </a:r>
          </a:p>
          <a:p>
            <a:pPr marL="457200" lvl="1" indent="0">
              <a:buNone/>
            </a:pPr>
            <a:r>
              <a:rPr lang="en-IN" b="1" dirty="0" smtClean="0"/>
              <a:t>- MOHNISH RAVAL AND ABHISHEK VERMA</a:t>
            </a:r>
            <a:endParaRPr lang="en-IN" b="1"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19</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Picture 7"/>
          <p:cNvPicPr>
            <a:picLocks noChangeAspect="1"/>
          </p:cNvPicPr>
          <p:nvPr/>
        </p:nvPicPr>
        <p:blipFill>
          <a:blip r:embed="rId3"/>
          <a:stretch>
            <a:fillRect/>
          </a:stretch>
        </p:blipFill>
        <p:spPr>
          <a:xfrm>
            <a:off x="4038600" y="2816352"/>
            <a:ext cx="3849624" cy="2206752"/>
          </a:xfrm>
          <a:prstGeom prst="rect">
            <a:avLst/>
          </a:prstGeom>
        </p:spPr>
      </p:pic>
      <p:sp>
        <p:nvSpPr>
          <p:cNvPr id="9" name="TextBox 8"/>
          <p:cNvSpPr txBox="1"/>
          <p:nvPr/>
        </p:nvSpPr>
        <p:spPr>
          <a:xfrm>
            <a:off x="4038600" y="5295331"/>
            <a:ext cx="3849624" cy="461665"/>
          </a:xfrm>
          <a:prstGeom prst="rect">
            <a:avLst/>
          </a:prstGeom>
          <a:noFill/>
        </p:spPr>
        <p:txBody>
          <a:bodyPr wrap="square" rtlCol="0">
            <a:spAutoFit/>
          </a:bodyPr>
          <a:lstStyle/>
          <a:p>
            <a:pPr algn="ctr"/>
            <a:r>
              <a:rPr lang="en-IN" sz="2400" b="1" dirty="0" smtClean="0"/>
              <a:t>GUI</a:t>
            </a:r>
            <a:endParaRPr lang="en-IN" sz="2400" b="1" dirty="0"/>
          </a:p>
        </p:txBody>
      </p:sp>
    </p:spTree>
    <p:extLst>
      <p:ext uri="{BB962C8B-B14F-4D97-AF65-F5344CB8AC3E}">
        <p14:creationId xmlns:p14="http://schemas.microsoft.com/office/powerpoint/2010/main" val="3358029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mn-lt"/>
              </a:rPr>
              <a:t>Introduction</a:t>
            </a:r>
            <a:endParaRPr lang="en-IN" b="1" cap="small" dirty="0">
              <a:latin typeface="+mn-lt"/>
            </a:endParaRPr>
          </a:p>
        </p:txBody>
      </p:sp>
      <p:sp>
        <p:nvSpPr>
          <p:cNvPr id="3" name="Content Placeholder 2"/>
          <p:cNvSpPr>
            <a:spLocks noGrp="1"/>
          </p:cNvSpPr>
          <p:nvPr>
            <p:ph idx="1"/>
          </p:nvPr>
        </p:nvSpPr>
        <p:spPr/>
        <p:txBody>
          <a:bodyPr>
            <a:normAutofit/>
          </a:bodyPr>
          <a:lstStyle/>
          <a:p>
            <a:r>
              <a:rPr lang="en-IN" dirty="0" smtClean="0"/>
              <a:t>Wide </a:t>
            </a:r>
            <a:r>
              <a:rPr lang="en-IN" dirty="0"/>
              <a:t>variety of </a:t>
            </a:r>
            <a:r>
              <a:rPr lang="en-IN" dirty="0" smtClean="0"/>
              <a:t>ingredients, cultures </a:t>
            </a:r>
            <a:r>
              <a:rPr lang="en-IN" dirty="0"/>
              <a:t>and personal </a:t>
            </a:r>
            <a:r>
              <a:rPr lang="en-IN" dirty="0" smtClean="0"/>
              <a:t>tastes makes decision about what to eat a great problem. </a:t>
            </a:r>
          </a:p>
          <a:p>
            <a:pPr marL="0" indent="0">
              <a:buNone/>
            </a:pPr>
            <a:endParaRPr lang="en-IN" dirty="0" smtClean="0"/>
          </a:p>
          <a:p>
            <a:r>
              <a:rPr lang="en-IN" dirty="0"/>
              <a:t>M</a:t>
            </a:r>
            <a:r>
              <a:rPr lang="en-IN" dirty="0" smtClean="0"/>
              <a:t>any diseases that were previously thought as hereditary are now seen to be connected to biological disfunction related to nutrition. </a:t>
            </a:r>
            <a:endParaRPr lang="en-IN"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2</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890803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Cont….</a:t>
            </a:r>
            <a:endParaRPr lang="en-IN" dirty="0">
              <a:latin typeface="+mn-lt"/>
            </a:endParaRPr>
          </a:p>
        </p:txBody>
      </p:sp>
      <p:sp>
        <p:nvSpPr>
          <p:cNvPr id="3" name="Content Placeholder 2"/>
          <p:cNvSpPr>
            <a:spLocks noGrp="1"/>
          </p:cNvSpPr>
          <p:nvPr>
            <p:ph idx="1"/>
          </p:nvPr>
        </p:nvSpPr>
        <p:spPr/>
        <p:txBody>
          <a:bodyPr/>
          <a:lstStyle/>
          <a:p>
            <a:r>
              <a:rPr lang="en-IN" b="1" dirty="0" smtClean="0"/>
              <a:t>TECH STACK AND TOOLS</a:t>
            </a:r>
            <a:r>
              <a:rPr lang="en-IN" b="1" dirty="0"/>
              <a:t> </a:t>
            </a:r>
            <a:r>
              <a:rPr lang="en-IN" b="1" dirty="0" smtClean="0"/>
              <a:t>USED</a:t>
            </a:r>
          </a:p>
          <a:p>
            <a:pPr marL="457200" lvl="1" indent="0">
              <a:buNone/>
            </a:pPr>
            <a:r>
              <a:rPr lang="en-IN" b="1" dirty="0" smtClean="0"/>
              <a:t>- TEAM TECH TYCOONS </a:t>
            </a:r>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20</a:t>
            </a:fld>
            <a:endParaRPr lang="en-IN" dirty="0"/>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690" y="2782509"/>
            <a:ext cx="2143125" cy="2143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1192" y="2782509"/>
            <a:ext cx="2143125" cy="2143125"/>
          </a:xfrm>
          <a:prstGeom prst="rect">
            <a:avLst/>
          </a:prstGeom>
        </p:spPr>
      </p:pic>
    </p:spTree>
    <p:extLst>
      <p:ext uri="{BB962C8B-B14F-4D97-AF65-F5344CB8AC3E}">
        <p14:creationId xmlns:p14="http://schemas.microsoft.com/office/powerpoint/2010/main" val="3831129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Implementation Procedure</a:t>
            </a:r>
            <a:endParaRPr lang="en-IN" dirty="0">
              <a:latin typeface="+mn-lt"/>
            </a:endParaRPr>
          </a:p>
        </p:txBody>
      </p:sp>
      <p:sp>
        <p:nvSpPr>
          <p:cNvPr id="3" name="Content Placeholder 2"/>
          <p:cNvSpPr>
            <a:spLocks noGrp="1"/>
          </p:cNvSpPr>
          <p:nvPr>
            <p:ph idx="1"/>
          </p:nvPr>
        </p:nvSpPr>
        <p:spPr/>
        <p:txBody>
          <a:bodyPr>
            <a:normAutofit lnSpcReduction="10000"/>
          </a:bodyPr>
          <a:lstStyle/>
          <a:p>
            <a:r>
              <a:rPr lang="en-IN" dirty="0"/>
              <a:t>For training of the system , the initial process involves the segregation of food items depending upon the meal for which they are consumed </a:t>
            </a:r>
            <a:r>
              <a:rPr lang="en-IN" dirty="0" err="1"/>
              <a:t>i.e</a:t>
            </a:r>
            <a:r>
              <a:rPr lang="en-IN" dirty="0"/>
              <a:t>  Breakfast , Lunch and Dinner. </a:t>
            </a:r>
          </a:p>
          <a:p>
            <a:pPr marL="0" indent="0">
              <a:buNone/>
            </a:pPr>
            <a:endParaRPr lang="en-IN" dirty="0"/>
          </a:p>
          <a:p>
            <a:r>
              <a:rPr lang="en-IN" dirty="0"/>
              <a:t>The clustering of various nutrients depending upon which are essential for the </a:t>
            </a:r>
            <a:r>
              <a:rPr lang="en-IN" dirty="0" err="1"/>
              <a:t>weightloss</a:t>
            </a:r>
            <a:r>
              <a:rPr lang="en-IN" dirty="0"/>
              <a:t> , </a:t>
            </a:r>
            <a:r>
              <a:rPr lang="en-IN" dirty="0" err="1"/>
              <a:t>weightgain</a:t>
            </a:r>
            <a:r>
              <a:rPr lang="en-IN" dirty="0"/>
              <a:t> and healthy is performed.</a:t>
            </a:r>
          </a:p>
          <a:p>
            <a:pPr marL="0" indent="0">
              <a:buNone/>
            </a:pPr>
            <a:endParaRPr lang="en-IN" dirty="0"/>
          </a:p>
          <a:p>
            <a:r>
              <a:rPr lang="en-IN" dirty="0"/>
              <a:t>After the clustering is performed , using Random Forest classifier , the </a:t>
            </a:r>
            <a:r>
              <a:rPr lang="en-IN" dirty="0" smtClean="0"/>
              <a:t>nearest </a:t>
            </a:r>
            <a:r>
              <a:rPr lang="en-IN" dirty="0"/>
              <a:t>food items are predicted which best suites for the appropriate diet.</a:t>
            </a:r>
          </a:p>
          <a:p>
            <a:endParaRPr lang="en-IN" dirty="0"/>
          </a:p>
          <a:p>
            <a:endParaRPr lang="en-IN" dirty="0"/>
          </a:p>
          <a:p>
            <a:endParaRPr lang="en-IN" dirty="0"/>
          </a:p>
        </p:txBody>
      </p:sp>
      <p:sp>
        <p:nvSpPr>
          <p:cNvPr id="4" name="Date Placeholder 3"/>
          <p:cNvSpPr>
            <a:spLocks noGrp="1"/>
          </p:cNvSpPr>
          <p:nvPr>
            <p:ph type="dt" sz="half" idx="10"/>
          </p:nvPr>
        </p:nvSpPr>
        <p:spPr/>
        <p:txBody>
          <a:bodyPr/>
          <a:lstStyle/>
          <a:p>
            <a:r>
              <a:rPr lang="en-US"/>
              <a:t>10-03-2020</a:t>
            </a:r>
            <a:endParaRPr lang="en-IN"/>
          </a:p>
        </p:txBody>
      </p:sp>
      <p:sp>
        <p:nvSpPr>
          <p:cNvPr id="5" name="Footer Placeholder 4"/>
          <p:cNvSpPr>
            <a:spLocks noGrp="1"/>
          </p:cNvSpPr>
          <p:nvPr>
            <p:ph type="ftr" sz="quarter" idx="11"/>
          </p:nvPr>
        </p:nvSpPr>
        <p:spPr/>
        <p:txBody>
          <a:bodyPr/>
          <a:lstStyle/>
          <a:p>
            <a:r>
              <a:rPr lang="en-IN"/>
              <a:t>SRM Institute of Science and Technology</a:t>
            </a:r>
          </a:p>
        </p:txBody>
      </p:sp>
      <p:sp>
        <p:nvSpPr>
          <p:cNvPr id="6" name="Slide Number Placeholder 5"/>
          <p:cNvSpPr>
            <a:spLocks noGrp="1"/>
          </p:cNvSpPr>
          <p:nvPr>
            <p:ph type="sldNum" sz="quarter" idx="12"/>
          </p:nvPr>
        </p:nvSpPr>
        <p:spPr/>
        <p:txBody>
          <a:bodyPr/>
          <a:lstStyle/>
          <a:p>
            <a:fld id="{37A22D8A-E3D9-4099-97AA-716B2D8D6739}" type="slidenum">
              <a:rPr lang="en-IN" smtClean="0"/>
              <a:t>21</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361356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Cont….</a:t>
            </a:r>
            <a:endParaRPr lang="en-IN" dirty="0">
              <a:latin typeface="+mn-lt"/>
            </a:endParaRPr>
          </a:p>
        </p:txBody>
      </p:sp>
      <p:sp>
        <p:nvSpPr>
          <p:cNvPr id="3" name="Content Placeholder 2"/>
          <p:cNvSpPr>
            <a:spLocks noGrp="1"/>
          </p:cNvSpPr>
          <p:nvPr>
            <p:ph idx="1"/>
          </p:nvPr>
        </p:nvSpPr>
        <p:spPr/>
        <p:txBody>
          <a:bodyPr/>
          <a:lstStyle/>
          <a:p>
            <a:r>
              <a:rPr lang="en-IN" dirty="0"/>
              <a:t>As part of user interface , the inputs needed from the user are Age , Height , Weight and what the purpose for which the diet is required.</a:t>
            </a:r>
          </a:p>
          <a:p>
            <a:endParaRPr lang="en-IN" dirty="0"/>
          </a:p>
          <a:p>
            <a:r>
              <a:rPr lang="en-IN" dirty="0"/>
              <a:t>Depending upon it , from the appropriate clustering , specific food items are classified and recommended to the user.</a:t>
            </a:r>
          </a:p>
        </p:txBody>
      </p:sp>
      <p:sp>
        <p:nvSpPr>
          <p:cNvPr id="4" name="Date Placeholder 3"/>
          <p:cNvSpPr>
            <a:spLocks noGrp="1"/>
          </p:cNvSpPr>
          <p:nvPr>
            <p:ph type="dt" sz="half" idx="10"/>
          </p:nvPr>
        </p:nvSpPr>
        <p:spPr/>
        <p:txBody>
          <a:bodyPr/>
          <a:lstStyle/>
          <a:p>
            <a:r>
              <a:rPr lang="en-US"/>
              <a:t>10-03-2020</a:t>
            </a:r>
            <a:endParaRPr lang="en-IN"/>
          </a:p>
        </p:txBody>
      </p:sp>
      <p:sp>
        <p:nvSpPr>
          <p:cNvPr id="5" name="Footer Placeholder 4"/>
          <p:cNvSpPr>
            <a:spLocks noGrp="1"/>
          </p:cNvSpPr>
          <p:nvPr>
            <p:ph type="ftr" sz="quarter" idx="11"/>
          </p:nvPr>
        </p:nvSpPr>
        <p:spPr/>
        <p:txBody>
          <a:bodyPr/>
          <a:lstStyle/>
          <a:p>
            <a:r>
              <a:rPr lang="en-IN"/>
              <a:t>SRM Institute of Science and Technology</a:t>
            </a:r>
          </a:p>
        </p:txBody>
      </p:sp>
      <p:sp>
        <p:nvSpPr>
          <p:cNvPr id="6" name="Slide Number Placeholder 5"/>
          <p:cNvSpPr>
            <a:spLocks noGrp="1"/>
          </p:cNvSpPr>
          <p:nvPr>
            <p:ph type="sldNum" sz="quarter" idx="12"/>
          </p:nvPr>
        </p:nvSpPr>
        <p:spPr/>
        <p:txBody>
          <a:bodyPr/>
          <a:lstStyle/>
          <a:p>
            <a:fld id="{37A22D8A-E3D9-4099-97AA-716B2D8D6739}" type="slidenum">
              <a:rPr lang="en-IN" smtClean="0"/>
              <a:t>22</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1063508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mn-lt"/>
              </a:rPr>
              <a:t>Tech Stack and Tools</a:t>
            </a:r>
            <a:endParaRPr lang="en-IN" dirty="0">
              <a:latin typeface="+mn-lt"/>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71945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23</a:t>
            </a:fld>
            <a:endParaRPr lang="en-IN"/>
          </a:p>
        </p:txBody>
      </p:sp>
      <p:pic>
        <p:nvPicPr>
          <p:cNvPr id="7" name="Content Placeholder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2783365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mn-lt"/>
              </a:rPr>
              <a:t>Code:</a:t>
            </a:r>
            <a:endParaRPr lang="en-IN" dirty="0">
              <a:latin typeface="+mn-lt"/>
            </a:endParaRPr>
          </a:p>
        </p:txBody>
      </p:sp>
      <p:sp>
        <p:nvSpPr>
          <p:cNvPr id="3" name="Content Placeholder 2"/>
          <p:cNvSpPr>
            <a:spLocks noGrp="1"/>
          </p:cNvSpPr>
          <p:nvPr>
            <p:ph idx="1"/>
          </p:nvPr>
        </p:nvSpPr>
        <p:spPr>
          <a:xfrm>
            <a:off x="838200" y="1518338"/>
            <a:ext cx="10515600" cy="4658625"/>
          </a:xfrm>
        </p:spPr>
        <p:txBody>
          <a:bodyPr>
            <a:normAutofit fontScale="25000" lnSpcReduction="20000"/>
          </a:bodyPr>
          <a:lstStyle/>
          <a:p>
            <a:r>
              <a:rPr lang="en-IN" dirty="0" err="1"/>
              <a:t>Breakfastdata</a:t>
            </a:r>
            <a:r>
              <a:rPr lang="en-IN" dirty="0"/>
              <a:t>=data['Breakfast']</a:t>
            </a:r>
          </a:p>
          <a:p>
            <a:r>
              <a:rPr lang="en-IN" dirty="0"/>
              <a:t>    </a:t>
            </a:r>
            <a:r>
              <a:rPr lang="en-IN" dirty="0" err="1"/>
              <a:t>BreakfastdataNumpy</a:t>
            </a:r>
            <a:r>
              <a:rPr lang="en-IN" dirty="0"/>
              <a:t>=</a:t>
            </a:r>
            <a:r>
              <a:rPr lang="en-IN" dirty="0" err="1"/>
              <a:t>Breakfastdata.to_numpy</a:t>
            </a:r>
            <a:r>
              <a:rPr lang="en-IN" dirty="0"/>
              <a:t>()</a:t>
            </a:r>
          </a:p>
          <a:p>
            <a:r>
              <a:rPr lang="en-IN" dirty="0"/>
              <a:t>    </a:t>
            </a:r>
          </a:p>
          <a:p>
            <a:r>
              <a:rPr lang="en-IN" dirty="0"/>
              <a:t>    </a:t>
            </a:r>
            <a:r>
              <a:rPr lang="en-IN" dirty="0" err="1"/>
              <a:t>Lunchdata</a:t>
            </a:r>
            <a:r>
              <a:rPr lang="en-IN" dirty="0"/>
              <a:t>=data['Lunch']</a:t>
            </a:r>
          </a:p>
          <a:p>
            <a:r>
              <a:rPr lang="en-IN" dirty="0"/>
              <a:t>    </a:t>
            </a:r>
            <a:r>
              <a:rPr lang="en-IN" dirty="0" err="1"/>
              <a:t>LunchdataNumpy</a:t>
            </a:r>
            <a:r>
              <a:rPr lang="en-IN" dirty="0"/>
              <a:t>=</a:t>
            </a:r>
            <a:r>
              <a:rPr lang="en-IN" dirty="0" err="1"/>
              <a:t>Lunchdata.to_numpy</a:t>
            </a:r>
            <a:r>
              <a:rPr lang="en-IN" dirty="0"/>
              <a:t>()</a:t>
            </a:r>
          </a:p>
          <a:p>
            <a:r>
              <a:rPr lang="en-IN" dirty="0"/>
              <a:t>    </a:t>
            </a:r>
          </a:p>
          <a:p>
            <a:r>
              <a:rPr lang="en-IN" dirty="0"/>
              <a:t>    </a:t>
            </a:r>
            <a:r>
              <a:rPr lang="en-IN" dirty="0" err="1"/>
              <a:t>Dinnerdata</a:t>
            </a:r>
            <a:r>
              <a:rPr lang="en-IN" dirty="0"/>
              <a:t>=data['Dinner']</a:t>
            </a:r>
          </a:p>
          <a:p>
            <a:r>
              <a:rPr lang="en-IN" dirty="0"/>
              <a:t>    </a:t>
            </a:r>
            <a:r>
              <a:rPr lang="en-IN" dirty="0" err="1"/>
              <a:t>DinnerdataNumpy</a:t>
            </a:r>
            <a:r>
              <a:rPr lang="en-IN" dirty="0"/>
              <a:t>=</a:t>
            </a:r>
            <a:r>
              <a:rPr lang="en-IN" dirty="0" err="1"/>
              <a:t>Dinnerdata.to_numpy</a:t>
            </a:r>
            <a:r>
              <a:rPr lang="en-IN" dirty="0"/>
              <a:t>()</a:t>
            </a:r>
          </a:p>
          <a:p>
            <a:r>
              <a:rPr lang="en-IN" dirty="0"/>
              <a:t>    </a:t>
            </a:r>
          </a:p>
          <a:p>
            <a:r>
              <a:rPr lang="en-IN" dirty="0"/>
              <a:t>    </a:t>
            </a:r>
            <a:r>
              <a:rPr lang="en-IN" dirty="0" err="1"/>
              <a:t>Food_itemsdata</a:t>
            </a:r>
            <a:r>
              <a:rPr lang="en-IN" dirty="0"/>
              <a:t>=data['</a:t>
            </a:r>
            <a:r>
              <a:rPr lang="en-IN" dirty="0" err="1"/>
              <a:t>Food_items</a:t>
            </a:r>
            <a:r>
              <a:rPr lang="en-IN" dirty="0"/>
              <a:t>']</a:t>
            </a:r>
          </a:p>
          <a:p>
            <a:r>
              <a:rPr lang="en-IN" dirty="0"/>
              <a:t>    </a:t>
            </a:r>
            <a:r>
              <a:rPr lang="en-IN" dirty="0" err="1"/>
              <a:t>breakfastfoodseparated</a:t>
            </a:r>
            <a:r>
              <a:rPr lang="en-IN" dirty="0"/>
              <a:t>=[]</a:t>
            </a:r>
          </a:p>
          <a:p>
            <a:r>
              <a:rPr lang="en-IN" dirty="0"/>
              <a:t>    </a:t>
            </a:r>
            <a:r>
              <a:rPr lang="en-IN" dirty="0" err="1"/>
              <a:t>Lunchfoodseparated</a:t>
            </a:r>
            <a:r>
              <a:rPr lang="en-IN" dirty="0"/>
              <a:t>=[]</a:t>
            </a:r>
          </a:p>
          <a:p>
            <a:r>
              <a:rPr lang="en-IN" dirty="0"/>
              <a:t>    </a:t>
            </a:r>
            <a:r>
              <a:rPr lang="en-IN" dirty="0" err="1"/>
              <a:t>Dinnerfoodseparated</a:t>
            </a:r>
            <a:r>
              <a:rPr lang="en-IN" dirty="0"/>
              <a:t>=[]</a:t>
            </a:r>
          </a:p>
          <a:p>
            <a:r>
              <a:rPr lang="en-IN" dirty="0"/>
              <a:t>    </a:t>
            </a:r>
          </a:p>
          <a:p>
            <a:r>
              <a:rPr lang="en-IN" dirty="0"/>
              <a:t>    </a:t>
            </a:r>
            <a:r>
              <a:rPr lang="en-IN" dirty="0" err="1"/>
              <a:t>breakfastfoodseparatedID</a:t>
            </a:r>
            <a:r>
              <a:rPr lang="en-IN" dirty="0"/>
              <a:t>=[]</a:t>
            </a:r>
          </a:p>
          <a:p>
            <a:r>
              <a:rPr lang="en-IN" dirty="0"/>
              <a:t>    </a:t>
            </a:r>
            <a:r>
              <a:rPr lang="en-IN" dirty="0" err="1"/>
              <a:t>LunchfoodseparatedID</a:t>
            </a:r>
            <a:r>
              <a:rPr lang="en-IN" dirty="0"/>
              <a:t>=[]</a:t>
            </a:r>
          </a:p>
          <a:p>
            <a:r>
              <a:rPr lang="en-IN" dirty="0"/>
              <a:t>    </a:t>
            </a:r>
            <a:r>
              <a:rPr lang="en-IN" dirty="0" err="1"/>
              <a:t>DinnerfoodseparatedID</a:t>
            </a:r>
            <a:r>
              <a:rPr lang="en-IN" dirty="0"/>
              <a:t>=[]</a:t>
            </a:r>
          </a:p>
          <a:p>
            <a:r>
              <a:rPr lang="en-IN" dirty="0"/>
              <a:t>    </a:t>
            </a:r>
          </a:p>
          <a:p>
            <a:r>
              <a:rPr lang="en-IN" dirty="0"/>
              <a:t>    for </a:t>
            </a:r>
            <a:r>
              <a:rPr lang="en-IN" dirty="0" err="1"/>
              <a:t>i</a:t>
            </a:r>
            <a:r>
              <a:rPr lang="en-IN" dirty="0"/>
              <a:t> in range(</a:t>
            </a:r>
            <a:r>
              <a:rPr lang="en-IN" dirty="0" err="1"/>
              <a:t>len</a:t>
            </a:r>
            <a:r>
              <a:rPr lang="en-IN" dirty="0"/>
              <a:t>(</a:t>
            </a:r>
            <a:r>
              <a:rPr lang="en-IN" dirty="0" err="1"/>
              <a:t>Breakfastdata</a:t>
            </a:r>
            <a:r>
              <a:rPr lang="en-IN" dirty="0"/>
              <a:t>)):</a:t>
            </a:r>
          </a:p>
          <a:p>
            <a:r>
              <a:rPr lang="en-IN" dirty="0"/>
              <a:t>      if </a:t>
            </a:r>
            <a:r>
              <a:rPr lang="en-IN" dirty="0" err="1"/>
              <a:t>BreakfastdataNumpy</a:t>
            </a:r>
            <a:r>
              <a:rPr lang="en-IN" dirty="0"/>
              <a:t>[</a:t>
            </a:r>
            <a:r>
              <a:rPr lang="en-IN" dirty="0" err="1"/>
              <a:t>i</a:t>
            </a:r>
            <a:r>
              <a:rPr lang="en-IN" dirty="0"/>
              <a:t>]==1:</a:t>
            </a:r>
          </a:p>
          <a:p>
            <a:r>
              <a:rPr lang="en-IN" dirty="0"/>
              <a:t>        </a:t>
            </a:r>
            <a:r>
              <a:rPr lang="en-IN" dirty="0" err="1"/>
              <a:t>breakfastfoodseparated.append</a:t>
            </a:r>
            <a:r>
              <a:rPr lang="en-IN" dirty="0"/>
              <a:t>(</a:t>
            </a:r>
            <a:r>
              <a:rPr lang="en-IN" dirty="0" err="1"/>
              <a:t>Food_itemsdata</a:t>
            </a:r>
            <a:r>
              <a:rPr lang="en-IN" dirty="0"/>
              <a:t>[</a:t>
            </a:r>
            <a:r>
              <a:rPr lang="en-IN" dirty="0" err="1"/>
              <a:t>i</a:t>
            </a:r>
            <a:r>
              <a:rPr lang="en-IN" dirty="0"/>
              <a:t>])</a:t>
            </a:r>
          </a:p>
          <a:p>
            <a:r>
              <a:rPr lang="en-IN" dirty="0"/>
              <a:t>        </a:t>
            </a:r>
            <a:r>
              <a:rPr lang="en-IN" dirty="0" err="1"/>
              <a:t>breakfastfoodseparatedID.append</a:t>
            </a:r>
            <a:r>
              <a:rPr lang="en-IN" dirty="0"/>
              <a:t>(</a:t>
            </a:r>
            <a:r>
              <a:rPr lang="en-IN" dirty="0" err="1"/>
              <a:t>i</a:t>
            </a:r>
            <a:r>
              <a:rPr lang="en-IN" dirty="0"/>
              <a:t>)</a:t>
            </a:r>
          </a:p>
          <a:p>
            <a:pPr marL="0" indent="0">
              <a:buNone/>
            </a:pPr>
            <a:r>
              <a:rPr lang="en-IN" dirty="0"/>
              <a:t>      </a:t>
            </a:r>
          </a:p>
        </p:txBody>
      </p:sp>
      <p:sp>
        <p:nvSpPr>
          <p:cNvPr id="4" name="Date Placeholder 3"/>
          <p:cNvSpPr>
            <a:spLocks noGrp="1"/>
          </p:cNvSpPr>
          <p:nvPr>
            <p:ph type="dt" sz="half" idx="10"/>
          </p:nvPr>
        </p:nvSpPr>
        <p:spPr/>
        <p:txBody>
          <a:bodyPr/>
          <a:lstStyle/>
          <a:p>
            <a:r>
              <a:rPr lang="en-US" dirty="0"/>
              <a:t>10-03-2020</a:t>
            </a:r>
            <a:endParaRPr lang="en-IN" dirty="0"/>
          </a:p>
        </p:txBody>
      </p:sp>
      <p:sp>
        <p:nvSpPr>
          <p:cNvPr id="5" name="Footer Placeholder 4"/>
          <p:cNvSpPr>
            <a:spLocks noGrp="1"/>
          </p:cNvSpPr>
          <p:nvPr>
            <p:ph type="ftr" sz="quarter" idx="11"/>
          </p:nvPr>
        </p:nvSpPr>
        <p:spPr/>
        <p:txBody>
          <a:bodyPr/>
          <a:lstStyle/>
          <a:p>
            <a:r>
              <a:rPr lang="en-IN"/>
              <a:t>SRM Institute of Science and Technology</a:t>
            </a:r>
          </a:p>
        </p:txBody>
      </p:sp>
      <p:sp>
        <p:nvSpPr>
          <p:cNvPr id="6" name="Slide Number Placeholder 5"/>
          <p:cNvSpPr>
            <a:spLocks noGrp="1"/>
          </p:cNvSpPr>
          <p:nvPr>
            <p:ph type="sldNum" sz="quarter" idx="12"/>
          </p:nvPr>
        </p:nvSpPr>
        <p:spPr/>
        <p:txBody>
          <a:bodyPr/>
          <a:lstStyle/>
          <a:p>
            <a:fld id="{37A22D8A-E3D9-4099-97AA-716B2D8D6739}" type="slidenum">
              <a:rPr lang="en-IN" smtClean="0"/>
              <a:t>24</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2196258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Calibri "/>
              </a:rPr>
              <a:t>Cont….</a:t>
            </a:r>
            <a:endParaRPr lang="en-IN" dirty="0">
              <a:latin typeface="Calibri "/>
            </a:endParaRPr>
          </a:p>
        </p:txBody>
      </p:sp>
      <p:sp>
        <p:nvSpPr>
          <p:cNvPr id="3" name="Content Placeholder 2"/>
          <p:cNvSpPr>
            <a:spLocks noGrp="1"/>
          </p:cNvSpPr>
          <p:nvPr>
            <p:ph idx="1"/>
          </p:nvPr>
        </p:nvSpPr>
        <p:spPr/>
        <p:txBody>
          <a:bodyPr>
            <a:normAutofit fontScale="40000" lnSpcReduction="20000"/>
          </a:bodyPr>
          <a:lstStyle/>
          <a:p>
            <a:r>
              <a:rPr lang="en-IN" dirty="0"/>
              <a:t>for </a:t>
            </a:r>
            <a:r>
              <a:rPr lang="en-IN" dirty="0" err="1"/>
              <a:t>i</a:t>
            </a:r>
            <a:r>
              <a:rPr lang="en-IN" dirty="0"/>
              <a:t> in range(</a:t>
            </a:r>
            <a:r>
              <a:rPr lang="en-IN" dirty="0" err="1"/>
              <a:t>len</a:t>
            </a:r>
            <a:r>
              <a:rPr lang="en-IN" dirty="0"/>
              <a:t>(</a:t>
            </a:r>
            <a:r>
              <a:rPr lang="en-IN" dirty="0" err="1"/>
              <a:t>Breakfastdata</a:t>
            </a:r>
            <a:r>
              <a:rPr lang="en-IN" dirty="0"/>
              <a:t>)):</a:t>
            </a:r>
          </a:p>
          <a:p>
            <a:r>
              <a:rPr lang="en-IN" dirty="0"/>
              <a:t>      if </a:t>
            </a:r>
            <a:r>
              <a:rPr lang="en-IN" dirty="0" err="1"/>
              <a:t>BreakfastdataNumpy</a:t>
            </a:r>
            <a:r>
              <a:rPr lang="en-IN" dirty="0"/>
              <a:t>[</a:t>
            </a:r>
            <a:r>
              <a:rPr lang="en-IN" dirty="0" err="1"/>
              <a:t>i</a:t>
            </a:r>
            <a:r>
              <a:rPr lang="en-IN" dirty="0"/>
              <a:t>]==1:</a:t>
            </a:r>
          </a:p>
          <a:p>
            <a:r>
              <a:rPr lang="en-IN" dirty="0"/>
              <a:t>        </a:t>
            </a:r>
            <a:r>
              <a:rPr lang="en-IN" dirty="0" err="1"/>
              <a:t>breakfastfoodseparated.append</a:t>
            </a:r>
            <a:r>
              <a:rPr lang="en-IN" dirty="0"/>
              <a:t>(</a:t>
            </a:r>
            <a:r>
              <a:rPr lang="en-IN" dirty="0" err="1"/>
              <a:t>Food_itemsdata</a:t>
            </a:r>
            <a:r>
              <a:rPr lang="en-IN" dirty="0"/>
              <a:t>[</a:t>
            </a:r>
            <a:r>
              <a:rPr lang="en-IN" dirty="0" err="1"/>
              <a:t>i</a:t>
            </a:r>
            <a:r>
              <a:rPr lang="en-IN" dirty="0"/>
              <a:t>])</a:t>
            </a:r>
          </a:p>
          <a:p>
            <a:r>
              <a:rPr lang="en-IN" dirty="0"/>
              <a:t>        </a:t>
            </a:r>
            <a:r>
              <a:rPr lang="en-IN" dirty="0" err="1"/>
              <a:t>breakfastfoodseparatedID.append</a:t>
            </a:r>
            <a:r>
              <a:rPr lang="en-IN" dirty="0"/>
              <a:t>(</a:t>
            </a:r>
            <a:r>
              <a:rPr lang="en-IN" dirty="0" err="1"/>
              <a:t>i</a:t>
            </a:r>
            <a:r>
              <a:rPr lang="en-IN" dirty="0"/>
              <a:t>)</a:t>
            </a:r>
          </a:p>
          <a:p>
            <a:r>
              <a:rPr lang="en-IN" dirty="0"/>
              <a:t>      if </a:t>
            </a:r>
            <a:r>
              <a:rPr lang="en-IN" dirty="0" err="1"/>
              <a:t>LunchdataNumpy</a:t>
            </a:r>
            <a:r>
              <a:rPr lang="en-IN" dirty="0"/>
              <a:t>[</a:t>
            </a:r>
            <a:r>
              <a:rPr lang="en-IN" dirty="0" err="1"/>
              <a:t>i</a:t>
            </a:r>
            <a:r>
              <a:rPr lang="en-IN" dirty="0"/>
              <a:t>]==1:</a:t>
            </a:r>
          </a:p>
          <a:p>
            <a:r>
              <a:rPr lang="en-IN" dirty="0"/>
              <a:t>        </a:t>
            </a:r>
            <a:r>
              <a:rPr lang="en-IN" dirty="0" err="1"/>
              <a:t>Lunchfoodseparated.append</a:t>
            </a:r>
            <a:r>
              <a:rPr lang="en-IN" dirty="0"/>
              <a:t>(</a:t>
            </a:r>
            <a:r>
              <a:rPr lang="en-IN" dirty="0" err="1"/>
              <a:t>Food_itemsdata</a:t>
            </a:r>
            <a:r>
              <a:rPr lang="en-IN" dirty="0"/>
              <a:t>[</a:t>
            </a:r>
            <a:r>
              <a:rPr lang="en-IN" dirty="0" err="1"/>
              <a:t>i</a:t>
            </a:r>
            <a:r>
              <a:rPr lang="en-IN" dirty="0"/>
              <a:t>])</a:t>
            </a:r>
          </a:p>
          <a:p>
            <a:r>
              <a:rPr lang="en-IN" dirty="0"/>
              <a:t>        </a:t>
            </a:r>
            <a:r>
              <a:rPr lang="en-IN" dirty="0" err="1"/>
              <a:t>LunchfoodseparatedID.append</a:t>
            </a:r>
            <a:r>
              <a:rPr lang="en-IN" dirty="0"/>
              <a:t>(</a:t>
            </a:r>
            <a:r>
              <a:rPr lang="en-IN" dirty="0" err="1"/>
              <a:t>i</a:t>
            </a:r>
            <a:r>
              <a:rPr lang="en-IN" dirty="0"/>
              <a:t>)</a:t>
            </a:r>
          </a:p>
          <a:p>
            <a:r>
              <a:rPr lang="en-IN" dirty="0"/>
              <a:t>      if </a:t>
            </a:r>
            <a:r>
              <a:rPr lang="en-IN" dirty="0" err="1"/>
              <a:t>DinnerdataNumpy</a:t>
            </a:r>
            <a:r>
              <a:rPr lang="en-IN" dirty="0"/>
              <a:t>[</a:t>
            </a:r>
            <a:r>
              <a:rPr lang="en-IN" dirty="0" err="1"/>
              <a:t>i</a:t>
            </a:r>
            <a:r>
              <a:rPr lang="en-IN" dirty="0"/>
              <a:t>]==1:</a:t>
            </a:r>
          </a:p>
          <a:p>
            <a:r>
              <a:rPr lang="en-IN" dirty="0"/>
              <a:t>        </a:t>
            </a:r>
            <a:r>
              <a:rPr lang="en-IN" dirty="0" err="1"/>
              <a:t>Dinnerfoodseparated.append</a:t>
            </a:r>
            <a:r>
              <a:rPr lang="en-IN" dirty="0"/>
              <a:t>(</a:t>
            </a:r>
            <a:r>
              <a:rPr lang="en-IN" dirty="0" err="1"/>
              <a:t>Food_itemsdata</a:t>
            </a:r>
            <a:r>
              <a:rPr lang="en-IN" dirty="0"/>
              <a:t>[</a:t>
            </a:r>
            <a:r>
              <a:rPr lang="en-IN" dirty="0" err="1"/>
              <a:t>i</a:t>
            </a:r>
            <a:r>
              <a:rPr lang="en-IN" dirty="0"/>
              <a:t>])</a:t>
            </a:r>
          </a:p>
          <a:p>
            <a:r>
              <a:rPr lang="en-IN" dirty="0"/>
              <a:t>        </a:t>
            </a:r>
            <a:r>
              <a:rPr lang="en-IN" dirty="0" err="1"/>
              <a:t>DinnerfoodseparatedID.append</a:t>
            </a:r>
            <a:r>
              <a:rPr lang="en-IN" dirty="0"/>
              <a:t>(</a:t>
            </a:r>
            <a:r>
              <a:rPr lang="en-IN" dirty="0" err="1"/>
              <a:t>i</a:t>
            </a:r>
            <a:r>
              <a:rPr lang="en-IN" dirty="0"/>
              <a:t>)</a:t>
            </a:r>
          </a:p>
          <a:p>
            <a:r>
              <a:rPr lang="en-IN" dirty="0"/>
              <a:t>    </a:t>
            </a:r>
          </a:p>
          <a:p>
            <a:r>
              <a:rPr lang="en-IN" dirty="0"/>
              <a:t>    #print ('BREAKFAST FOOD ITEMS')</a:t>
            </a:r>
          </a:p>
          <a:p>
            <a:r>
              <a:rPr lang="en-IN" dirty="0"/>
              <a:t>    #print (</a:t>
            </a:r>
            <a:r>
              <a:rPr lang="en-IN" dirty="0" err="1"/>
              <a:t>breakfastfoodseparated</a:t>
            </a:r>
            <a:r>
              <a:rPr lang="en-IN" dirty="0"/>
              <a:t>)</a:t>
            </a:r>
          </a:p>
          <a:p>
            <a:r>
              <a:rPr lang="en-IN" dirty="0"/>
              <a:t>    #print ('LUNCH FOOD ITEMS')</a:t>
            </a:r>
          </a:p>
          <a:p>
            <a:r>
              <a:rPr lang="en-IN" dirty="0"/>
              <a:t>    #print (</a:t>
            </a:r>
            <a:r>
              <a:rPr lang="en-IN" dirty="0" err="1"/>
              <a:t>Lunchfoodseparated</a:t>
            </a:r>
            <a:r>
              <a:rPr lang="en-IN" dirty="0"/>
              <a:t>)</a:t>
            </a:r>
          </a:p>
          <a:p>
            <a:r>
              <a:rPr lang="en-IN" dirty="0"/>
              <a:t>    #print ('DINNER FOOD ITEMS')</a:t>
            </a:r>
          </a:p>
          <a:p>
            <a:r>
              <a:rPr lang="en-IN" dirty="0"/>
              <a:t>    #print (</a:t>
            </a:r>
            <a:r>
              <a:rPr lang="en-IN" dirty="0" err="1"/>
              <a:t>Dinnerfoodseparated</a:t>
            </a:r>
            <a:r>
              <a:rPr lang="en-IN" dirty="0"/>
              <a:t>)</a:t>
            </a:r>
          </a:p>
        </p:txBody>
      </p:sp>
      <p:sp>
        <p:nvSpPr>
          <p:cNvPr id="4" name="Date Placeholder 3"/>
          <p:cNvSpPr>
            <a:spLocks noGrp="1"/>
          </p:cNvSpPr>
          <p:nvPr>
            <p:ph type="dt" sz="half" idx="10"/>
          </p:nvPr>
        </p:nvSpPr>
        <p:spPr/>
        <p:txBody>
          <a:bodyPr/>
          <a:lstStyle/>
          <a:p>
            <a:r>
              <a:rPr lang="en-US"/>
              <a:t>10-03-2020</a:t>
            </a:r>
            <a:endParaRPr lang="en-IN"/>
          </a:p>
        </p:txBody>
      </p:sp>
      <p:sp>
        <p:nvSpPr>
          <p:cNvPr id="5" name="Footer Placeholder 4"/>
          <p:cNvSpPr>
            <a:spLocks noGrp="1"/>
          </p:cNvSpPr>
          <p:nvPr>
            <p:ph type="ftr" sz="quarter" idx="11"/>
          </p:nvPr>
        </p:nvSpPr>
        <p:spPr/>
        <p:txBody>
          <a:bodyPr/>
          <a:lstStyle/>
          <a:p>
            <a:r>
              <a:rPr lang="en-IN"/>
              <a:t>SRM Institute of Science and Technology</a:t>
            </a:r>
          </a:p>
        </p:txBody>
      </p:sp>
      <p:sp>
        <p:nvSpPr>
          <p:cNvPr id="6" name="Slide Number Placeholder 5"/>
          <p:cNvSpPr>
            <a:spLocks noGrp="1"/>
          </p:cNvSpPr>
          <p:nvPr>
            <p:ph type="sldNum" sz="quarter" idx="12"/>
          </p:nvPr>
        </p:nvSpPr>
        <p:spPr/>
        <p:txBody>
          <a:bodyPr/>
          <a:lstStyle/>
          <a:p>
            <a:fld id="{37A22D8A-E3D9-4099-97AA-716B2D8D6739}" type="slidenum">
              <a:rPr lang="en-IN" smtClean="0"/>
              <a:t>25</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2449483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Calibri "/>
              </a:rPr>
              <a:t>Cont….</a:t>
            </a:r>
            <a:endParaRPr lang="en-IN" dirty="0">
              <a:latin typeface="Calibri "/>
            </a:endParaRPr>
          </a:p>
        </p:txBody>
      </p:sp>
      <p:sp>
        <p:nvSpPr>
          <p:cNvPr id="3" name="Content Placeholder 2"/>
          <p:cNvSpPr>
            <a:spLocks noGrp="1"/>
          </p:cNvSpPr>
          <p:nvPr>
            <p:ph idx="1"/>
          </p:nvPr>
        </p:nvSpPr>
        <p:spPr>
          <a:xfrm>
            <a:off x="838200" y="1825624"/>
            <a:ext cx="10515600" cy="4530725"/>
          </a:xfrm>
        </p:spPr>
        <p:txBody>
          <a:bodyPr>
            <a:normAutofit fontScale="47500" lnSpcReduction="20000"/>
          </a:bodyPr>
          <a:lstStyle/>
          <a:p>
            <a:r>
              <a:rPr lang="en-IN" dirty="0"/>
              <a:t># retrieving rows by </a:t>
            </a:r>
            <a:r>
              <a:rPr lang="en-IN" dirty="0" err="1"/>
              <a:t>loc</a:t>
            </a:r>
            <a:r>
              <a:rPr lang="en-IN" dirty="0"/>
              <a:t> method |</a:t>
            </a:r>
          </a:p>
          <a:p>
            <a:r>
              <a:rPr lang="en-IN" dirty="0"/>
              <a:t>    </a:t>
            </a:r>
            <a:r>
              <a:rPr lang="en-IN" dirty="0" err="1"/>
              <a:t>LunchfoodseparatedIDdata</a:t>
            </a:r>
            <a:r>
              <a:rPr lang="en-IN" dirty="0"/>
              <a:t> = </a:t>
            </a:r>
            <a:r>
              <a:rPr lang="en-IN" dirty="0" err="1"/>
              <a:t>data.iloc</a:t>
            </a:r>
            <a:r>
              <a:rPr lang="en-IN" dirty="0"/>
              <a:t>[</a:t>
            </a:r>
            <a:r>
              <a:rPr lang="en-IN" dirty="0" err="1"/>
              <a:t>LunchfoodseparatedID</a:t>
            </a:r>
            <a:r>
              <a:rPr lang="en-IN" dirty="0"/>
              <a:t>]</a:t>
            </a:r>
          </a:p>
          <a:p>
            <a:r>
              <a:rPr lang="en-IN" dirty="0"/>
              <a:t>    print(</a:t>
            </a:r>
            <a:r>
              <a:rPr lang="en-IN" dirty="0" err="1"/>
              <a:t>LunchfoodseparatedID</a:t>
            </a:r>
            <a:r>
              <a:rPr lang="en-IN" dirty="0"/>
              <a:t>)</a:t>
            </a:r>
          </a:p>
          <a:p>
            <a:r>
              <a:rPr lang="en-IN" dirty="0"/>
              <a:t>    </a:t>
            </a:r>
            <a:r>
              <a:rPr lang="en-IN" dirty="0" err="1"/>
              <a:t>LunchfoodseparatedIDdata</a:t>
            </a:r>
            <a:r>
              <a:rPr lang="en-IN" dirty="0"/>
              <a:t>=</a:t>
            </a:r>
            <a:r>
              <a:rPr lang="en-IN" dirty="0" err="1"/>
              <a:t>LunchfoodseparatedIDdata.T</a:t>
            </a:r>
            <a:endParaRPr lang="en-IN" dirty="0"/>
          </a:p>
          <a:p>
            <a:r>
              <a:rPr lang="en-IN" dirty="0"/>
              <a:t>    </a:t>
            </a:r>
            <a:r>
              <a:rPr lang="en-IN" dirty="0" err="1"/>
              <a:t>val</a:t>
            </a:r>
            <a:r>
              <a:rPr lang="en-IN" dirty="0"/>
              <a:t>=list(</a:t>
            </a:r>
            <a:r>
              <a:rPr lang="en-IN" dirty="0" err="1"/>
              <a:t>np.arange</a:t>
            </a:r>
            <a:r>
              <a:rPr lang="en-IN" dirty="0"/>
              <a:t>(5,15))</a:t>
            </a:r>
          </a:p>
          <a:p>
            <a:r>
              <a:rPr lang="en-IN" dirty="0"/>
              <a:t>    </a:t>
            </a:r>
            <a:r>
              <a:rPr lang="en-IN" dirty="0" err="1"/>
              <a:t>Valapnd</a:t>
            </a:r>
            <a:r>
              <a:rPr lang="en-IN" dirty="0"/>
              <a:t>=[0]+</a:t>
            </a:r>
            <a:r>
              <a:rPr lang="en-IN" dirty="0" err="1"/>
              <a:t>val</a:t>
            </a:r>
            <a:endParaRPr lang="en-IN" dirty="0"/>
          </a:p>
          <a:p>
            <a:r>
              <a:rPr lang="en-IN" dirty="0"/>
              <a:t>    </a:t>
            </a:r>
            <a:r>
              <a:rPr lang="en-IN" dirty="0" err="1"/>
              <a:t>LunchfoodseparatedIDdata</a:t>
            </a:r>
            <a:r>
              <a:rPr lang="en-IN" dirty="0"/>
              <a:t>=</a:t>
            </a:r>
            <a:r>
              <a:rPr lang="en-IN" dirty="0" err="1"/>
              <a:t>LunchfoodseparatedIDdata.iloc</a:t>
            </a:r>
            <a:r>
              <a:rPr lang="en-IN" dirty="0"/>
              <a:t>[</a:t>
            </a:r>
            <a:r>
              <a:rPr lang="en-IN" dirty="0" err="1"/>
              <a:t>Valapnd</a:t>
            </a:r>
            <a:r>
              <a:rPr lang="en-IN" dirty="0"/>
              <a:t>]</a:t>
            </a:r>
          </a:p>
          <a:p>
            <a:r>
              <a:rPr lang="en-IN" dirty="0"/>
              <a:t>    </a:t>
            </a:r>
            <a:r>
              <a:rPr lang="en-IN" dirty="0" err="1"/>
              <a:t>LunchfoodseparatedIDdata</a:t>
            </a:r>
            <a:r>
              <a:rPr lang="en-IN" dirty="0"/>
              <a:t>=</a:t>
            </a:r>
            <a:r>
              <a:rPr lang="en-IN" dirty="0" err="1"/>
              <a:t>LunchfoodseparatedIDdata.T</a:t>
            </a:r>
            <a:endParaRPr lang="en-IN" dirty="0"/>
          </a:p>
          <a:p>
            <a:r>
              <a:rPr lang="en-IN" dirty="0"/>
              <a:t>    #print (</a:t>
            </a:r>
            <a:r>
              <a:rPr lang="en-IN" dirty="0" err="1"/>
              <a:t>LunchfoodseparatedIDdata</a:t>
            </a:r>
            <a:r>
              <a:rPr lang="en-IN" dirty="0"/>
              <a:t>)</a:t>
            </a:r>
          </a:p>
          <a:p>
            <a:r>
              <a:rPr lang="en-IN" dirty="0"/>
              <a:t>      # retrieving rows by </a:t>
            </a:r>
            <a:r>
              <a:rPr lang="en-IN" dirty="0" err="1"/>
              <a:t>loc</a:t>
            </a:r>
            <a:r>
              <a:rPr lang="en-IN" dirty="0"/>
              <a:t> method </a:t>
            </a:r>
          </a:p>
          <a:p>
            <a:r>
              <a:rPr lang="en-IN" dirty="0"/>
              <a:t>    </a:t>
            </a:r>
            <a:r>
              <a:rPr lang="en-IN" dirty="0" err="1"/>
              <a:t>breakfastfoodseparatedIDdata</a:t>
            </a:r>
            <a:r>
              <a:rPr lang="en-IN" dirty="0"/>
              <a:t> = </a:t>
            </a:r>
            <a:r>
              <a:rPr lang="en-IN" dirty="0" err="1"/>
              <a:t>data.iloc</a:t>
            </a:r>
            <a:r>
              <a:rPr lang="en-IN" dirty="0"/>
              <a:t>[</a:t>
            </a:r>
            <a:r>
              <a:rPr lang="en-IN" dirty="0" err="1"/>
              <a:t>breakfastfoodseparatedID</a:t>
            </a:r>
            <a:r>
              <a:rPr lang="en-IN" dirty="0"/>
              <a:t>]</a:t>
            </a:r>
          </a:p>
          <a:p>
            <a:r>
              <a:rPr lang="en-IN" dirty="0"/>
              <a:t>    </a:t>
            </a:r>
            <a:r>
              <a:rPr lang="en-IN" dirty="0" err="1"/>
              <a:t>breakfastfoodseparatedIDdata</a:t>
            </a:r>
            <a:r>
              <a:rPr lang="en-IN" dirty="0"/>
              <a:t>=</a:t>
            </a:r>
            <a:r>
              <a:rPr lang="en-IN" dirty="0" err="1"/>
              <a:t>breakfastfoodseparatedIDdata.T</a:t>
            </a:r>
            <a:endParaRPr lang="en-IN" dirty="0"/>
          </a:p>
          <a:p>
            <a:r>
              <a:rPr lang="en-IN" dirty="0"/>
              <a:t>    </a:t>
            </a:r>
            <a:r>
              <a:rPr lang="en-IN" dirty="0" err="1"/>
              <a:t>val</a:t>
            </a:r>
            <a:r>
              <a:rPr lang="en-IN" dirty="0"/>
              <a:t>=list(</a:t>
            </a:r>
            <a:r>
              <a:rPr lang="en-IN" dirty="0" err="1"/>
              <a:t>np.arange</a:t>
            </a:r>
            <a:r>
              <a:rPr lang="en-IN" dirty="0"/>
              <a:t>(5,15))</a:t>
            </a:r>
          </a:p>
          <a:p>
            <a:r>
              <a:rPr lang="en-IN" dirty="0"/>
              <a:t>    </a:t>
            </a:r>
            <a:r>
              <a:rPr lang="en-IN" dirty="0" err="1"/>
              <a:t>Valapnd</a:t>
            </a:r>
            <a:r>
              <a:rPr lang="en-IN" dirty="0"/>
              <a:t>=[0]+</a:t>
            </a:r>
            <a:r>
              <a:rPr lang="en-IN" dirty="0" err="1"/>
              <a:t>val</a:t>
            </a:r>
            <a:endParaRPr lang="en-IN" dirty="0"/>
          </a:p>
          <a:p>
            <a:r>
              <a:rPr lang="en-IN" dirty="0"/>
              <a:t>    </a:t>
            </a:r>
            <a:r>
              <a:rPr lang="en-IN" dirty="0" err="1"/>
              <a:t>breakfastfoodseparatedIDdata</a:t>
            </a:r>
            <a:r>
              <a:rPr lang="en-IN" dirty="0"/>
              <a:t>=</a:t>
            </a:r>
            <a:r>
              <a:rPr lang="en-IN" dirty="0" err="1"/>
              <a:t>breakfastfoodseparatedIDdata.iloc</a:t>
            </a:r>
            <a:r>
              <a:rPr lang="en-IN" dirty="0"/>
              <a:t>[</a:t>
            </a:r>
            <a:r>
              <a:rPr lang="en-IN" dirty="0" err="1"/>
              <a:t>Valapnd</a:t>
            </a:r>
            <a:r>
              <a:rPr lang="en-IN" dirty="0"/>
              <a:t>]</a:t>
            </a:r>
          </a:p>
          <a:p>
            <a:r>
              <a:rPr lang="en-IN" dirty="0"/>
              <a:t>    </a:t>
            </a:r>
            <a:r>
              <a:rPr lang="en-IN" dirty="0" err="1"/>
              <a:t>breakfastfoodseparatedIDdata</a:t>
            </a:r>
            <a:r>
              <a:rPr lang="en-IN" dirty="0"/>
              <a:t>=</a:t>
            </a:r>
            <a:r>
              <a:rPr lang="en-IN" dirty="0" err="1"/>
              <a:t>breakfastfoodseparatedIDdata.T</a:t>
            </a:r>
            <a:endParaRPr lang="en-IN" dirty="0"/>
          </a:p>
          <a:p>
            <a:r>
              <a:rPr lang="en-IN" dirty="0"/>
              <a:t>    #print (</a:t>
            </a:r>
            <a:r>
              <a:rPr lang="en-IN" dirty="0" err="1"/>
              <a:t>breakfastfoodseparatedIDdata</a:t>
            </a:r>
            <a:r>
              <a:rPr lang="en-IN" dirty="0"/>
              <a:t>)</a:t>
            </a:r>
          </a:p>
        </p:txBody>
      </p:sp>
      <p:sp>
        <p:nvSpPr>
          <p:cNvPr id="4" name="Date Placeholder 3"/>
          <p:cNvSpPr>
            <a:spLocks noGrp="1"/>
          </p:cNvSpPr>
          <p:nvPr>
            <p:ph type="dt" sz="half" idx="10"/>
          </p:nvPr>
        </p:nvSpPr>
        <p:spPr/>
        <p:txBody>
          <a:bodyPr/>
          <a:lstStyle/>
          <a:p>
            <a:r>
              <a:rPr lang="en-US"/>
              <a:t>10-03-2020</a:t>
            </a:r>
            <a:endParaRPr lang="en-IN"/>
          </a:p>
        </p:txBody>
      </p:sp>
      <p:sp>
        <p:nvSpPr>
          <p:cNvPr id="5" name="Footer Placeholder 4"/>
          <p:cNvSpPr>
            <a:spLocks noGrp="1"/>
          </p:cNvSpPr>
          <p:nvPr>
            <p:ph type="ftr" sz="quarter" idx="11"/>
          </p:nvPr>
        </p:nvSpPr>
        <p:spPr/>
        <p:txBody>
          <a:bodyPr/>
          <a:lstStyle/>
          <a:p>
            <a:r>
              <a:rPr lang="en-IN"/>
              <a:t>SRM Institute of Science and Technology</a:t>
            </a:r>
          </a:p>
        </p:txBody>
      </p:sp>
      <p:sp>
        <p:nvSpPr>
          <p:cNvPr id="6" name="Slide Number Placeholder 5"/>
          <p:cNvSpPr>
            <a:spLocks noGrp="1"/>
          </p:cNvSpPr>
          <p:nvPr>
            <p:ph type="sldNum" sz="quarter" idx="12"/>
          </p:nvPr>
        </p:nvSpPr>
        <p:spPr/>
        <p:txBody>
          <a:bodyPr/>
          <a:lstStyle/>
          <a:p>
            <a:fld id="{37A22D8A-E3D9-4099-97AA-716B2D8D6739}" type="slidenum">
              <a:rPr lang="en-IN" smtClean="0"/>
              <a:t>26</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326108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Calibri "/>
              </a:rPr>
              <a:t>Cont….</a:t>
            </a:r>
            <a:endParaRPr lang="en-IN" dirty="0">
              <a:latin typeface="Calibri "/>
            </a:endParaRPr>
          </a:p>
        </p:txBody>
      </p:sp>
      <p:sp>
        <p:nvSpPr>
          <p:cNvPr id="3" name="Content Placeholder 2"/>
          <p:cNvSpPr>
            <a:spLocks noGrp="1"/>
          </p:cNvSpPr>
          <p:nvPr>
            <p:ph idx="1"/>
          </p:nvPr>
        </p:nvSpPr>
        <p:spPr/>
        <p:txBody>
          <a:bodyPr>
            <a:normAutofit fontScale="40000" lnSpcReduction="20000"/>
          </a:bodyPr>
          <a:lstStyle/>
          <a:p>
            <a:r>
              <a:rPr lang="en-IN" dirty="0"/>
              <a:t>age=int(e1.get())</a:t>
            </a:r>
          </a:p>
          <a:p>
            <a:r>
              <a:rPr lang="en-IN" dirty="0"/>
              <a:t>    veg=float(e2.get())</a:t>
            </a:r>
          </a:p>
          <a:p>
            <a:r>
              <a:rPr lang="en-IN" dirty="0"/>
              <a:t>    weight=float(e3.get())</a:t>
            </a:r>
          </a:p>
          <a:p>
            <a:r>
              <a:rPr lang="en-IN" dirty="0"/>
              <a:t>    height=float(e4.get())</a:t>
            </a:r>
          </a:p>
          <a:p>
            <a:r>
              <a:rPr lang="en-IN" dirty="0"/>
              <a:t>    </a:t>
            </a:r>
            <a:r>
              <a:rPr lang="en-IN" dirty="0" err="1"/>
              <a:t>bmi</a:t>
            </a:r>
            <a:r>
              <a:rPr lang="en-IN" dirty="0"/>
              <a:t> = weight/(height**2) </a:t>
            </a:r>
          </a:p>
          <a:p>
            <a:r>
              <a:rPr lang="en-IN" dirty="0"/>
              <a:t>    </a:t>
            </a:r>
            <a:r>
              <a:rPr lang="en-IN" dirty="0" err="1"/>
              <a:t>agewiseinp</a:t>
            </a:r>
            <a:r>
              <a:rPr lang="en-IN" dirty="0"/>
              <a:t>=0</a:t>
            </a:r>
          </a:p>
          <a:p>
            <a:r>
              <a:rPr lang="en-IN" dirty="0"/>
              <a:t>    </a:t>
            </a:r>
          </a:p>
          <a:p>
            <a:r>
              <a:rPr lang="en-IN" dirty="0"/>
              <a:t>    for </a:t>
            </a:r>
            <a:r>
              <a:rPr lang="en-IN" dirty="0" err="1"/>
              <a:t>lp</a:t>
            </a:r>
            <a:r>
              <a:rPr lang="en-IN" dirty="0"/>
              <a:t> in range (0,80,20):</a:t>
            </a:r>
          </a:p>
          <a:p>
            <a:r>
              <a:rPr lang="en-IN" dirty="0"/>
              <a:t>        </a:t>
            </a:r>
            <a:r>
              <a:rPr lang="en-IN" dirty="0" err="1"/>
              <a:t>test_list</a:t>
            </a:r>
            <a:r>
              <a:rPr lang="en-IN" dirty="0"/>
              <a:t>=</a:t>
            </a:r>
            <a:r>
              <a:rPr lang="en-IN" dirty="0" err="1"/>
              <a:t>np.arange</a:t>
            </a:r>
            <a:r>
              <a:rPr lang="en-IN" dirty="0"/>
              <a:t>(lp,lp+20)</a:t>
            </a:r>
          </a:p>
          <a:p>
            <a:r>
              <a:rPr lang="en-IN" dirty="0"/>
              <a:t>        for </a:t>
            </a:r>
            <a:r>
              <a:rPr lang="en-IN" dirty="0" err="1"/>
              <a:t>i</a:t>
            </a:r>
            <a:r>
              <a:rPr lang="en-IN" dirty="0"/>
              <a:t> in </a:t>
            </a:r>
            <a:r>
              <a:rPr lang="en-IN" dirty="0" err="1"/>
              <a:t>test_list</a:t>
            </a:r>
            <a:r>
              <a:rPr lang="en-IN" dirty="0"/>
              <a:t>: </a:t>
            </a:r>
          </a:p>
          <a:p>
            <a:r>
              <a:rPr lang="en-IN" dirty="0"/>
              <a:t>            if(</a:t>
            </a:r>
            <a:r>
              <a:rPr lang="en-IN" dirty="0" err="1"/>
              <a:t>i</a:t>
            </a:r>
            <a:r>
              <a:rPr lang="en-IN" dirty="0"/>
              <a:t> == age):</a:t>
            </a:r>
          </a:p>
          <a:p>
            <a:r>
              <a:rPr lang="en-IN" dirty="0"/>
              <a:t>                print('age is </a:t>
            </a:r>
            <a:r>
              <a:rPr lang="en-IN" dirty="0" err="1"/>
              <a:t>between',str</a:t>
            </a:r>
            <a:r>
              <a:rPr lang="en-IN" dirty="0"/>
              <a:t>(</a:t>
            </a:r>
            <a:r>
              <a:rPr lang="en-IN" dirty="0" err="1"/>
              <a:t>lp</a:t>
            </a:r>
            <a:r>
              <a:rPr lang="en-IN" dirty="0"/>
              <a:t>),str(lp+10))</a:t>
            </a:r>
          </a:p>
          <a:p>
            <a:r>
              <a:rPr lang="en-IN" dirty="0"/>
              <a:t>                tr=round(</a:t>
            </a:r>
            <a:r>
              <a:rPr lang="en-IN" dirty="0" err="1"/>
              <a:t>lp</a:t>
            </a:r>
            <a:r>
              <a:rPr lang="en-IN" dirty="0"/>
              <a:t>/20)  </a:t>
            </a:r>
          </a:p>
          <a:p>
            <a:r>
              <a:rPr lang="en-IN" dirty="0"/>
              <a:t>                </a:t>
            </a:r>
            <a:r>
              <a:rPr lang="en-IN" dirty="0" err="1"/>
              <a:t>agecl</a:t>
            </a:r>
            <a:r>
              <a:rPr lang="en-IN" dirty="0"/>
              <a:t>=round(</a:t>
            </a:r>
            <a:r>
              <a:rPr lang="en-IN" dirty="0" err="1"/>
              <a:t>lp</a:t>
            </a:r>
            <a:r>
              <a:rPr lang="en-IN" dirty="0"/>
              <a:t>/20)    </a:t>
            </a:r>
          </a:p>
          <a:p>
            <a:r>
              <a:rPr lang="en-IN" dirty="0"/>
              <a:t>   </a:t>
            </a:r>
          </a:p>
          <a:p>
            <a:endParaRPr lang="en-IN" dirty="0"/>
          </a:p>
          <a:p>
            <a:r>
              <a:rPr lang="en-IN" dirty="0"/>
              <a:t>    </a:t>
            </a:r>
          </a:p>
          <a:p>
            <a:endParaRPr lang="en-IN" dirty="0"/>
          </a:p>
        </p:txBody>
      </p:sp>
      <p:sp>
        <p:nvSpPr>
          <p:cNvPr id="4" name="Date Placeholder 3"/>
          <p:cNvSpPr>
            <a:spLocks noGrp="1"/>
          </p:cNvSpPr>
          <p:nvPr>
            <p:ph type="dt" sz="half" idx="10"/>
          </p:nvPr>
        </p:nvSpPr>
        <p:spPr/>
        <p:txBody>
          <a:bodyPr/>
          <a:lstStyle/>
          <a:p>
            <a:r>
              <a:rPr lang="en-US"/>
              <a:t>10-03-2020</a:t>
            </a:r>
            <a:endParaRPr lang="en-IN"/>
          </a:p>
        </p:txBody>
      </p:sp>
      <p:sp>
        <p:nvSpPr>
          <p:cNvPr id="5" name="Footer Placeholder 4"/>
          <p:cNvSpPr>
            <a:spLocks noGrp="1"/>
          </p:cNvSpPr>
          <p:nvPr>
            <p:ph type="ftr" sz="quarter" idx="11"/>
          </p:nvPr>
        </p:nvSpPr>
        <p:spPr/>
        <p:txBody>
          <a:bodyPr/>
          <a:lstStyle/>
          <a:p>
            <a:r>
              <a:rPr lang="en-IN"/>
              <a:t>SRM Institute of Science and Technology</a:t>
            </a:r>
          </a:p>
        </p:txBody>
      </p:sp>
      <p:sp>
        <p:nvSpPr>
          <p:cNvPr id="6" name="Slide Number Placeholder 5"/>
          <p:cNvSpPr>
            <a:spLocks noGrp="1"/>
          </p:cNvSpPr>
          <p:nvPr>
            <p:ph type="sldNum" sz="quarter" idx="12"/>
          </p:nvPr>
        </p:nvSpPr>
        <p:spPr/>
        <p:txBody>
          <a:bodyPr/>
          <a:lstStyle/>
          <a:p>
            <a:fld id="{37A22D8A-E3D9-4099-97AA-716B2D8D6739}" type="slidenum">
              <a:rPr lang="en-IN" smtClean="0"/>
              <a:t>27</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18116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Calibri "/>
              </a:rPr>
              <a:t>Cont….</a:t>
            </a:r>
            <a:endParaRPr lang="en-IN" dirty="0">
              <a:latin typeface="Calibri "/>
            </a:endParaRPr>
          </a:p>
        </p:txBody>
      </p:sp>
      <p:sp>
        <p:nvSpPr>
          <p:cNvPr id="3" name="Content Placeholder 2"/>
          <p:cNvSpPr>
            <a:spLocks noGrp="1"/>
          </p:cNvSpPr>
          <p:nvPr>
            <p:ph idx="1"/>
          </p:nvPr>
        </p:nvSpPr>
        <p:spPr/>
        <p:txBody>
          <a:bodyPr>
            <a:normAutofit fontScale="32500" lnSpcReduction="20000"/>
          </a:bodyPr>
          <a:lstStyle/>
          <a:p>
            <a:endParaRPr lang="en-IN" dirty="0"/>
          </a:p>
          <a:p>
            <a:r>
              <a:rPr lang="en-IN" dirty="0"/>
              <a:t>     #conditions</a:t>
            </a:r>
          </a:p>
          <a:p>
            <a:r>
              <a:rPr lang="en-IN" dirty="0"/>
              <a:t>    print("Your body mass index is: ", </a:t>
            </a:r>
            <a:r>
              <a:rPr lang="en-IN" dirty="0" err="1"/>
              <a:t>bmi</a:t>
            </a:r>
            <a:r>
              <a:rPr lang="en-IN" dirty="0"/>
              <a:t>)</a:t>
            </a:r>
          </a:p>
          <a:p>
            <a:r>
              <a:rPr lang="en-IN" dirty="0"/>
              <a:t>    if ( </a:t>
            </a:r>
            <a:r>
              <a:rPr lang="en-IN" dirty="0" err="1"/>
              <a:t>bmi</a:t>
            </a:r>
            <a:r>
              <a:rPr lang="en-IN" dirty="0"/>
              <a:t> &lt; 16):</a:t>
            </a:r>
          </a:p>
          <a:p>
            <a:r>
              <a:rPr lang="en-IN" dirty="0"/>
              <a:t>        print("severely underweight")</a:t>
            </a:r>
          </a:p>
          <a:p>
            <a:r>
              <a:rPr lang="en-IN" dirty="0"/>
              <a:t>        </a:t>
            </a:r>
            <a:r>
              <a:rPr lang="en-IN" dirty="0" err="1"/>
              <a:t>clbmi</a:t>
            </a:r>
            <a:r>
              <a:rPr lang="en-IN" dirty="0"/>
              <a:t>=4</a:t>
            </a:r>
          </a:p>
          <a:p>
            <a:r>
              <a:rPr lang="en-IN" dirty="0"/>
              <a:t>    </a:t>
            </a:r>
            <a:r>
              <a:rPr lang="en-IN" dirty="0" err="1"/>
              <a:t>elif</a:t>
            </a:r>
            <a:r>
              <a:rPr lang="en-IN" dirty="0"/>
              <a:t> ( </a:t>
            </a:r>
            <a:r>
              <a:rPr lang="en-IN" dirty="0" err="1"/>
              <a:t>bmi</a:t>
            </a:r>
            <a:r>
              <a:rPr lang="en-IN" dirty="0"/>
              <a:t> &gt;= 16 and </a:t>
            </a:r>
            <a:r>
              <a:rPr lang="en-IN" dirty="0" err="1"/>
              <a:t>bmi</a:t>
            </a:r>
            <a:r>
              <a:rPr lang="en-IN" dirty="0"/>
              <a:t> &lt; 18.5):</a:t>
            </a:r>
          </a:p>
          <a:p>
            <a:r>
              <a:rPr lang="en-IN" dirty="0"/>
              <a:t>        print("underweight")</a:t>
            </a:r>
          </a:p>
          <a:p>
            <a:r>
              <a:rPr lang="en-IN" dirty="0"/>
              <a:t>        </a:t>
            </a:r>
            <a:r>
              <a:rPr lang="en-IN" dirty="0" err="1"/>
              <a:t>clbmi</a:t>
            </a:r>
            <a:r>
              <a:rPr lang="en-IN" dirty="0"/>
              <a:t>=3</a:t>
            </a:r>
          </a:p>
          <a:p>
            <a:r>
              <a:rPr lang="en-IN" dirty="0"/>
              <a:t>    </a:t>
            </a:r>
            <a:r>
              <a:rPr lang="en-IN" dirty="0" err="1"/>
              <a:t>elif</a:t>
            </a:r>
            <a:r>
              <a:rPr lang="en-IN" dirty="0"/>
              <a:t> ( </a:t>
            </a:r>
            <a:r>
              <a:rPr lang="en-IN" dirty="0" err="1"/>
              <a:t>bmi</a:t>
            </a:r>
            <a:r>
              <a:rPr lang="en-IN" dirty="0"/>
              <a:t> &gt;= 18.5 and </a:t>
            </a:r>
            <a:r>
              <a:rPr lang="en-IN" dirty="0" err="1"/>
              <a:t>bmi</a:t>
            </a:r>
            <a:r>
              <a:rPr lang="en-IN" dirty="0"/>
              <a:t> &lt; 25):</a:t>
            </a:r>
          </a:p>
          <a:p>
            <a:r>
              <a:rPr lang="en-IN" dirty="0"/>
              <a:t>        print("Healthy")</a:t>
            </a:r>
          </a:p>
          <a:p>
            <a:r>
              <a:rPr lang="en-IN" dirty="0"/>
              <a:t>        </a:t>
            </a:r>
            <a:r>
              <a:rPr lang="en-IN" dirty="0" err="1"/>
              <a:t>clbmi</a:t>
            </a:r>
            <a:r>
              <a:rPr lang="en-IN" dirty="0"/>
              <a:t>=2</a:t>
            </a:r>
          </a:p>
          <a:p>
            <a:r>
              <a:rPr lang="en-IN" dirty="0"/>
              <a:t>    </a:t>
            </a:r>
            <a:r>
              <a:rPr lang="en-IN" dirty="0" err="1"/>
              <a:t>elif</a:t>
            </a:r>
            <a:r>
              <a:rPr lang="en-IN" dirty="0"/>
              <a:t> ( </a:t>
            </a:r>
            <a:r>
              <a:rPr lang="en-IN" dirty="0" err="1"/>
              <a:t>bmi</a:t>
            </a:r>
            <a:r>
              <a:rPr lang="en-IN" dirty="0"/>
              <a:t> &gt;= 25 and </a:t>
            </a:r>
            <a:r>
              <a:rPr lang="en-IN" dirty="0" err="1"/>
              <a:t>bmi</a:t>
            </a:r>
            <a:r>
              <a:rPr lang="en-IN" dirty="0"/>
              <a:t> &lt; 30):</a:t>
            </a:r>
          </a:p>
          <a:p>
            <a:r>
              <a:rPr lang="en-IN" dirty="0"/>
              <a:t>        print("overweight")</a:t>
            </a:r>
          </a:p>
          <a:p>
            <a:r>
              <a:rPr lang="en-IN" dirty="0"/>
              <a:t>        </a:t>
            </a:r>
            <a:r>
              <a:rPr lang="en-IN" dirty="0" err="1"/>
              <a:t>clbmi</a:t>
            </a:r>
            <a:r>
              <a:rPr lang="en-IN" dirty="0"/>
              <a:t>=1</a:t>
            </a:r>
          </a:p>
          <a:p>
            <a:r>
              <a:rPr lang="en-IN" dirty="0"/>
              <a:t>    </a:t>
            </a:r>
            <a:r>
              <a:rPr lang="en-IN" dirty="0" err="1"/>
              <a:t>elif</a:t>
            </a:r>
            <a:r>
              <a:rPr lang="en-IN" dirty="0"/>
              <a:t> ( </a:t>
            </a:r>
            <a:r>
              <a:rPr lang="en-IN" dirty="0" err="1"/>
              <a:t>bmi</a:t>
            </a:r>
            <a:r>
              <a:rPr lang="en-IN" dirty="0"/>
              <a:t> &gt;=30):</a:t>
            </a:r>
          </a:p>
          <a:p>
            <a:r>
              <a:rPr lang="en-IN" dirty="0"/>
              <a:t>        print("severely overweight")</a:t>
            </a:r>
          </a:p>
          <a:p>
            <a:r>
              <a:rPr lang="en-IN" dirty="0"/>
              <a:t>        </a:t>
            </a:r>
            <a:r>
              <a:rPr lang="en-IN" dirty="0" err="1"/>
              <a:t>clbmi</a:t>
            </a:r>
            <a:r>
              <a:rPr lang="en-IN" dirty="0"/>
              <a:t>=0 </a:t>
            </a:r>
          </a:p>
        </p:txBody>
      </p:sp>
      <p:sp>
        <p:nvSpPr>
          <p:cNvPr id="4" name="Date Placeholder 3"/>
          <p:cNvSpPr>
            <a:spLocks noGrp="1"/>
          </p:cNvSpPr>
          <p:nvPr>
            <p:ph type="dt" sz="half" idx="10"/>
          </p:nvPr>
        </p:nvSpPr>
        <p:spPr/>
        <p:txBody>
          <a:bodyPr/>
          <a:lstStyle/>
          <a:p>
            <a:r>
              <a:rPr lang="en-US"/>
              <a:t>10-03-2020</a:t>
            </a:r>
            <a:endParaRPr lang="en-IN"/>
          </a:p>
        </p:txBody>
      </p:sp>
      <p:sp>
        <p:nvSpPr>
          <p:cNvPr id="5" name="Footer Placeholder 4"/>
          <p:cNvSpPr>
            <a:spLocks noGrp="1"/>
          </p:cNvSpPr>
          <p:nvPr>
            <p:ph type="ftr" sz="quarter" idx="11"/>
          </p:nvPr>
        </p:nvSpPr>
        <p:spPr/>
        <p:txBody>
          <a:bodyPr/>
          <a:lstStyle/>
          <a:p>
            <a:r>
              <a:rPr lang="en-IN"/>
              <a:t>SRM Institute of Science and Technology</a:t>
            </a:r>
          </a:p>
        </p:txBody>
      </p:sp>
      <p:sp>
        <p:nvSpPr>
          <p:cNvPr id="6" name="Slide Number Placeholder 5"/>
          <p:cNvSpPr>
            <a:spLocks noGrp="1"/>
          </p:cNvSpPr>
          <p:nvPr>
            <p:ph type="sldNum" sz="quarter" idx="12"/>
          </p:nvPr>
        </p:nvSpPr>
        <p:spPr/>
        <p:txBody>
          <a:bodyPr/>
          <a:lstStyle/>
          <a:p>
            <a:fld id="{37A22D8A-E3D9-4099-97AA-716B2D8D6739}" type="slidenum">
              <a:rPr lang="en-IN" smtClean="0"/>
              <a:t>28</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1903797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77500" lnSpcReduction="20000"/>
          </a:bodyPr>
          <a:lstStyle/>
          <a:p>
            <a:r>
              <a:rPr lang="en-IN" dirty="0"/>
              <a:t>import </a:t>
            </a:r>
            <a:r>
              <a:rPr lang="en-IN" dirty="0" err="1"/>
              <a:t>matplotlib.pyplot</a:t>
            </a:r>
            <a:r>
              <a:rPr lang="en-IN" dirty="0"/>
              <a:t> as </a:t>
            </a:r>
            <a:r>
              <a:rPr lang="en-IN" dirty="0" err="1"/>
              <a:t>plt</a:t>
            </a:r>
            <a:endParaRPr lang="en-IN" dirty="0"/>
          </a:p>
          <a:p>
            <a:r>
              <a:rPr lang="en-IN" dirty="0"/>
              <a:t>    </a:t>
            </a:r>
            <a:r>
              <a:rPr lang="en-IN" dirty="0" err="1"/>
              <a:t>Datacalorie</a:t>
            </a:r>
            <a:r>
              <a:rPr lang="en-IN" dirty="0"/>
              <a:t>=</a:t>
            </a:r>
            <a:r>
              <a:rPr lang="en-IN" dirty="0" err="1"/>
              <a:t>LunchfoodseparatedIDdata</a:t>
            </a:r>
            <a:r>
              <a:rPr lang="en-IN" dirty="0"/>
              <a:t>[1:,1:len(</a:t>
            </a:r>
            <a:r>
              <a:rPr lang="en-IN" dirty="0" err="1"/>
              <a:t>LunchfoodseparatedIDdata</a:t>
            </a:r>
            <a:r>
              <a:rPr lang="en-IN" dirty="0"/>
              <a:t>)]</a:t>
            </a:r>
          </a:p>
          <a:p>
            <a:r>
              <a:rPr lang="en-IN" dirty="0"/>
              <a:t>    #print(</a:t>
            </a:r>
            <a:r>
              <a:rPr lang="en-IN" dirty="0" err="1"/>
              <a:t>Datacalorie</a:t>
            </a:r>
            <a:r>
              <a:rPr lang="en-IN" dirty="0"/>
              <a:t>)</a:t>
            </a:r>
          </a:p>
          <a:p>
            <a:r>
              <a:rPr lang="en-IN" dirty="0"/>
              <a:t>    X = </a:t>
            </a:r>
            <a:r>
              <a:rPr lang="en-IN" dirty="0" err="1"/>
              <a:t>np.array</a:t>
            </a:r>
            <a:r>
              <a:rPr lang="en-IN" dirty="0"/>
              <a:t>(</a:t>
            </a:r>
            <a:r>
              <a:rPr lang="en-IN" dirty="0" err="1"/>
              <a:t>Datacalorie</a:t>
            </a:r>
            <a:r>
              <a:rPr lang="en-IN" dirty="0"/>
              <a:t>)</a:t>
            </a:r>
          </a:p>
          <a:p>
            <a:r>
              <a:rPr lang="en-IN" dirty="0"/>
              <a:t>    </a:t>
            </a:r>
            <a:r>
              <a:rPr lang="en-IN" dirty="0" err="1"/>
              <a:t>kmeans</a:t>
            </a:r>
            <a:r>
              <a:rPr lang="en-IN" dirty="0"/>
              <a:t> = </a:t>
            </a:r>
            <a:r>
              <a:rPr lang="en-IN" dirty="0" err="1"/>
              <a:t>KMeans</a:t>
            </a:r>
            <a:r>
              <a:rPr lang="en-IN" dirty="0"/>
              <a:t>(</a:t>
            </a:r>
            <a:r>
              <a:rPr lang="en-IN" dirty="0" err="1"/>
              <a:t>n_clusters</a:t>
            </a:r>
            <a:r>
              <a:rPr lang="en-IN" dirty="0"/>
              <a:t>=3, </a:t>
            </a:r>
            <a:r>
              <a:rPr lang="en-IN" dirty="0" err="1"/>
              <a:t>random_state</a:t>
            </a:r>
            <a:r>
              <a:rPr lang="en-IN" dirty="0"/>
              <a:t>=0).fit(X)</a:t>
            </a:r>
          </a:p>
          <a:p>
            <a:r>
              <a:rPr lang="en-IN" dirty="0"/>
              <a:t>    print ('## Prediction Result ##')</a:t>
            </a:r>
          </a:p>
          <a:p>
            <a:r>
              <a:rPr lang="en-IN" dirty="0"/>
              <a:t>    print(</a:t>
            </a:r>
            <a:r>
              <a:rPr lang="en-IN" dirty="0" err="1"/>
              <a:t>kmeans.labels</a:t>
            </a:r>
            <a:r>
              <a:rPr lang="en-IN" dirty="0"/>
              <a:t>_)</a:t>
            </a:r>
          </a:p>
          <a:p>
            <a:r>
              <a:rPr lang="en-IN" dirty="0"/>
              <a:t>    </a:t>
            </a:r>
            <a:r>
              <a:rPr lang="en-IN" dirty="0" err="1"/>
              <a:t>XValu</a:t>
            </a:r>
            <a:r>
              <a:rPr lang="en-IN" dirty="0"/>
              <a:t>=</a:t>
            </a:r>
            <a:r>
              <a:rPr lang="en-IN" dirty="0" err="1"/>
              <a:t>np.arange</a:t>
            </a:r>
            <a:r>
              <a:rPr lang="en-IN" dirty="0"/>
              <a:t>(0,len(</a:t>
            </a:r>
            <a:r>
              <a:rPr lang="en-IN" dirty="0" err="1"/>
              <a:t>kmeans.labels</a:t>
            </a:r>
            <a:r>
              <a:rPr lang="en-IN" dirty="0"/>
              <a:t>_))</a:t>
            </a:r>
          </a:p>
          <a:p>
            <a:r>
              <a:rPr lang="en-IN" dirty="0"/>
              <a:t>    # </a:t>
            </a:r>
            <a:r>
              <a:rPr lang="en-IN" dirty="0" err="1"/>
              <a:t>fig,axs</a:t>
            </a:r>
            <a:r>
              <a:rPr lang="en-IN" dirty="0"/>
              <a:t>=</a:t>
            </a:r>
            <a:r>
              <a:rPr lang="en-IN" dirty="0" err="1"/>
              <a:t>plt.subplots</a:t>
            </a:r>
            <a:r>
              <a:rPr lang="en-IN" dirty="0"/>
              <a:t>(1,1,figsize=(15,5))</a:t>
            </a:r>
          </a:p>
          <a:p>
            <a:r>
              <a:rPr lang="en-IN" dirty="0"/>
              <a:t>    # </a:t>
            </a:r>
            <a:r>
              <a:rPr lang="en-IN" dirty="0" err="1"/>
              <a:t>plt.bar</a:t>
            </a:r>
            <a:r>
              <a:rPr lang="en-IN" dirty="0"/>
              <a:t>(</a:t>
            </a:r>
            <a:r>
              <a:rPr lang="en-IN" dirty="0" err="1"/>
              <a:t>XValu,kmeans.labels</a:t>
            </a:r>
            <a:r>
              <a:rPr lang="en-IN" dirty="0"/>
              <a:t>_)</a:t>
            </a:r>
          </a:p>
          <a:p>
            <a:r>
              <a:rPr lang="en-IN" dirty="0"/>
              <a:t>    </a:t>
            </a:r>
            <a:r>
              <a:rPr lang="en-IN" dirty="0" err="1"/>
              <a:t>lnchlbl</a:t>
            </a:r>
            <a:r>
              <a:rPr lang="en-IN" dirty="0"/>
              <a:t>=</a:t>
            </a:r>
            <a:r>
              <a:rPr lang="en-IN" dirty="0" err="1"/>
              <a:t>kmeans.labels</a:t>
            </a:r>
            <a:r>
              <a:rPr lang="en-IN" dirty="0"/>
              <a:t>_</a:t>
            </a:r>
          </a:p>
          <a:p>
            <a:r>
              <a:rPr lang="en-IN" dirty="0"/>
              <a:t>    # </a:t>
            </a:r>
            <a:r>
              <a:rPr lang="en-IN" dirty="0" err="1"/>
              <a:t>plt.title</a:t>
            </a:r>
            <a:r>
              <a:rPr lang="en-IN" dirty="0"/>
              <a:t>("Predicted Low-High </a:t>
            </a:r>
            <a:r>
              <a:rPr lang="en-IN" dirty="0" err="1"/>
              <a:t>Weigted</a:t>
            </a:r>
            <a:r>
              <a:rPr lang="en-IN" dirty="0"/>
              <a:t> Calorie Foods")</a:t>
            </a:r>
          </a:p>
        </p:txBody>
      </p:sp>
      <p:sp>
        <p:nvSpPr>
          <p:cNvPr id="4" name="Date Placeholder 3"/>
          <p:cNvSpPr>
            <a:spLocks noGrp="1"/>
          </p:cNvSpPr>
          <p:nvPr>
            <p:ph type="dt" sz="half" idx="10"/>
          </p:nvPr>
        </p:nvSpPr>
        <p:spPr/>
        <p:txBody>
          <a:bodyPr/>
          <a:lstStyle/>
          <a:p>
            <a:r>
              <a:rPr lang="en-US"/>
              <a:t>10-03-2020</a:t>
            </a:r>
            <a:endParaRPr lang="en-IN"/>
          </a:p>
        </p:txBody>
      </p:sp>
      <p:sp>
        <p:nvSpPr>
          <p:cNvPr id="5" name="Footer Placeholder 4"/>
          <p:cNvSpPr>
            <a:spLocks noGrp="1"/>
          </p:cNvSpPr>
          <p:nvPr>
            <p:ph type="ftr" sz="quarter" idx="11"/>
          </p:nvPr>
        </p:nvSpPr>
        <p:spPr/>
        <p:txBody>
          <a:bodyPr/>
          <a:lstStyle/>
          <a:p>
            <a:r>
              <a:rPr lang="en-IN"/>
              <a:t>SRM Institute of Science and Technology</a:t>
            </a:r>
          </a:p>
        </p:txBody>
      </p:sp>
      <p:sp>
        <p:nvSpPr>
          <p:cNvPr id="6" name="Slide Number Placeholder 5"/>
          <p:cNvSpPr>
            <a:spLocks noGrp="1"/>
          </p:cNvSpPr>
          <p:nvPr>
            <p:ph type="sldNum" sz="quarter" idx="12"/>
          </p:nvPr>
        </p:nvSpPr>
        <p:spPr/>
        <p:txBody>
          <a:bodyPr/>
          <a:lstStyle/>
          <a:p>
            <a:fld id="{37A22D8A-E3D9-4099-97AA-716B2D8D6739}" type="slidenum">
              <a:rPr lang="en-IN" smtClean="0"/>
              <a:t>29</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4215393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mn-lt"/>
              </a:rPr>
              <a:t>Cont….</a:t>
            </a:r>
            <a:endParaRPr lang="en-IN" b="1" cap="small" dirty="0">
              <a:latin typeface="+mn-lt"/>
            </a:endParaRPr>
          </a:p>
        </p:txBody>
      </p:sp>
      <p:sp>
        <p:nvSpPr>
          <p:cNvPr id="3" name="Content Placeholder 2"/>
          <p:cNvSpPr>
            <a:spLocks noGrp="1"/>
          </p:cNvSpPr>
          <p:nvPr>
            <p:ph idx="1"/>
          </p:nvPr>
        </p:nvSpPr>
        <p:spPr/>
        <p:txBody>
          <a:bodyPr/>
          <a:lstStyle/>
          <a:p>
            <a:r>
              <a:rPr lang="en-IN" dirty="0"/>
              <a:t>B</a:t>
            </a:r>
            <a:r>
              <a:rPr lang="en-IN" dirty="0" smtClean="0"/>
              <a:t>eing </a:t>
            </a:r>
            <a:r>
              <a:rPr lang="en-IN" dirty="0"/>
              <a:t>healthy and eating better is something the vast majority of the population </a:t>
            </a:r>
            <a:r>
              <a:rPr lang="en-IN" dirty="0" smtClean="0"/>
              <a:t>wants and </a:t>
            </a:r>
            <a:r>
              <a:rPr lang="en-IN" dirty="0"/>
              <a:t>doing so usually requires great </a:t>
            </a:r>
            <a:r>
              <a:rPr lang="en-IN" dirty="0" smtClean="0"/>
              <a:t>effort.</a:t>
            </a:r>
          </a:p>
          <a:p>
            <a:pPr marL="0" indent="0">
              <a:buNone/>
            </a:pPr>
            <a:endParaRPr lang="en-IN" dirty="0" smtClean="0"/>
          </a:p>
          <a:p>
            <a:r>
              <a:rPr lang="en-IN" dirty="0" smtClean="0"/>
              <a:t>The working prototype accomplishes a </a:t>
            </a:r>
            <a:r>
              <a:rPr lang="en-IN" b="1" dirty="0" smtClean="0"/>
              <a:t>Personalized Diet Recommendation System </a:t>
            </a:r>
            <a:r>
              <a:rPr lang="en-IN" dirty="0" smtClean="0"/>
              <a:t>with </a:t>
            </a:r>
            <a:r>
              <a:rPr lang="en-IN" dirty="0"/>
              <a:t>integration of </a:t>
            </a:r>
            <a:r>
              <a:rPr lang="en-IN" b="1" dirty="0" smtClean="0"/>
              <a:t>Machine Learning Algorithms </a:t>
            </a:r>
            <a:r>
              <a:rPr lang="en-IN" dirty="0"/>
              <a:t>to recommend the right food at right time and with the right nutrition, calories, fat etc. </a:t>
            </a:r>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3</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805288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mn-lt"/>
              </a:rPr>
              <a:t>Result</a:t>
            </a:r>
            <a:endParaRPr lang="en-IN" dirty="0">
              <a:latin typeface="+mn-lt"/>
            </a:endParaRPr>
          </a:p>
        </p:txBody>
      </p:sp>
      <p:sp>
        <p:nvSpPr>
          <p:cNvPr id="3" name="Content Placeholder 2"/>
          <p:cNvSpPr>
            <a:spLocks noGrp="1"/>
          </p:cNvSpPr>
          <p:nvPr>
            <p:ph idx="1"/>
          </p:nvPr>
        </p:nvSpPr>
        <p:spPr/>
        <p:txBody>
          <a:bodyPr/>
          <a:lstStyle/>
          <a:p>
            <a:r>
              <a:rPr lang="en-IN" dirty="0" smtClean="0"/>
              <a:t>A working prototype of a Diet </a:t>
            </a:r>
            <a:r>
              <a:rPr lang="en-IN" dirty="0"/>
              <a:t>R</a:t>
            </a:r>
            <a:r>
              <a:rPr lang="en-IN" dirty="0" smtClean="0"/>
              <a:t>ecommendation </a:t>
            </a:r>
            <a:r>
              <a:rPr lang="en-IN" dirty="0"/>
              <a:t>S</a:t>
            </a:r>
            <a:r>
              <a:rPr lang="en-IN" dirty="0" smtClean="0"/>
              <a:t>ystem is established.</a:t>
            </a:r>
          </a:p>
          <a:p>
            <a:r>
              <a:rPr lang="en-IN" dirty="0" smtClean="0"/>
              <a:t>The module works on the basis of K-Means Clustering and Random Forest Classification Algorithms.</a:t>
            </a:r>
          </a:p>
          <a:p>
            <a:r>
              <a:rPr lang="en-IN" dirty="0" smtClean="0"/>
              <a:t>Tkinter based GUI is implemented.</a:t>
            </a:r>
            <a:endParaRPr lang="en-IN"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30</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4258421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normAutofit/>
          </a:bodyPr>
          <a:lstStyle/>
          <a:p>
            <a:r>
              <a:rPr lang="en-IN" b="1" cap="small" dirty="0">
                <a:latin typeface="Calibri "/>
              </a:rPr>
              <a:t>Cont….</a:t>
            </a:r>
            <a:endParaRPr lang="en-IN" dirty="0">
              <a:latin typeface="Calibri "/>
            </a:endParaRPr>
          </a:p>
        </p:txBody>
      </p:sp>
      <p:sp>
        <p:nvSpPr>
          <p:cNvPr id="3" name="Content Placeholder 2"/>
          <p:cNvSpPr>
            <a:spLocks noGrp="1"/>
          </p:cNvSpPr>
          <p:nvPr>
            <p:ph idx="1"/>
          </p:nvPr>
        </p:nvSpPr>
        <p:spPr/>
        <p:txBody>
          <a:bodyPr/>
          <a:lstStyle/>
          <a:p>
            <a:r>
              <a:rPr lang="en-IN" b="1" dirty="0" smtClean="0"/>
              <a:t>Working GUI</a:t>
            </a:r>
            <a:endParaRPr lang="en-IN" b="1"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31</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Picture 7"/>
          <p:cNvPicPr>
            <a:picLocks noChangeAspect="1"/>
          </p:cNvPicPr>
          <p:nvPr/>
        </p:nvPicPr>
        <p:blipFill>
          <a:blip r:embed="rId3"/>
          <a:stretch>
            <a:fillRect/>
          </a:stretch>
        </p:blipFill>
        <p:spPr>
          <a:xfrm>
            <a:off x="4038600" y="2816352"/>
            <a:ext cx="3849624" cy="2206752"/>
          </a:xfrm>
          <a:prstGeom prst="rect">
            <a:avLst/>
          </a:prstGeom>
        </p:spPr>
      </p:pic>
    </p:spTree>
    <p:extLst>
      <p:ext uri="{BB962C8B-B14F-4D97-AF65-F5344CB8AC3E}">
        <p14:creationId xmlns:p14="http://schemas.microsoft.com/office/powerpoint/2010/main" val="17268048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Calibri "/>
              </a:rPr>
              <a:t>Cont….</a:t>
            </a:r>
            <a:endParaRPr lang="en-IN" dirty="0">
              <a:latin typeface="Calibri "/>
            </a:endParaRPr>
          </a:p>
        </p:txBody>
      </p:sp>
      <p:sp>
        <p:nvSpPr>
          <p:cNvPr id="3" name="Content Placeholder 2"/>
          <p:cNvSpPr>
            <a:spLocks noGrp="1"/>
          </p:cNvSpPr>
          <p:nvPr>
            <p:ph idx="1"/>
          </p:nvPr>
        </p:nvSpPr>
        <p:spPr>
          <a:xfrm>
            <a:off x="838200" y="1825625"/>
            <a:ext cx="10515600" cy="4351338"/>
          </a:xfrm>
        </p:spPr>
        <p:txBody>
          <a:bodyPr/>
          <a:lstStyle/>
          <a:p>
            <a:r>
              <a:rPr lang="en-IN" b="1" dirty="0" smtClean="0"/>
              <a:t>Working Module</a:t>
            </a:r>
            <a:endParaRPr lang="en-IN" b="1"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32</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Content Placeholder 7">
            <a:extLst>
              <a:ext uri="{FF2B5EF4-FFF2-40B4-BE49-F238E27FC236}">
                <a16:creationId xmlns="" xmlns:a16="http://schemas.microsoft.com/office/drawing/2014/main" id="{15C0ADB9-48F9-4234-A20B-6E125365C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765" y="2305318"/>
            <a:ext cx="7746470" cy="3871645"/>
          </a:xfrm>
          <a:prstGeom prst="rect">
            <a:avLst/>
          </a:prstGeom>
        </p:spPr>
      </p:pic>
    </p:spTree>
    <p:extLst>
      <p:ext uri="{BB962C8B-B14F-4D97-AF65-F5344CB8AC3E}">
        <p14:creationId xmlns:p14="http://schemas.microsoft.com/office/powerpoint/2010/main" val="3030170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Calibri "/>
              </a:rPr>
              <a:t>Cont….</a:t>
            </a:r>
            <a:endParaRPr lang="en-IN" dirty="0">
              <a:latin typeface="Calibri "/>
            </a:endParaRPr>
          </a:p>
        </p:txBody>
      </p:sp>
      <p:sp>
        <p:nvSpPr>
          <p:cNvPr id="3" name="Content Placeholder 2"/>
          <p:cNvSpPr>
            <a:spLocks noGrp="1"/>
          </p:cNvSpPr>
          <p:nvPr>
            <p:ph idx="1"/>
          </p:nvPr>
        </p:nvSpPr>
        <p:spPr/>
        <p:txBody>
          <a:bodyPr/>
          <a:lstStyle/>
          <a:p>
            <a:r>
              <a:rPr lang="en-IN" dirty="0" smtClean="0"/>
              <a:t>Diet is recommended based on the user’s input and also the desired food list is displayed.</a:t>
            </a:r>
          </a:p>
          <a:p>
            <a:r>
              <a:rPr lang="en-IN" dirty="0" smtClean="0"/>
              <a:t>BMI’ is also calculated and taken into consideration.</a:t>
            </a:r>
          </a:p>
          <a:p>
            <a:r>
              <a:rPr lang="en-IN" dirty="0" smtClean="0"/>
              <a:t>Weight Loss/Gain/Healthy diet category is also predicted. </a:t>
            </a:r>
          </a:p>
          <a:p>
            <a:endParaRPr lang="en-IN"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33</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2146652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Calibri "/>
              </a:rPr>
              <a:t>Cont….</a:t>
            </a:r>
            <a:endParaRPr lang="en-IN" dirty="0">
              <a:latin typeface="Calibri "/>
            </a:endParaRPr>
          </a:p>
        </p:txBody>
      </p:sp>
      <p:sp>
        <p:nvSpPr>
          <p:cNvPr id="3" name="Content Placeholder 2"/>
          <p:cNvSpPr>
            <a:spLocks noGrp="1"/>
          </p:cNvSpPr>
          <p:nvPr>
            <p:ph idx="1"/>
          </p:nvPr>
        </p:nvSpPr>
        <p:spPr/>
        <p:txBody>
          <a:bodyPr/>
          <a:lstStyle/>
          <a:p>
            <a:r>
              <a:rPr lang="en-IN" b="1" dirty="0" smtClean="0"/>
              <a:t>F</a:t>
            </a:r>
            <a:r>
              <a:rPr lang="en-IN" b="1" cap="small" dirty="0" smtClean="0"/>
              <a:t>uture scope:</a:t>
            </a:r>
            <a:endParaRPr lang="en-IN" b="1" dirty="0" smtClean="0"/>
          </a:p>
          <a:p>
            <a:pPr lvl="1"/>
            <a:r>
              <a:rPr lang="en-IN" dirty="0" smtClean="0"/>
              <a:t>The module can be implemented as a cloud based application.	</a:t>
            </a:r>
            <a:endParaRPr lang="en-IN" dirty="0"/>
          </a:p>
          <a:p>
            <a:pPr lvl="1"/>
            <a:r>
              <a:rPr lang="en-IN" dirty="0" smtClean="0"/>
              <a:t>Packaged as a single entity, ready for production environment deployment .</a:t>
            </a:r>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34</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1567456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small" dirty="0" smtClean="0">
                <a:latin typeface="Calibri "/>
              </a:rPr>
              <a:t>Conclusion</a:t>
            </a:r>
            <a:endParaRPr lang="en-IN" dirty="0"/>
          </a:p>
        </p:txBody>
      </p:sp>
      <p:sp>
        <p:nvSpPr>
          <p:cNvPr id="3" name="Content Placeholder 2"/>
          <p:cNvSpPr>
            <a:spLocks noGrp="1"/>
          </p:cNvSpPr>
          <p:nvPr>
            <p:ph idx="1"/>
          </p:nvPr>
        </p:nvSpPr>
        <p:spPr/>
        <p:txBody>
          <a:bodyPr/>
          <a:lstStyle/>
          <a:p>
            <a:r>
              <a:rPr lang="en-IN" dirty="0" smtClean="0"/>
              <a:t>A Diet Recommendation System is implemented with the working functionalities like:</a:t>
            </a:r>
          </a:p>
          <a:p>
            <a:pPr lvl="1"/>
            <a:r>
              <a:rPr lang="en-IN" dirty="0" smtClean="0"/>
              <a:t>Desired food list prediction.</a:t>
            </a:r>
          </a:p>
          <a:p>
            <a:pPr lvl="1"/>
            <a:r>
              <a:rPr lang="en-IN" dirty="0" smtClean="0"/>
              <a:t>Weight category prediction.</a:t>
            </a:r>
          </a:p>
          <a:p>
            <a:pPr lvl="1"/>
            <a:r>
              <a:rPr lang="en-IN" dirty="0" smtClean="0"/>
              <a:t>BMI Calculation.</a:t>
            </a:r>
            <a:endParaRPr lang="en-IN" dirty="0"/>
          </a:p>
          <a:p>
            <a:pPr marL="457200" lvl="1" indent="0">
              <a:buNone/>
            </a:pPr>
            <a:endParaRPr lang="en-IN" dirty="0" smtClean="0"/>
          </a:p>
          <a:p>
            <a:r>
              <a:rPr lang="en-IN" dirty="0" smtClean="0"/>
              <a:t>Health is vital for an individual and can be achieved with this working module. Thus making life healthy.</a:t>
            </a:r>
            <a:endParaRPr lang="en-IN"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35</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1466435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smtClean="0">
                <a:latin typeface="+mn-lt"/>
                <a:cs typeface="Calibri" panose="020F0502020204030204" pitchFamily="34" charset="0"/>
              </a:rPr>
              <a:t>Team : Tech Tycoons</a:t>
            </a:r>
            <a:endParaRPr lang="en-IN" b="1" cap="small" dirty="0">
              <a:latin typeface="+mn-lt"/>
            </a:endParaRPr>
          </a:p>
        </p:txBody>
      </p:sp>
      <p:sp>
        <p:nvSpPr>
          <p:cNvPr id="3" name="Content Placeholder 2"/>
          <p:cNvSpPr>
            <a:spLocks noGrp="1"/>
          </p:cNvSpPr>
          <p:nvPr>
            <p:ph idx="1"/>
          </p:nvPr>
        </p:nvSpPr>
        <p:spPr>
          <a:xfrm>
            <a:off x="4360985" y="1569493"/>
            <a:ext cx="6992815" cy="4585647"/>
          </a:xfrm>
        </p:spPr>
        <p:txBody>
          <a:bodyPr>
            <a:normAutofit fontScale="92500" lnSpcReduction="20000"/>
          </a:bodyPr>
          <a:lstStyle/>
          <a:p>
            <a:pPr marL="0" indent="0">
              <a:buNone/>
            </a:pPr>
            <a:r>
              <a:rPr lang="en-IN" sz="3200" b="1" cap="small" dirty="0" smtClean="0"/>
              <a:t>Team Members :</a:t>
            </a:r>
            <a:endParaRPr lang="en-IN" sz="3200" b="1" dirty="0" smtClean="0"/>
          </a:p>
          <a:p>
            <a:pPr lvl="1">
              <a:buFont typeface="Wingdings" panose="05000000000000000000" pitchFamily="2" charset="2"/>
              <a:buChar char="§"/>
            </a:pPr>
            <a:r>
              <a:rPr lang="en-IN" sz="2800" b="1" dirty="0" smtClean="0"/>
              <a:t>Abhishek Verma        - RA1611008010402</a:t>
            </a:r>
          </a:p>
          <a:p>
            <a:pPr lvl="1">
              <a:buFont typeface="Wingdings" panose="05000000000000000000" pitchFamily="2" charset="2"/>
              <a:buChar char="§"/>
            </a:pPr>
            <a:r>
              <a:rPr lang="en-IN" sz="2800" b="1" dirty="0" smtClean="0"/>
              <a:t>Mohnish Raval           - RA1611008010453 </a:t>
            </a:r>
          </a:p>
          <a:p>
            <a:pPr lvl="1">
              <a:buFont typeface="Wingdings" panose="05000000000000000000" pitchFamily="2" charset="2"/>
              <a:buChar char="§"/>
            </a:pPr>
            <a:r>
              <a:rPr lang="en-IN" sz="2800" b="1" dirty="0" smtClean="0"/>
              <a:t>Tanya Ojha	           - RA1611008010525</a:t>
            </a:r>
          </a:p>
          <a:p>
            <a:pPr lvl="1">
              <a:buFont typeface="Wingdings" panose="05000000000000000000" pitchFamily="2" charset="2"/>
              <a:buChar char="§"/>
            </a:pPr>
            <a:r>
              <a:rPr lang="en-IN" sz="2800" b="1" dirty="0" smtClean="0"/>
              <a:t>Udit Savla	           - RA1611008010565</a:t>
            </a:r>
          </a:p>
          <a:p>
            <a:pPr marL="457200" lvl="1" indent="0">
              <a:buNone/>
            </a:pPr>
            <a:endParaRPr lang="en-IN" sz="2800" dirty="0" smtClean="0"/>
          </a:p>
          <a:p>
            <a:pPr marL="0" indent="0">
              <a:buNone/>
            </a:pPr>
            <a:r>
              <a:rPr lang="en-IN" sz="3200" b="1" cap="small" dirty="0" smtClean="0"/>
              <a:t>Panel Members :</a:t>
            </a:r>
          </a:p>
          <a:p>
            <a:pPr lvl="1"/>
            <a:r>
              <a:rPr lang="en-IN" sz="2800" b="1" dirty="0" smtClean="0"/>
              <a:t>Nimala K </a:t>
            </a:r>
          </a:p>
          <a:p>
            <a:pPr lvl="1"/>
            <a:r>
              <a:rPr lang="en-IN" sz="2800" b="1" dirty="0" smtClean="0"/>
              <a:t>Saveetha D</a:t>
            </a:r>
          </a:p>
          <a:p>
            <a:pPr marL="457200" lvl="1" indent="0">
              <a:buNone/>
            </a:pPr>
            <a:endParaRPr lang="en-IN" sz="2800" b="1" dirty="0" smtClean="0"/>
          </a:p>
          <a:p>
            <a:pPr marL="0" indent="0">
              <a:buNone/>
            </a:pPr>
            <a:r>
              <a:rPr lang="en-IN" sz="3200" b="1" cap="small" dirty="0" smtClean="0"/>
              <a:t>Guide : </a:t>
            </a:r>
          </a:p>
          <a:p>
            <a:pPr lvl="1"/>
            <a:r>
              <a:rPr lang="en-IN" sz="2800" b="1" dirty="0"/>
              <a:t>N</a:t>
            </a:r>
            <a:r>
              <a:rPr lang="en-IN" sz="2800" b="1" dirty="0" smtClean="0"/>
              <a:t>allarasan</a:t>
            </a:r>
            <a:r>
              <a:rPr lang="en-IN" sz="2800" b="1" dirty="0"/>
              <a:t> </a:t>
            </a:r>
            <a:r>
              <a:rPr lang="en-IN" sz="2800" b="1" dirty="0" smtClean="0"/>
              <a:t>V</a:t>
            </a:r>
          </a:p>
        </p:txBody>
      </p:sp>
      <p:sp>
        <p:nvSpPr>
          <p:cNvPr id="4" name="Date Placeholder 3"/>
          <p:cNvSpPr>
            <a:spLocks noGrp="1"/>
          </p:cNvSpPr>
          <p:nvPr>
            <p:ph type="dt" sz="half" idx="10"/>
          </p:nvPr>
        </p:nvSpPr>
        <p:spPr/>
        <p:txBody>
          <a:bodyPr/>
          <a:lstStyle/>
          <a:p>
            <a:r>
              <a:rPr lang="en-US" smtClean="0"/>
              <a:t>10-03-2020</a:t>
            </a:r>
            <a:endParaRPr lang="en-IN" dirty="0"/>
          </a:p>
        </p:txBody>
      </p:sp>
      <p:sp>
        <p:nvSpPr>
          <p:cNvPr id="5" name="Footer Placeholder 4"/>
          <p:cNvSpPr>
            <a:spLocks noGrp="1"/>
          </p:cNvSpPr>
          <p:nvPr>
            <p:ph type="ftr" sz="quarter" idx="11"/>
          </p:nvPr>
        </p:nvSpPr>
        <p:spPr/>
        <p:txBody>
          <a:bodyPr/>
          <a:lstStyle/>
          <a:p>
            <a:r>
              <a:rPr lang="en-IN" dirty="0" smtClean="0"/>
              <a:t>SRM Institute of Science and Technology</a:t>
            </a:r>
            <a:endParaRPr lang="en-IN" dirty="0"/>
          </a:p>
        </p:txBody>
      </p:sp>
      <p:sp>
        <p:nvSpPr>
          <p:cNvPr id="6" name="Slide Number Placeholder 5"/>
          <p:cNvSpPr>
            <a:spLocks noGrp="1"/>
          </p:cNvSpPr>
          <p:nvPr>
            <p:ph type="sldNum" sz="quarter" idx="12"/>
          </p:nvPr>
        </p:nvSpPr>
        <p:spPr/>
        <p:txBody>
          <a:bodyPr/>
          <a:lstStyle/>
          <a:p>
            <a:fld id="{37A22D8A-E3D9-4099-97AA-716B2D8D6739}" type="slidenum">
              <a:rPr lang="en-IN" smtClean="0"/>
              <a:t>36</a:t>
            </a:fld>
            <a:endParaRPr lang="en-IN" dirty="0"/>
          </a:p>
        </p:txBody>
      </p:sp>
      <p:pic>
        <p:nvPicPr>
          <p:cNvPr id="11" name="Picture 4" descr="Image result for team">
            <a:extLst>
              <a:ext uri="{FF2B5EF4-FFF2-40B4-BE49-F238E27FC236}">
                <a16:creationId xmlns:a16="http://schemas.microsoft.com/office/drawing/2014/main" xmlns="" id="{F0F77F3E-112A-404A-A1BD-E7E8839BA1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60153" y="2862895"/>
            <a:ext cx="2321247" cy="1160623"/>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10540002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87006"/>
          </a:xfrm>
        </p:spPr>
        <p:txBody>
          <a:bodyPr/>
          <a:lstStyle/>
          <a:p>
            <a:pPr algn="ctr"/>
            <a:r>
              <a:rPr lang="en-IN" sz="4000" b="1" cap="small" dirty="0" smtClean="0">
                <a:latin typeface="Calibri "/>
              </a:rPr>
              <a:t/>
            </a:r>
            <a:br>
              <a:rPr lang="en-IN" sz="4000" b="1" cap="small" dirty="0" smtClean="0">
                <a:latin typeface="Calibri "/>
              </a:rPr>
            </a:br>
            <a:r>
              <a:rPr lang="en-IN" b="1" cap="small" dirty="0" smtClean="0">
                <a:latin typeface="Calibri "/>
              </a:rPr>
              <a:t>Questions</a:t>
            </a:r>
            <a:r>
              <a:rPr lang="en-IN" dirty="0"/>
              <a:t/>
            </a:r>
            <a:br>
              <a:rPr lang="en-IN" dirty="0"/>
            </a:b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0490" y="2552131"/>
            <a:ext cx="2320120" cy="2470245"/>
          </a:xfrm>
        </p:spPr>
      </p:pic>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37</a:t>
            </a:fld>
            <a:endParaRPr lang="en-IN"/>
          </a:p>
        </p:txBody>
      </p:sp>
      <p:pic>
        <p:nvPicPr>
          <p:cNvPr id="8"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4184652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363" y="337626"/>
            <a:ext cx="10031437" cy="5839338"/>
          </a:xfrm>
        </p:spPr>
        <p:txBody>
          <a:bodyPr>
            <a:normAutofit/>
          </a:bodyPr>
          <a:lstStyle/>
          <a:p>
            <a:pPr marL="0" indent="0" algn="ctr">
              <a:buNone/>
            </a:pPr>
            <a:endParaRPr lang="en-IN" sz="4000" b="1" dirty="0" smtClean="0"/>
          </a:p>
          <a:p>
            <a:pPr marL="0" indent="0" algn="ctr">
              <a:buNone/>
            </a:pPr>
            <a:endParaRPr lang="en-IN" sz="4000" b="1" dirty="0"/>
          </a:p>
          <a:p>
            <a:pPr marL="0" indent="0" algn="ctr">
              <a:buNone/>
            </a:pPr>
            <a:endParaRPr lang="en-IN" sz="4000" b="1" cap="small" dirty="0" smtClean="0"/>
          </a:p>
          <a:p>
            <a:pPr marL="0" indent="0" algn="ctr">
              <a:buNone/>
            </a:pPr>
            <a:endParaRPr lang="en-IN" sz="4000" b="1" cap="small" dirty="0"/>
          </a:p>
          <a:p>
            <a:pPr marL="0" indent="0" algn="ctr">
              <a:buNone/>
            </a:pPr>
            <a:r>
              <a:rPr lang="en-IN" sz="4400" b="1" cap="small" dirty="0" smtClean="0"/>
              <a:t>Thank You</a:t>
            </a:r>
            <a:endParaRPr lang="en-IN" sz="4400" b="1" cap="small"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38</a:t>
            </a:fld>
            <a:endParaRPr lang="en-IN"/>
          </a:p>
        </p:txBody>
      </p:sp>
      <p:pic>
        <p:nvPicPr>
          <p:cNvPr id="7" name="Graphic 9" descr="Accept">
            <a:extLst>
              <a:ext uri="{FF2B5EF4-FFF2-40B4-BE49-F238E27FC236}">
                <a16:creationId xmlns:a16="http://schemas.microsoft.com/office/drawing/2014/main" xmlns="" id="{1EF6E061-E45F-4D3C-A30C-C6182BC7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120042" y="2419905"/>
            <a:ext cx="1837115" cy="1837115"/>
          </a:xfrm>
          <a:prstGeom prst="rect">
            <a:avLst/>
          </a:prstGeom>
        </p:spPr>
      </p:pic>
      <p:pic>
        <p:nvPicPr>
          <p:cNvPr id="8" name="Content Placeholder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589352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small" dirty="0" smtClean="0">
                <a:latin typeface="+mn-lt"/>
              </a:rPr>
              <a:t>Objective</a:t>
            </a:r>
            <a:endParaRPr lang="en-IN" dirty="0">
              <a:latin typeface="+mn-lt"/>
            </a:endParaRPr>
          </a:p>
        </p:txBody>
      </p:sp>
      <p:sp>
        <p:nvSpPr>
          <p:cNvPr id="3" name="Content Placeholder 2"/>
          <p:cNvSpPr>
            <a:spLocks noGrp="1"/>
          </p:cNvSpPr>
          <p:nvPr>
            <p:ph idx="1"/>
          </p:nvPr>
        </p:nvSpPr>
        <p:spPr/>
        <p:txBody>
          <a:bodyPr/>
          <a:lstStyle/>
          <a:p>
            <a:r>
              <a:rPr lang="en-IN" dirty="0" smtClean="0"/>
              <a:t>To establish working prototype of a Personalized Diet Recommendation System.</a:t>
            </a:r>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4</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Tree>
    <p:extLst>
      <p:ext uri="{BB962C8B-B14F-4D97-AF65-F5344CB8AC3E}">
        <p14:creationId xmlns:p14="http://schemas.microsoft.com/office/powerpoint/2010/main" val="546061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Calibri "/>
              </a:rPr>
              <a:t>Existing System</a:t>
            </a:r>
            <a:endParaRPr lang="en-IN" dirty="0">
              <a:latin typeface="Calibri "/>
            </a:endParaRPr>
          </a:p>
        </p:txBody>
      </p:sp>
      <p:sp>
        <p:nvSpPr>
          <p:cNvPr id="3" name="Content Placeholder 2"/>
          <p:cNvSpPr>
            <a:spLocks noGrp="1"/>
          </p:cNvSpPr>
          <p:nvPr>
            <p:ph idx="1"/>
          </p:nvPr>
        </p:nvSpPr>
        <p:spPr/>
        <p:txBody>
          <a:bodyPr/>
          <a:lstStyle/>
          <a:p>
            <a:r>
              <a:rPr lang="en-IN" dirty="0" smtClean="0"/>
              <a:t>The existing working model of the Diet Recommendation System gives </a:t>
            </a:r>
            <a:r>
              <a:rPr lang="en-IN" dirty="0"/>
              <a:t>r</a:t>
            </a:r>
            <a:r>
              <a:rPr lang="en-IN" dirty="0" smtClean="0"/>
              <a:t>ecommendations concerning food based on user inputs in general life style on regular food timings.</a:t>
            </a:r>
          </a:p>
          <a:p>
            <a:pPr marL="0" indent="0">
              <a:buNone/>
            </a:pPr>
            <a:endParaRPr lang="en-IN"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5</a:t>
            </a:fld>
            <a:endParaRPr lang="en-IN"/>
          </a:p>
        </p:txBody>
      </p:sp>
      <p:pic>
        <p:nvPicPr>
          <p:cNvPr id="7"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289110"/>
            <a:ext cx="4013579" cy="2715905"/>
          </a:xfrm>
          <a:prstGeom prst="rect">
            <a:avLst/>
          </a:prstGeom>
        </p:spPr>
      </p:pic>
    </p:spTree>
    <p:extLst>
      <p:ext uri="{BB962C8B-B14F-4D97-AF65-F5344CB8AC3E}">
        <p14:creationId xmlns:p14="http://schemas.microsoft.com/office/powerpoint/2010/main" val="4040489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Cont</a:t>
            </a:r>
            <a:r>
              <a:rPr lang="en-IN" sz="4000" b="1" cap="small" dirty="0" smtClean="0">
                <a:latin typeface="+mn-lt"/>
              </a:rPr>
              <a:t>….</a:t>
            </a:r>
            <a:endParaRPr lang="en-IN" sz="4000" b="1" dirty="0">
              <a:latin typeface="+mn-lt"/>
            </a:endParaRPr>
          </a:p>
        </p:txBody>
      </p:sp>
      <p:sp>
        <p:nvSpPr>
          <p:cNvPr id="3" name="Content Placeholder 2"/>
          <p:cNvSpPr>
            <a:spLocks noGrp="1"/>
          </p:cNvSpPr>
          <p:nvPr>
            <p:ph idx="1"/>
          </p:nvPr>
        </p:nvSpPr>
        <p:spPr/>
        <p:txBody>
          <a:bodyPr/>
          <a:lstStyle/>
          <a:p>
            <a:r>
              <a:rPr lang="en-IN" dirty="0"/>
              <a:t>The food is recommended based on the user habits of food </a:t>
            </a:r>
            <a:r>
              <a:rPr lang="en-IN" dirty="0" smtClean="0"/>
              <a:t>intake at a particular term according to his/her tastes. </a:t>
            </a:r>
            <a:endParaRPr lang="en-IN" dirty="0"/>
          </a:p>
          <a:p>
            <a:endParaRPr lang="en-IN"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6</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538" y="3353724"/>
            <a:ext cx="2143125" cy="2143125"/>
          </a:xfrm>
          <a:prstGeom prst="rect">
            <a:avLst/>
          </a:prstGeom>
        </p:spPr>
      </p:pic>
    </p:spTree>
    <p:extLst>
      <p:ext uri="{BB962C8B-B14F-4D97-AF65-F5344CB8AC3E}">
        <p14:creationId xmlns:p14="http://schemas.microsoft.com/office/powerpoint/2010/main" val="2312750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Calibri "/>
              </a:rPr>
              <a:t>Issues</a:t>
            </a:r>
            <a:endParaRPr lang="en-IN" dirty="0"/>
          </a:p>
        </p:txBody>
      </p:sp>
      <p:sp>
        <p:nvSpPr>
          <p:cNvPr id="3" name="Content Placeholder 2"/>
          <p:cNvSpPr>
            <a:spLocks noGrp="1"/>
          </p:cNvSpPr>
          <p:nvPr>
            <p:ph idx="1"/>
          </p:nvPr>
        </p:nvSpPr>
        <p:spPr/>
        <p:txBody>
          <a:bodyPr/>
          <a:lstStyle/>
          <a:p>
            <a:r>
              <a:rPr lang="en-IN" dirty="0" smtClean="0"/>
              <a:t>The issues that are being  faced by the current working model is it does not facilitate a user with the food classification based on the food timings on a daily basis other than general food timings.</a:t>
            </a:r>
            <a:endParaRPr lang="en-IN"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7</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797" y="3436534"/>
            <a:ext cx="1981200" cy="2305050"/>
          </a:xfrm>
          <a:prstGeom prst="rect">
            <a:avLst/>
          </a:prstGeom>
        </p:spPr>
      </p:pic>
    </p:spTree>
    <p:extLst>
      <p:ext uri="{BB962C8B-B14F-4D97-AF65-F5344CB8AC3E}">
        <p14:creationId xmlns:p14="http://schemas.microsoft.com/office/powerpoint/2010/main" val="3858288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a:latin typeface="+mn-lt"/>
              </a:rPr>
              <a:t>Cont….</a:t>
            </a:r>
            <a:endParaRPr lang="en-IN" dirty="0">
              <a:latin typeface="+mn-lt"/>
            </a:endParaRPr>
          </a:p>
        </p:txBody>
      </p:sp>
      <p:sp>
        <p:nvSpPr>
          <p:cNvPr id="3" name="Content Placeholder 2"/>
          <p:cNvSpPr>
            <a:spLocks noGrp="1"/>
          </p:cNvSpPr>
          <p:nvPr>
            <p:ph idx="1"/>
          </p:nvPr>
        </p:nvSpPr>
        <p:spPr/>
        <p:txBody>
          <a:bodyPr/>
          <a:lstStyle/>
          <a:p>
            <a:r>
              <a:rPr lang="en-IN" dirty="0" smtClean="0"/>
              <a:t>The existing system struggles to provide a weight gain/loss scheme to a user based on his long term food habits.</a:t>
            </a:r>
          </a:p>
          <a:p>
            <a:endParaRPr lang="en-IN"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8</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412" y="3566319"/>
            <a:ext cx="2543175" cy="1800225"/>
          </a:xfrm>
          <a:prstGeom prst="rect">
            <a:avLst/>
          </a:prstGeom>
        </p:spPr>
      </p:pic>
    </p:spTree>
    <p:extLst>
      <p:ext uri="{BB962C8B-B14F-4D97-AF65-F5344CB8AC3E}">
        <p14:creationId xmlns:p14="http://schemas.microsoft.com/office/powerpoint/2010/main" val="3257847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small" dirty="0" smtClean="0">
                <a:latin typeface="Calibri "/>
              </a:rPr>
              <a:t>Literature Survey</a:t>
            </a:r>
            <a:endParaRPr lang="en-IN" dirty="0"/>
          </a:p>
        </p:txBody>
      </p:sp>
      <p:sp>
        <p:nvSpPr>
          <p:cNvPr id="3" name="Content Placeholder 2"/>
          <p:cNvSpPr>
            <a:spLocks noGrp="1"/>
          </p:cNvSpPr>
          <p:nvPr>
            <p:ph idx="1"/>
          </p:nvPr>
        </p:nvSpPr>
        <p:spPr>
          <a:xfrm>
            <a:off x="4832444" y="1870076"/>
            <a:ext cx="6905898" cy="2265198"/>
          </a:xfrm>
        </p:spPr>
        <p:txBody>
          <a:bodyPr>
            <a:normAutofit/>
          </a:bodyPr>
          <a:lstStyle/>
          <a:p>
            <a:r>
              <a:rPr lang="en-IN" sz="1600" dirty="0"/>
              <a:t>In this paper, the author has proposed a method for finding the optimal method for suggesting diet methods to the various persons belonging to different age groups. Fuzzy Logic (mixture of many logic) helps in determining the balanced diet for each age group. Data was collected from books and websites, which was then trained using fuzzy logic using parameters such as age group, nutrition and food. It was concluded that the diet recommended by Fuzzy concept is more accurate then the diet recommended by the dietician. The diet taken by children is 34.5% and for old aged people it is not more than 50%.</a:t>
            </a:r>
          </a:p>
          <a:p>
            <a:endParaRPr lang="en-IN" dirty="0"/>
          </a:p>
        </p:txBody>
      </p:sp>
      <p:sp>
        <p:nvSpPr>
          <p:cNvPr id="4" name="Date Placeholder 3"/>
          <p:cNvSpPr>
            <a:spLocks noGrp="1"/>
          </p:cNvSpPr>
          <p:nvPr>
            <p:ph type="dt" sz="half" idx="10"/>
          </p:nvPr>
        </p:nvSpPr>
        <p:spPr/>
        <p:txBody>
          <a:bodyPr/>
          <a:lstStyle/>
          <a:p>
            <a:r>
              <a:rPr lang="en-US" smtClean="0"/>
              <a:t>10-03-2020</a:t>
            </a:r>
            <a:endParaRPr lang="en-IN"/>
          </a:p>
        </p:txBody>
      </p:sp>
      <p:sp>
        <p:nvSpPr>
          <p:cNvPr id="5" name="Footer Placeholder 4"/>
          <p:cNvSpPr>
            <a:spLocks noGrp="1"/>
          </p:cNvSpPr>
          <p:nvPr>
            <p:ph type="ftr" sz="quarter" idx="11"/>
          </p:nvPr>
        </p:nvSpPr>
        <p:spPr/>
        <p:txBody>
          <a:bodyPr/>
          <a:lstStyle/>
          <a:p>
            <a:r>
              <a:rPr lang="en-IN" smtClean="0"/>
              <a:t>SRM Institute of Science and Technology</a:t>
            </a:r>
            <a:endParaRPr lang="en-IN"/>
          </a:p>
        </p:txBody>
      </p:sp>
      <p:sp>
        <p:nvSpPr>
          <p:cNvPr id="6" name="Slide Number Placeholder 5"/>
          <p:cNvSpPr>
            <a:spLocks noGrp="1"/>
          </p:cNvSpPr>
          <p:nvPr>
            <p:ph type="sldNum" sz="quarter" idx="12"/>
          </p:nvPr>
        </p:nvSpPr>
        <p:spPr/>
        <p:txBody>
          <a:bodyPr/>
          <a:lstStyle/>
          <a:p>
            <a:fld id="{37A22D8A-E3D9-4099-97AA-716B2D8D6739}" type="slidenum">
              <a:rPr lang="en-IN" smtClean="0"/>
              <a:t>9</a:t>
            </a:fld>
            <a:endParaRPr lang="en-IN"/>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39" y="185738"/>
            <a:ext cx="2361061" cy="1332600"/>
          </a:xfrm>
          <a:prstGeom prst="rect">
            <a:avLst/>
          </a:prstGeom>
        </p:spPr>
      </p:pic>
      <p:sp>
        <p:nvSpPr>
          <p:cNvPr id="8" name="Google Shape;267;p18"/>
          <p:cNvSpPr txBox="1">
            <a:spLocks/>
          </p:cNvSpPr>
          <p:nvPr/>
        </p:nvSpPr>
        <p:spPr>
          <a:xfrm>
            <a:off x="1085700" y="1690688"/>
            <a:ext cx="3158754" cy="2444585"/>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FUZZY BASED APPROACH FOR DIET PREDICTION</a:t>
            </a:r>
          </a:p>
          <a:p>
            <a:pPr marL="0" indent="0">
              <a:buNone/>
            </a:pPr>
            <a:r>
              <a:rPr lang="en-US" sz="1500" dirty="0" smtClean="0"/>
              <a:t>Aarushi Singh, Nandini Kashyap, Rakesh Garg</a:t>
            </a:r>
            <a:endParaRPr lang="en-US" sz="1500" b="1" dirty="0"/>
          </a:p>
          <a:p>
            <a:pPr marL="0" indent="0">
              <a:buNone/>
            </a:pPr>
            <a:r>
              <a:rPr lang="en-US" sz="1500" b="1" dirty="0" smtClean="0"/>
              <a:t>2019</a:t>
            </a:r>
            <a:endParaRPr lang="en-US" sz="1500" b="1" dirty="0"/>
          </a:p>
          <a:p>
            <a:pPr marL="0" indent="0">
              <a:buNone/>
            </a:pPr>
            <a:r>
              <a:rPr lang="en-US" sz="1500" b="1" dirty="0" smtClean="0">
                <a:effectLst>
                  <a:outerShdw blurRad="38100" dist="38100" dir="2700000" algn="tl">
                    <a:srgbClr val="000000">
                      <a:alpha val="43137"/>
                    </a:srgbClr>
                  </a:outerShdw>
                </a:effectLst>
              </a:rPr>
              <a:t>PAPER - 1</a:t>
            </a:r>
            <a:endParaRPr lang="en-US" sz="1500" dirty="0">
              <a:effectLst>
                <a:outerShdw blurRad="38100" dist="38100" dir="2700000" algn="tl">
                  <a:srgbClr val="000000">
                    <a:alpha val="43137"/>
                  </a:srgbClr>
                </a:outerShdw>
              </a:effectLst>
            </a:endParaRPr>
          </a:p>
        </p:txBody>
      </p:sp>
      <p:sp>
        <p:nvSpPr>
          <p:cNvPr id="9" name="Google Shape;267;p18"/>
          <p:cNvSpPr txBox="1">
            <a:spLocks/>
          </p:cNvSpPr>
          <p:nvPr/>
        </p:nvSpPr>
        <p:spPr>
          <a:xfrm>
            <a:off x="1085700" y="3911765"/>
            <a:ext cx="3158754" cy="2543626"/>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500" b="1" dirty="0" smtClean="0"/>
              <a:t>RECOMMENDATION OF DIET TO A PATIENT USING AHP AND FUZZY APPROACH</a:t>
            </a:r>
            <a:endParaRPr lang="en-IN" sz="1500" dirty="0" smtClean="0"/>
          </a:p>
          <a:p>
            <a:pPr marL="0" indent="0">
              <a:buFont typeface="Arial" panose="020B0604020202020204" pitchFamily="34" charset="0"/>
              <a:buNone/>
            </a:pPr>
            <a:r>
              <a:rPr lang="en-IN" sz="1500" dirty="0" smtClean="0"/>
              <a:t>Sakshi Singh, Sanjay Kumar Dubey</a:t>
            </a:r>
          </a:p>
          <a:p>
            <a:pPr marL="0" indent="0">
              <a:buFont typeface="Arial" panose="020B0604020202020204" pitchFamily="34" charset="0"/>
              <a:buNone/>
            </a:pPr>
            <a:r>
              <a:rPr lang="en-IN" sz="1500" b="1" dirty="0" smtClean="0"/>
              <a:t>2019</a:t>
            </a:r>
          </a:p>
          <a:p>
            <a:pPr marL="0" indent="0">
              <a:buFont typeface="Arial" panose="020B0604020202020204" pitchFamily="34" charset="0"/>
              <a:buNone/>
            </a:pPr>
            <a:r>
              <a:rPr lang="en-IN" sz="1500" b="1" dirty="0" smtClean="0">
                <a:effectLst>
                  <a:outerShdw blurRad="38100" dist="38100" dir="2700000" algn="tl">
                    <a:srgbClr val="000000">
                      <a:alpha val="43137"/>
                    </a:srgbClr>
                  </a:outerShdw>
                </a:effectLst>
              </a:rPr>
              <a:t>PAPER -2</a:t>
            </a:r>
            <a:endParaRPr lang="en-IN" sz="1500" dirty="0">
              <a:effectLst>
                <a:outerShdw blurRad="38100" dist="38100" dir="2700000" algn="tl">
                  <a:srgbClr val="000000">
                    <a:alpha val="43137"/>
                  </a:srgbClr>
                </a:outerShdw>
              </a:effectLst>
            </a:endParaRPr>
          </a:p>
        </p:txBody>
      </p:sp>
      <p:sp>
        <p:nvSpPr>
          <p:cNvPr id="10" name="Google Shape;269;p18"/>
          <p:cNvSpPr txBox="1">
            <a:spLocks/>
          </p:cNvSpPr>
          <p:nvPr/>
        </p:nvSpPr>
        <p:spPr>
          <a:xfrm>
            <a:off x="4701653" y="3962923"/>
            <a:ext cx="7036689" cy="2393426"/>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1213" indent="-285750"/>
            <a:r>
              <a:rPr lang="en-IN" sz="1500" dirty="0" smtClean="0"/>
              <a:t>In this paper, the author suggests a diet recommendation system to cater the needs of a people who are suffering from Marasmus (a person depleted of its stored glycogen and fats) and then to suggest a best diet plan which should be followed for a finest result. We are employing AHP – Analytical Hierarchy Process which helps in determining the balanced diet which has all the vital nutrients in the correct proportions. The result is validated using Fuzzy Logic.</a:t>
            </a:r>
          </a:p>
          <a:p>
            <a:endParaRPr lang="en-IN" sz="1867" dirty="0"/>
          </a:p>
        </p:txBody>
      </p:sp>
    </p:spTree>
    <p:extLst>
      <p:ext uri="{BB962C8B-B14F-4D97-AF65-F5344CB8AC3E}">
        <p14:creationId xmlns:p14="http://schemas.microsoft.com/office/powerpoint/2010/main" val="281912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2852</Words>
  <Application>Microsoft Office PowerPoint</Application>
  <PresentationFormat>Widescreen</PresentationFormat>
  <Paragraphs>396</Paragraphs>
  <Slides>38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vt:lpstr>
      <vt:lpstr>Calibri Light</vt:lpstr>
      <vt:lpstr>Wingdings</vt:lpstr>
      <vt:lpstr>Office Theme</vt:lpstr>
      <vt:lpstr>Enhanced predictive learning approaches for Personalized Diet Recommendation System in Healthcare         Tech Tycoons : Major Project - 2020</vt:lpstr>
      <vt:lpstr>Introduction</vt:lpstr>
      <vt:lpstr>Cont….</vt:lpstr>
      <vt:lpstr>Objective</vt:lpstr>
      <vt:lpstr>Existing System</vt:lpstr>
      <vt:lpstr>Cont….</vt:lpstr>
      <vt:lpstr>Issues</vt:lpstr>
      <vt:lpstr>Cont….</vt:lpstr>
      <vt:lpstr>Literature Survey</vt:lpstr>
      <vt:lpstr>Cont….</vt:lpstr>
      <vt:lpstr>Cont….</vt:lpstr>
      <vt:lpstr>Cont….</vt:lpstr>
      <vt:lpstr>Cont….</vt:lpstr>
      <vt:lpstr>System Architecture</vt:lpstr>
      <vt:lpstr>System Workflow</vt:lpstr>
      <vt:lpstr>Modules</vt:lpstr>
      <vt:lpstr>Cont….</vt:lpstr>
      <vt:lpstr>Cont….</vt:lpstr>
      <vt:lpstr>Cont….</vt:lpstr>
      <vt:lpstr>Cont….</vt:lpstr>
      <vt:lpstr>Implementation Procedure</vt:lpstr>
      <vt:lpstr>Cont….</vt:lpstr>
      <vt:lpstr>Tech Stack and Tools</vt:lpstr>
      <vt:lpstr>Code:</vt:lpstr>
      <vt:lpstr>Cont….</vt:lpstr>
      <vt:lpstr>Cont….</vt:lpstr>
      <vt:lpstr>Cont….</vt:lpstr>
      <vt:lpstr>Cont….</vt:lpstr>
      <vt:lpstr>CONT…</vt:lpstr>
      <vt:lpstr>Result</vt:lpstr>
      <vt:lpstr>Cont….</vt:lpstr>
      <vt:lpstr>Cont….</vt:lpstr>
      <vt:lpstr>Cont….</vt:lpstr>
      <vt:lpstr>Cont….</vt:lpstr>
      <vt:lpstr>Conclusion</vt:lpstr>
      <vt:lpstr>Team : Tech Tycoons</vt:lpstr>
      <vt:lpstr> Questions </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predictive learning approaches for Personalized Diet Recommendation System in Healthcare</dc:title>
  <dc:creator>win10</dc:creator>
  <cp:lastModifiedBy>win10</cp:lastModifiedBy>
  <cp:revision>182</cp:revision>
  <dcterms:created xsi:type="dcterms:W3CDTF">2020-03-07T22:05:27Z</dcterms:created>
  <dcterms:modified xsi:type="dcterms:W3CDTF">2020-03-10T08:04:52Z</dcterms:modified>
</cp:coreProperties>
</file>