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62"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9" r:id="rId22"/>
    <p:sldId id="300"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snapToGrid="0">
      <p:cViewPr varScale="1">
        <p:scale>
          <a:sx n="87" d="100"/>
          <a:sy n="87" d="100"/>
        </p:scale>
        <p:origin x="528" y="58"/>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138FB5-C945-4C03-A7C6-E3DB5AB848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A3B75452-76FD-4983-8EBB-3B255D312F52}">
      <dgm:prSet phldrT="[Text]" custT="1"/>
      <dgm:spPr>
        <a:solidFill>
          <a:schemeClr val="accent1">
            <a:lumMod val="75000"/>
          </a:schemeClr>
        </a:solidFill>
      </dgm:spPr>
      <dgm:t>
        <a:bodyPr/>
        <a:lstStyle/>
        <a:p>
          <a:r>
            <a:rPr lang="en-IN" sz="2800" dirty="0"/>
            <a:t>Python 3.4</a:t>
          </a:r>
        </a:p>
      </dgm:t>
    </dgm:pt>
    <dgm:pt modelId="{0F82C95E-95C6-4785-80C9-9254FD2A98A2}" type="parTrans" cxnId="{7E97FE52-2104-4EA7-90EE-B98058EF4F7F}">
      <dgm:prSet/>
      <dgm:spPr/>
      <dgm:t>
        <a:bodyPr/>
        <a:lstStyle/>
        <a:p>
          <a:endParaRPr lang="en-IN"/>
        </a:p>
      </dgm:t>
    </dgm:pt>
    <dgm:pt modelId="{E6AC1699-F78A-4EEB-9897-EE81C23E0E5D}" type="sibTrans" cxnId="{7E97FE52-2104-4EA7-90EE-B98058EF4F7F}">
      <dgm:prSet/>
      <dgm:spPr/>
      <dgm:t>
        <a:bodyPr/>
        <a:lstStyle/>
        <a:p>
          <a:endParaRPr lang="en-IN"/>
        </a:p>
      </dgm:t>
    </dgm:pt>
    <dgm:pt modelId="{61525E39-B94C-4AA0-A7E8-51B1B587DCBA}">
      <dgm:prSet phldrT="[Text]" custT="1"/>
      <dgm:spPr>
        <a:solidFill>
          <a:schemeClr val="accent1">
            <a:lumMod val="75000"/>
          </a:schemeClr>
        </a:solidFill>
      </dgm:spPr>
      <dgm:t>
        <a:bodyPr/>
        <a:lstStyle/>
        <a:p>
          <a:r>
            <a:rPr lang="en-IN" sz="2800" dirty="0"/>
            <a:t>Spyder 3  </a:t>
          </a:r>
        </a:p>
      </dgm:t>
    </dgm:pt>
    <dgm:pt modelId="{E1F901B4-A352-4D1B-994F-74E111FC9814}" type="sibTrans" cxnId="{E2921C1D-1CF2-4995-99EE-30993DBFC8AD}">
      <dgm:prSet/>
      <dgm:spPr/>
      <dgm:t>
        <a:bodyPr/>
        <a:lstStyle/>
        <a:p>
          <a:endParaRPr lang="en-IN"/>
        </a:p>
      </dgm:t>
    </dgm:pt>
    <dgm:pt modelId="{D6CA861A-B65B-4D4D-9295-90989632B85A}" type="parTrans" cxnId="{E2921C1D-1CF2-4995-99EE-30993DBFC8AD}">
      <dgm:prSet/>
      <dgm:spPr/>
      <dgm:t>
        <a:bodyPr/>
        <a:lstStyle/>
        <a:p>
          <a:endParaRPr lang="en-IN"/>
        </a:p>
      </dgm:t>
    </dgm:pt>
    <dgm:pt modelId="{E6578516-5B56-41AA-B073-50444CE1069A}" type="pres">
      <dgm:prSet presAssocID="{D3138FB5-C945-4C03-A7C6-E3DB5AB848A1}" presName="linear" presStyleCnt="0">
        <dgm:presLayoutVars>
          <dgm:dir/>
          <dgm:animLvl val="lvl"/>
          <dgm:resizeHandles val="exact"/>
        </dgm:presLayoutVars>
      </dgm:prSet>
      <dgm:spPr/>
    </dgm:pt>
    <dgm:pt modelId="{BF8EC911-B48E-4FFA-BBB1-4F6831885DC6}" type="pres">
      <dgm:prSet presAssocID="{A3B75452-76FD-4983-8EBB-3B255D312F52}" presName="parentLin" presStyleCnt="0"/>
      <dgm:spPr/>
    </dgm:pt>
    <dgm:pt modelId="{A9122E4C-BF68-4EE6-A2EA-F195C57C6389}" type="pres">
      <dgm:prSet presAssocID="{A3B75452-76FD-4983-8EBB-3B255D312F52}" presName="parentLeftMargin" presStyleLbl="node1" presStyleIdx="0" presStyleCnt="2"/>
      <dgm:spPr/>
    </dgm:pt>
    <dgm:pt modelId="{F173575C-742B-47D7-8C8D-6F24B477F9E6}" type="pres">
      <dgm:prSet presAssocID="{A3B75452-76FD-4983-8EBB-3B255D312F52}" presName="parentText" presStyleLbl="node1" presStyleIdx="0" presStyleCnt="2">
        <dgm:presLayoutVars>
          <dgm:chMax val="0"/>
          <dgm:bulletEnabled val="1"/>
        </dgm:presLayoutVars>
      </dgm:prSet>
      <dgm:spPr/>
    </dgm:pt>
    <dgm:pt modelId="{C077B5F4-535D-414A-937C-6D7A1760303F}" type="pres">
      <dgm:prSet presAssocID="{A3B75452-76FD-4983-8EBB-3B255D312F52}" presName="negativeSpace" presStyleCnt="0"/>
      <dgm:spPr/>
    </dgm:pt>
    <dgm:pt modelId="{2100A650-92A8-44F2-A701-9535330B9739}" type="pres">
      <dgm:prSet presAssocID="{A3B75452-76FD-4983-8EBB-3B255D312F52}" presName="childText" presStyleLbl="conFgAcc1" presStyleIdx="0" presStyleCnt="2">
        <dgm:presLayoutVars>
          <dgm:bulletEnabled val="1"/>
        </dgm:presLayoutVars>
      </dgm:prSet>
      <dgm:spPr/>
    </dgm:pt>
    <dgm:pt modelId="{B1780F0F-E1B9-4419-9CB2-37EA84996784}" type="pres">
      <dgm:prSet presAssocID="{E6AC1699-F78A-4EEB-9897-EE81C23E0E5D}" presName="spaceBetweenRectangles" presStyleCnt="0"/>
      <dgm:spPr/>
    </dgm:pt>
    <dgm:pt modelId="{54BD36DF-BF66-415C-A0C4-CAD02EA428FB}" type="pres">
      <dgm:prSet presAssocID="{61525E39-B94C-4AA0-A7E8-51B1B587DCBA}" presName="parentLin" presStyleCnt="0"/>
      <dgm:spPr/>
    </dgm:pt>
    <dgm:pt modelId="{2E748F29-D72C-43B3-8EB4-8585A94C6774}" type="pres">
      <dgm:prSet presAssocID="{61525E39-B94C-4AA0-A7E8-51B1B587DCBA}" presName="parentLeftMargin" presStyleLbl="node1" presStyleIdx="0" presStyleCnt="2"/>
      <dgm:spPr/>
    </dgm:pt>
    <dgm:pt modelId="{724787FC-CB76-44E8-817D-9B6A596136C9}" type="pres">
      <dgm:prSet presAssocID="{61525E39-B94C-4AA0-A7E8-51B1B587DCBA}" presName="parentText" presStyleLbl="node1" presStyleIdx="1" presStyleCnt="2">
        <dgm:presLayoutVars>
          <dgm:chMax val="0"/>
          <dgm:bulletEnabled val="1"/>
        </dgm:presLayoutVars>
      </dgm:prSet>
      <dgm:spPr/>
    </dgm:pt>
    <dgm:pt modelId="{7EDAA2A2-2013-4EE8-A5FF-743F9B4F2AC8}" type="pres">
      <dgm:prSet presAssocID="{61525E39-B94C-4AA0-A7E8-51B1B587DCBA}" presName="negativeSpace" presStyleCnt="0"/>
      <dgm:spPr/>
    </dgm:pt>
    <dgm:pt modelId="{DE796224-FDDF-43F8-9629-F2853D997C5D}" type="pres">
      <dgm:prSet presAssocID="{61525E39-B94C-4AA0-A7E8-51B1B587DCBA}" presName="childText" presStyleLbl="conFgAcc1" presStyleIdx="1" presStyleCnt="2">
        <dgm:presLayoutVars>
          <dgm:bulletEnabled val="1"/>
        </dgm:presLayoutVars>
      </dgm:prSet>
      <dgm:spPr/>
    </dgm:pt>
  </dgm:ptLst>
  <dgm:cxnLst>
    <dgm:cxn modelId="{E2921C1D-1CF2-4995-99EE-30993DBFC8AD}" srcId="{D3138FB5-C945-4C03-A7C6-E3DB5AB848A1}" destId="{61525E39-B94C-4AA0-A7E8-51B1B587DCBA}" srcOrd="1" destOrd="0" parTransId="{D6CA861A-B65B-4D4D-9295-90989632B85A}" sibTransId="{E1F901B4-A352-4D1B-994F-74E111FC9814}"/>
    <dgm:cxn modelId="{2600362B-FEEF-4C0D-8F26-4F028CE80A28}" type="presOf" srcId="{61525E39-B94C-4AA0-A7E8-51B1B587DCBA}" destId="{724787FC-CB76-44E8-817D-9B6A596136C9}" srcOrd="1" destOrd="0" presId="urn:microsoft.com/office/officeart/2005/8/layout/list1"/>
    <dgm:cxn modelId="{FA637232-D616-4069-9835-4F029E5138B0}" type="presOf" srcId="{A3B75452-76FD-4983-8EBB-3B255D312F52}" destId="{A9122E4C-BF68-4EE6-A2EA-F195C57C6389}" srcOrd="0" destOrd="0" presId="urn:microsoft.com/office/officeart/2005/8/layout/list1"/>
    <dgm:cxn modelId="{D3CDE366-AFC3-41D2-BFB5-2265E271074F}" type="presOf" srcId="{A3B75452-76FD-4983-8EBB-3B255D312F52}" destId="{F173575C-742B-47D7-8C8D-6F24B477F9E6}" srcOrd="1" destOrd="0" presId="urn:microsoft.com/office/officeart/2005/8/layout/list1"/>
    <dgm:cxn modelId="{7E97FE52-2104-4EA7-90EE-B98058EF4F7F}" srcId="{D3138FB5-C945-4C03-A7C6-E3DB5AB848A1}" destId="{A3B75452-76FD-4983-8EBB-3B255D312F52}" srcOrd="0" destOrd="0" parTransId="{0F82C95E-95C6-4785-80C9-9254FD2A98A2}" sibTransId="{E6AC1699-F78A-4EEB-9897-EE81C23E0E5D}"/>
    <dgm:cxn modelId="{F21CB9CE-7B99-4718-973A-357B49E0B3D3}" type="presOf" srcId="{D3138FB5-C945-4C03-A7C6-E3DB5AB848A1}" destId="{E6578516-5B56-41AA-B073-50444CE1069A}" srcOrd="0" destOrd="0" presId="urn:microsoft.com/office/officeart/2005/8/layout/list1"/>
    <dgm:cxn modelId="{4B2F26F7-3378-4B6B-A0F0-99338BE341C3}" type="presOf" srcId="{61525E39-B94C-4AA0-A7E8-51B1B587DCBA}" destId="{2E748F29-D72C-43B3-8EB4-8585A94C6774}" srcOrd="0" destOrd="0" presId="urn:microsoft.com/office/officeart/2005/8/layout/list1"/>
    <dgm:cxn modelId="{5A9CDC25-CC31-40C5-8929-0800C20A8B57}" type="presParOf" srcId="{E6578516-5B56-41AA-B073-50444CE1069A}" destId="{BF8EC911-B48E-4FFA-BBB1-4F6831885DC6}" srcOrd="0" destOrd="0" presId="urn:microsoft.com/office/officeart/2005/8/layout/list1"/>
    <dgm:cxn modelId="{86C2AAF6-32D0-48D8-B097-D8EA1F226580}" type="presParOf" srcId="{BF8EC911-B48E-4FFA-BBB1-4F6831885DC6}" destId="{A9122E4C-BF68-4EE6-A2EA-F195C57C6389}" srcOrd="0" destOrd="0" presId="urn:microsoft.com/office/officeart/2005/8/layout/list1"/>
    <dgm:cxn modelId="{E4F00807-9E7C-4E84-AC0C-C4C806BC16B9}" type="presParOf" srcId="{BF8EC911-B48E-4FFA-BBB1-4F6831885DC6}" destId="{F173575C-742B-47D7-8C8D-6F24B477F9E6}" srcOrd="1" destOrd="0" presId="urn:microsoft.com/office/officeart/2005/8/layout/list1"/>
    <dgm:cxn modelId="{575136BF-F2D7-479E-A308-CCB74445F231}" type="presParOf" srcId="{E6578516-5B56-41AA-B073-50444CE1069A}" destId="{C077B5F4-535D-414A-937C-6D7A1760303F}" srcOrd="1" destOrd="0" presId="urn:microsoft.com/office/officeart/2005/8/layout/list1"/>
    <dgm:cxn modelId="{268EF9E0-12A4-4857-9B4D-B92219C722EF}" type="presParOf" srcId="{E6578516-5B56-41AA-B073-50444CE1069A}" destId="{2100A650-92A8-44F2-A701-9535330B9739}" srcOrd="2" destOrd="0" presId="urn:microsoft.com/office/officeart/2005/8/layout/list1"/>
    <dgm:cxn modelId="{0E7C3741-739A-4840-AA4D-DF51FCAA9286}" type="presParOf" srcId="{E6578516-5B56-41AA-B073-50444CE1069A}" destId="{B1780F0F-E1B9-4419-9CB2-37EA84996784}" srcOrd="3" destOrd="0" presId="urn:microsoft.com/office/officeart/2005/8/layout/list1"/>
    <dgm:cxn modelId="{84DB6250-4C3E-42A3-B6DF-A6D7D75AE0DA}" type="presParOf" srcId="{E6578516-5B56-41AA-B073-50444CE1069A}" destId="{54BD36DF-BF66-415C-A0C4-CAD02EA428FB}" srcOrd="4" destOrd="0" presId="urn:microsoft.com/office/officeart/2005/8/layout/list1"/>
    <dgm:cxn modelId="{FA8CC5FA-F7EB-4A57-95B4-B949332C053E}" type="presParOf" srcId="{54BD36DF-BF66-415C-A0C4-CAD02EA428FB}" destId="{2E748F29-D72C-43B3-8EB4-8585A94C6774}" srcOrd="0" destOrd="0" presId="urn:microsoft.com/office/officeart/2005/8/layout/list1"/>
    <dgm:cxn modelId="{451B56C9-58E6-4F4C-A06C-1EE1FED6AD28}" type="presParOf" srcId="{54BD36DF-BF66-415C-A0C4-CAD02EA428FB}" destId="{724787FC-CB76-44E8-817D-9B6A596136C9}" srcOrd="1" destOrd="0" presId="urn:microsoft.com/office/officeart/2005/8/layout/list1"/>
    <dgm:cxn modelId="{7B9FC7C4-7438-4B1D-8A3A-A42CA06278EA}" type="presParOf" srcId="{E6578516-5B56-41AA-B073-50444CE1069A}" destId="{7EDAA2A2-2013-4EE8-A5FF-743F9B4F2AC8}" srcOrd="5" destOrd="0" presId="urn:microsoft.com/office/officeart/2005/8/layout/list1"/>
    <dgm:cxn modelId="{404B48E0-BA55-4E41-BB28-60C3AC1CB846}" type="presParOf" srcId="{E6578516-5B56-41AA-B073-50444CE1069A}" destId="{DE796224-FDDF-43F8-9629-F2853D997C5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0A650-92A8-44F2-A701-9535330B9739}">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73575C-742B-47D7-8C8D-6F24B477F9E6}">
      <dsp:nvSpPr>
        <dsp:cNvPr id="0" name=""/>
        <dsp:cNvSpPr/>
      </dsp:nvSpPr>
      <dsp:spPr>
        <a:xfrm>
          <a:off x="525780" y="8"/>
          <a:ext cx="7360920" cy="15055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IN" sz="2800" kern="1200" dirty="0"/>
            <a:t>Python 3.4</a:t>
          </a:r>
        </a:p>
      </dsp:txBody>
      <dsp:txXfrm>
        <a:off x="599273" y="73501"/>
        <a:ext cx="7213934" cy="1358534"/>
      </dsp:txXfrm>
    </dsp:sp>
    <dsp:sp modelId="{DE796224-FDDF-43F8-9629-F2853D997C5D}">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4787FC-CB76-44E8-817D-9B6A596136C9}">
      <dsp:nvSpPr>
        <dsp:cNvPr id="0" name=""/>
        <dsp:cNvSpPr/>
      </dsp:nvSpPr>
      <dsp:spPr>
        <a:xfrm>
          <a:off x="525780" y="2313369"/>
          <a:ext cx="7360920" cy="15055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IN" sz="2800" kern="1200" dirty="0"/>
            <a:t>Spyder 3  </a:t>
          </a:r>
        </a:p>
      </dsp:txBody>
      <dsp:txXfrm>
        <a:off x="599273" y="2386862"/>
        <a:ext cx="7213934" cy="13585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5/14/2020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5/14/2020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5/14/2020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5/14/2020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5/14/2020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5/14/2020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5/14/2020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5/14/2020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5/14/2020</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893276"/>
            <a:ext cx="11125200" cy="1248031"/>
          </a:xfrm>
        </p:spPr>
        <p:txBody>
          <a:bodyPr>
            <a:normAutofit/>
          </a:bodyPr>
          <a:lstStyle/>
          <a:p>
            <a:r>
              <a:rPr lang="en-US" sz="3200" dirty="0"/>
              <a:t>ENHANCED PREDICTIVE LEARNING APPROACHES FOR PERSONALIZED DIET RECOMMENDATION SYSTEM IN HEALTHCARE</a:t>
            </a:r>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8" name="Picture Placeholder 7" descr="Closeup of Granny Smith apple and tape meas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19" b="19"/>
          <a:stretch/>
        </p:blipFill>
        <p:spPr/>
      </p:pic>
      <p:pic>
        <p:nvPicPr>
          <p:cNvPr id="9" name="Picture Placeholder 8" descr="Man and woman running on indoor track"/>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39" b="39"/>
          <a:stretch/>
        </p:blipFill>
        <p:spPr/>
      </p:pic>
      <p:sp>
        <p:nvSpPr>
          <p:cNvPr id="4" name="Subtitle 3"/>
          <p:cNvSpPr>
            <a:spLocks noGrp="1"/>
          </p:cNvSpPr>
          <p:nvPr>
            <p:ph type="subTitle" idx="1"/>
          </p:nvPr>
        </p:nvSpPr>
        <p:spPr/>
        <p:txBody>
          <a:bodyPr>
            <a:normAutofit fontScale="92500" lnSpcReduction="10000"/>
          </a:bodyPr>
          <a:lstStyle/>
          <a:p>
            <a:endParaRPr lang="en-US" dirty="0"/>
          </a:p>
          <a:p>
            <a:r>
              <a:rPr lang="en-US" dirty="0"/>
              <a:t>TECH TYCOONS – MAJOR PROJECT 2020</a:t>
            </a:r>
            <a:endParaRPr lang="en-IN" dirty="0"/>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177422"/>
            <a:ext cx="11709779" cy="3548418"/>
          </a:xfrm>
        </p:spPr>
        <p:txBody>
          <a:bodyPr>
            <a:normAutofit/>
          </a:bodyPr>
          <a:lstStyle/>
          <a:p>
            <a:pPr algn="just">
              <a:buFont typeface="Wingdings" panose="05000000000000000000" pitchFamily="2" charset="2"/>
              <a:buChar char="§"/>
            </a:pPr>
            <a:r>
              <a:rPr lang="en-IN" sz="2400" dirty="0">
                <a:solidFill>
                  <a:schemeClr val="tx2"/>
                </a:solidFill>
              </a:rPr>
              <a:t>The dataset comprises of different variety of foods along with different nutritional values like calories, fats, proteins, iron, calcium, sodium, potassium, carbohydrates, fibre, vitamin D and sugars. </a:t>
            </a:r>
          </a:p>
          <a:p>
            <a:pPr algn="just">
              <a:buFont typeface="Wingdings" panose="05000000000000000000" pitchFamily="2" charset="2"/>
              <a:buChar char="§"/>
            </a:pPr>
            <a:r>
              <a:rPr lang="en-IN" sz="2400" dirty="0">
                <a:solidFill>
                  <a:schemeClr val="tx2"/>
                </a:solidFill>
              </a:rPr>
              <a:t>After reading the dataset, the entire dataset is classified into Breakfast, Dinner and Lunch. </a:t>
            </a:r>
          </a:p>
          <a:p>
            <a:pPr algn="just">
              <a:buFont typeface="Wingdings" panose="05000000000000000000" pitchFamily="2" charset="2"/>
              <a:buChar char="§"/>
            </a:pPr>
            <a:r>
              <a:rPr lang="en-IN" sz="2400" dirty="0">
                <a:solidFill>
                  <a:schemeClr val="tx2"/>
                </a:solidFill>
              </a:rPr>
              <a:t>The Diet Recommendation System calculates the Body Mass Index taking into consideration the Height and Weight of the user. An age range is also displayed to state the comparison of the BMI for a specific range group. Based on the BMI calculated the category is specified that the human is underweight, healthy, overweight or severely overweight.</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37745" y="3483354"/>
            <a:ext cx="4416425" cy="284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31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 y="1073055"/>
            <a:ext cx="9144000" cy="4457700"/>
          </a:xfrm>
        </p:spPr>
        <p:txBody>
          <a:bodyPr>
            <a:normAutofit/>
          </a:bodyPr>
          <a:lstStyle/>
          <a:p>
            <a:pPr algn="just">
              <a:buFont typeface="Wingdings" panose="05000000000000000000" pitchFamily="2" charset="2"/>
              <a:buChar char="Ø"/>
            </a:pPr>
            <a:endParaRPr lang="en-US" sz="2800" dirty="0">
              <a:solidFill>
                <a:schemeClr val="accent1">
                  <a:lumMod val="75000"/>
                </a:schemeClr>
              </a:solidFill>
            </a:endParaRPr>
          </a:p>
          <a:p>
            <a:pPr algn="just">
              <a:buFont typeface="Wingdings" panose="05000000000000000000" pitchFamily="2" charset="2"/>
              <a:buChar char="Ø"/>
            </a:pPr>
            <a:r>
              <a:rPr lang="en-US" sz="2800" dirty="0">
                <a:solidFill>
                  <a:schemeClr val="accent1">
                    <a:lumMod val="75000"/>
                  </a:schemeClr>
                </a:solidFill>
              </a:rPr>
              <a:t>K – MEANS CLUSTERING</a:t>
            </a:r>
          </a:p>
          <a:p>
            <a:pPr marL="45720" indent="0" algn="just">
              <a:buNone/>
            </a:pPr>
            <a:endParaRPr lang="en-US" sz="2800" dirty="0">
              <a:solidFill>
                <a:schemeClr val="accent1">
                  <a:lumMod val="75000"/>
                </a:schemeClr>
              </a:solidFill>
            </a:endParaRPr>
          </a:p>
          <a:p>
            <a:pPr marL="45720" indent="0" algn="just">
              <a:buNone/>
            </a:pPr>
            <a:r>
              <a:rPr lang="en-US" sz="2800" dirty="0">
                <a:solidFill>
                  <a:schemeClr val="accent1">
                    <a:lumMod val="75000"/>
                  </a:schemeClr>
                </a:solidFill>
              </a:rPr>
              <a:t>   </a:t>
            </a:r>
            <a:endParaRPr lang="en-IN" sz="2800" dirty="0">
              <a:solidFill>
                <a:schemeClr val="accent1">
                  <a:lumMod val="75000"/>
                </a:schemeClr>
              </a:solidFill>
            </a:endParaRPr>
          </a:p>
        </p:txBody>
      </p:sp>
      <p:sp>
        <p:nvSpPr>
          <p:cNvPr id="4" name="TextBox 3"/>
          <p:cNvSpPr txBox="1"/>
          <p:nvPr/>
        </p:nvSpPr>
        <p:spPr>
          <a:xfrm>
            <a:off x="177420" y="426724"/>
            <a:ext cx="7110483" cy="646331"/>
          </a:xfrm>
          <a:prstGeom prst="rect">
            <a:avLst/>
          </a:prstGeom>
          <a:noFill/>
        </p:spPr>
        <p:txBody>
          <a:bodyPr wrap="square" rtlCol="0">
            <a:spAutoFit/>
          </a:bodyPr>
          <a:lstStyle/>
          <a:p>
            <a:r>
              <a:rPr lang="en-US" sz="3600" dirty="0">
                <a:solidFill>
                  <a:schemeClr val="accent1">
                    <a:lumMod val="75000"/>
                  </a:schemeClr>
                </a:solidFill>
              </a:rPr>
              <a:t>2. MACHINE LEARNING ALGORITHM</a:t>
            </a:r>
            <a:endParaRPr lang="en-IN" sz="3600" dirty="0">
              <a:solidFill>
                <a:schemeClr val="accent1">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782" y="1950703"/>
            <a:ext cx="3724865" cy="2492273"/>
          </a:xfrm>
          <a:prstGeom prst="rect">
            <a:avLst/>
          </a:prstGeom>
        </p:spPr>
      </p:pic>
      <p:sp>
        <p:nvSpPr>
          <p:cNvPr id="6" name="TextBox 5"/>
          <p:cNvSpPr txBox="1"/>
          <p:nvPr/>
        </p:nvSpPr>
        <p:spPr>
          <a:xfrm>
            <a:off x="3732661" y="3205876"/>
            <a:ext cx="1514901" cy="368489"/>
          </a:xfrm>
          <a:prstGeom prst="rect">
            <a:avLst/>
          </a:prstGeom>
          <a:noFill/>
        </p:spPr>
        <p:txBody>
          <a:bodyPr wrap="square" rtlCol="0">
            <a:spAutoFit/>
          </a:bodyPr>
          <a:lstStyle/>
          <a:p>
            <a:r>
              <a:rPr lang="en-US" dirty="0">
                <a:solidFill>
                  <a:schemeClr val="tx2"/>
                </a:solidFill>
              </a:rPr>
              <a:t>WEIGHT LOSS</a:t>
            </a:r>
            <a:endParaRPr lang="en-IN" dirty="0">
              <a:solidFill>
                <a:schemeClr val="tx2"/>
              </a:solidFill>
            </a:endParaRPr>
          </a:p>
        </p:txBody>
      </p:sp>
      <p:sp>
        <p:nvSpPr>
          <p:cNvPr id="7" name="TextBox 6"/>
          <p:cNvSpPr txBox="1"/>
          <p:nvPr/>
        </p:nvSpPr>
        <p:spPr>
          <a:xfrm>
            <a:off x="6899429" y="2932573"/>
            <a:ext cx="1705972" cy="369332"/>
          </a:xfrm>
          <a:prstGeom prst="rect">
            <a:avLst/>
          </a:prstGeom>
          <a:noFill/>
        </p:spPr>
        <p:txBody>
          <a:bodyPr wrap="square" rtlCol="0">
            <a:spAutoFit/>
          </a:bodyPr>
          <a:lstStyle/>
          <a:p>
            <a:r>
              <a:rPr lang="en-US" dirty="0">
                <a:solidFill>
                  <a:schemeClr val="tx2"/>
                </a:solidFill>
              </a:rPr>
              <a:t>WEIGHT GAIN</a:t>
            </a:r>
            <a:endParaRPr lang="en-IN" dirty="0">
              <a:solidFill>
                <a:schemeClr val="tx2"/>
              </a:solidFill>
            </a:endParaRPr>
          </a:p>
        </p:txBody>
      </p:sp>
      <p:sp>
        <p:nvSpPr>
          <p:cNvPr id="8" name="TextBox 7"/>
          <p:cNvSpPr txBox="1"/>
          <p:nvPr/>
        </p:nvSpPr>
        <p:spPr>
          <a:xfrm>
            <a:off x="5998677" y="4179659"/>
            <a:ext cx="1610436" cy="369332"/>
          </a:xfrm>
          <a:prstGeom prst="rect">
            <a:avLst/>
          </a:prstGeom>
          <a:noFill/>
        </p:spPr>
        <p:txBody>
          <a:bodyPr wrap="square" rtlCol="0">
            <a:spAutoFit/>
          </a:bodyPr>
          <a:lstStyle/>
          <a:p>
            <a:r>
              <a:rPr lang="en-US" dirty="0">
                <a:solidFill>
                  <a:schemeClr val="tx2"/>
                </a:solidFill>
              </a:rPr>
              <a:t>HEALTHY</a:t>
            </a:r>
            <a:endParaRPr lang="en-IN" dirty="0">
              <a:solidFill>
                <a:schemeClr val="tx2"/>
              </a:solidFill>
            </a:endParaRPr>
          </a:p>
        </p:txBody>
      </p:sp>
      <p:sp>
        <p:nvSpPr>
          <p:cNvPr id="9" name="TextBox 8"/>
          <p:cNvSpPr txBox="1"/>
          <p:nvPr/>
        </p:nvSpPr>
        <p:spPr>
          <a:xfrm>
            <a:off x="519100" y="4461869"/>
            <a:ext cx="11177516" cy="1569660"/>
          </a:xfrm>
          <a:prstGeom prst="rect">
            <a:avLst/>
          </a:prstGeom>
          <a:noFill/>
        </p:spPr>
        <p:txBody>
          <a:bodyPr wrap="square" rtlCol="0">
            <a:spAutoFit/>
          </a:bodyPr>
          <a:lstStyle/>
          <a:p>
            <a:r>
              <a:rPr lang="en-US" sz="2400" dirty="0">
                <a:solidFill>
                  <a:schemeClr val="tx2"/>
                </a:solidFill>
              </a:rPr>
              <a:t>The clusters are classified as –</a:t>
            </a:r>
          </a:p>
          <a:p>
            <a:pPr marL="342900" indent="-342900">
              <a:buAutoNum type="arabicPeriod"/>
            </a:pPr>
            <a:r>
              <a:rPr lang="en-US" sz="2400" dirty="0">
                <a:solidFill>
                  <a:schemeClr val="tx2"/>
                </a:solidFill>
              </a:rPr>
              <a:t>Weight Loss</a:t>
            </a:r>
          </a:p>
          <a:p>
            <a:pPr marL="342900" indent="-342900">
              <a:buAutoNum type="arabicPeriod"/>
            </a:pPr>
            <a:r>
              <a:rPr lang="en-US" sz="2400" dirty="0">
                <a:solidFill>
                  <a:schemeClr val="tx2"/>
                </a:solidFill>
              </a:rPr>
              <a:t>Weight Gain</a:t>
            </a:r>
          </a:p>
          <a:p>
            <a:pPr marL="342900" indent="-342900">
              <a:buAutoNum type="arabicPeriod"/>
            </a:pPr>
            <a:r>
              <a:rPr lang="en-US" sz="2400" dirty="0">
                <a:solidFill>
                  <a:schemeClr val="tx2"/>
                </a:solidFill>
              </a:rPr>
              <a:t>Healthy</a:t>
            </a:r>
            <a:endParaRPr lang="en-IN" sz="2400" dirty="0">
              <a:solidFill>
                <a:schemeClr val="tx2"/>
              </a:solidFill>
            </a:endParaRPr>
          </a:p>
        </p:txBody>
      </p:sp>
    </p:spTree>
    <p:extLst>
      <p:ext uri="{BB962C8B-B14F-4D97-AF65-F5344CB8AC3E}">
        <p14:creationId xmlns:p14="http://schemas.microsoft.com/office/powerpoint/2010/main" val="93105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5761" y="1045760"/>
            <a:ext cx="9144000" cy="4457700"/>
          </a:xfrm>
        </p:spPr>
        <p:txBody>
          <a:bodyPr>
            <a:noAutofit/>
          </a:bodyPr>
          <a:lstStyle/>
          <a:p>
            <a:pPr algn="just">
              <a:buFont typeface="Wingdings" panose="05000000000000000000" pitchFamily="2" charset="2"/>
              <a:buChar char="§"/>
            </a:pPr>
            <a:r>
              <a:rPr lang="en-IN" sz="2400" dirty="0">
                <a:solidFill>
                  <a:schemeClr val="tx2"/>
                </a:solidFill>
              </a:rPr>
              <a:t>Now the application of K – Means Clustering Algorithm comes into play. The number of clusters decided for the module is three namely Weight Gain, Weight Loss and Healthy. </a:t>
            </a:r>
          </a:p>
          <a:p>
            <a:pPr algn="just">
              <a:buFont typeface="Wingdings" panose="05000000000000000000" pitchFamily="2" charset="2"/>
              <a:buChar char="§"/>
            </a:pPr>
            <a:r>
              <a:rPr lang="en-IN" sz="2400" dirty="0">
                <a:solidFill>
                  <a:schemeClr val="tx2"/>
                </a:solidFill>
              </a:rPr>
              <a:t>All the food items at the time of Breakfast, Lunch and Dinner falls into any of these categories.</a:t>
            </a:r>
          </a:p>
          <a:p>
            <a:pPr algn="just">
              <a:buFont typeface="Wingdings" panose="05000000000000000000" pitchFamily="2" charset="2"/>
              <a:buChar char="§"/>
            </a:pPr>
            <a:r>
              <a:rPr lang="en-IN" sz="2400" dirty="0">
                <a:solidFill>
                  <a:schemeClr val="tx2"/>
                </a:solidFill>
              </a:rPr>
              <a:t>The data is fitted to the model and then make predictions for the food items. </a:t>
            </a:r>
          </a:p>
          <a:p>
            <a:pPr algn="just">
              <a:buFont typeface="Wingdings" panose="05000000000000000000" pitchFamily="2" charset="2"/>
              <a:buChar char="§"/>
            </a:pPr>
            <a:r>
              <a:rPr lang="en-IN" sz="2400" dirty="0">
                <a:solidFill>
                  <a:schemeClr val="tx2"/>
                </a:solidFill>
              </a:rPr>
              <a:t>Now we take the data of a specific cluster and divide it into the test and the train dataset which is further used to train the Random Forest Classification model to make recommendations of the food items to the user. </a:t>
            </a:r>
          </a:p>
        </p:txBody>
      </p:sp>
    </p:spTree>
    <p:extLst>
      <p:ext uri="{BB962C8B-B14F-4D97-AF65-F5344CB8AC3E}">
        <p14:creationId xmlns:p14="http://schemas.microsoft.com/office/powerpoint/2010/main" val="392606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883" y="395785"/>
            <a:ext cx="9144000" cy="5080379"/>
          </a:xfrm>
        </p:spPr>
        <p:txBody>
          <a:bodyPr/>
          <a:lstStyle/>
          <a:p>
            <a:pPr>
              <a:buFont typeface="Wingdings" panose="05000000000000000000" pitchFamily="2" charset="2"/>
              <a:buChar char="Ø"/>
            </a:pPr>
            <a:r>
              <a:rPr lang="en-US" dirty="0">
                <a:solidFill>
                  <a:schemeClr val="accent1">
                    <a:lumMod val="75000"/>
                  </a:schemeClr>
                </a:solidFill>
              </a:rPr>
              <a:t> </a:t>
            </a:r>
            <a:r>
              <a:rPr lang="en-US" sz="2800" dirty="0">
                <a:solidFill>
                  <a:schemeClr val="accent1">
                    <a:lumMod val="75000"/>
                  </a:schemeClr>
                </a:solidFill>
              </a:rPr>
              <a:t>RANDOM FOREST CLASSIFIER</a:t>
            </a:r>
          </a:p>
        </p:txBody>
      </p:sp>
      <p:pic>
        <p:nvPicPr>
          <p:cNvPr id="4100" name="Picture 4" descr="Machine Learning- Decision Trees and Random Forest Classif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74" y="1111310"/>
            <a:ext cx="7122757" cy="3976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4883" y="5254388"/>
            <a:ext cx="11373135" cy="1292662"/>
          </a:xfrm>
          <a:prstGeom prst="rect">
            <a:avLst/>
          </a:prstGeom>
          <a:noFill/>
        </p:spPr>
        <p:txBody>
          <a:bodyPr wrap="square" rtlCol="0">
            <a:spAutoFit/>
          </a:bodyPr>
          <a:lstStyle/>
          <a:p>
            <a:pPr marL="285750" indent="-285750">
              <a:buFont typeface="Wingdings" panose="05000000000000000000" pitchFamily="2" charset="2"/>
              <a:buChar char="§"/>
            </a:pPr>
            <a:r>
              <a:rPr lang="en-IN" sz="2000" dirty="0">
                <a:solidFill>
                  <a:schemeClr val="tx2"/>
                </a:solidFill>
              </a:rPr>
              <a:t>The Forest Classifier will classify various food items depending upon the nutrient values into different categories and when the user prompts for a diet, the system would generate food items from different classifiers whichever suits more appropriate depending upon the user profiles.</a:t>
            </a:r>
          </a:p>
          <a:p>
            <a:endParaRPr lang="en-IN" dirty="0"/>
          </a:p>
        </p:txBody>
      </p:sp>
    </p:spTree>
    <p:extLst>
      <p:ext uri="{BB962C8B-B14F-4D97-AF65-F5344CB8AC3E}">
        <p14:creationId xmlns:p14="http://schemas.microsoft.com/office/powerpoint/2010/main" val="6493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 y="1310183"/>
            <a:ext cx="11778019" cy="4749421"/>
          </a:xfrm>
        </p:spPr>
        <p:txBody>
          <a:bodyPr/>
          <a:lstStyle/>
          <a:p>
            <a:pPr algn="just">
              <a:buFont typeface="Wingdings" panose="05000000000000000000" pitchFamily="2" charset="2"/>
              <a:buChar char="§"/>
            </a:pPr>
            <a:r>
              <a:rPr lang="en-IN" dirty="0">
                <a:solidFill>
                  <a:schemeClr val="tx2"/>
                </a:solidFill>
              </a:rPr>
              <a:t>The implementation of the Diet Recommendation System begins with the user input as accepted from the Graphical User Interface (GUI).</a:t>
            </a:r>
          </a:p>
          <a:p>
            <a:pPr algn="just">
              <a:buFont typeface="Wingdings" panose="05000000000000000000" pitchFamily="2" charset="2"/>
              <a:buChar char="§"/>
            </a:pPr>
            <a:r>
              <a:rPr lang="en-IN" dirty="0">
                <a:solidFill>
                  <a:schemeClr val="tx2"/>
                </a:solidFill>
              </a:rPr>
              <a:t>The GUI is build using Python’s library </a:t>
            </a:r>
            <a:r>
              <a:rPr lang="en-IN" dirty="0" err="1">
                <a:solidFill>
                  <a:schemeClr val="tx2"/>
                </a:solidFill>
              </a:rPr>
              <a:t>Tkinter</a:t>
            </a:r>
            <a:r>
              <a:rPr lang="en-IN" dirty="0">
                <a:solidFill>
                  <a:schemeClr val="tx2"/>
                </a:solidFill>
              </a:rPr>
              <a:t>. </a:t>
            </a:r>
          </a:p>
          <a:p>
            <a:pPr algn="just">
              <a:buFont typeface="Wingdings" panose="05000000000000000000" pitchFamily="2" charset="2"/>
              <a:buChar char="§"/>
            </a:pPr>
            <a:r>
              <a:rPr lang="en-IN" dirty="0">
                <a:solidFill>
                  <a:schemeClr val="tx2"/>
                </a:solidFill>
              </a:rPr>
              <a:t>The GUI contains three labels and text entry boxes each for Age, Veg/Non-Veg, Weight and Height and align it to a specific position on the screen. </a:t>
            </a:r>
          </a:p>
          <a:p>
            <a:pPr algn="just">
              <a:buFont typeface="Wingdings" panose="05000000000000000000" pitchFamily="2" charset="2"/>
              <a:buChar char="§"/>
            </a:pPr>
            <a:r>
              <a:rPr lang="en-IN" dirty="0">
                <a:solidFill>
                  <a:schemeClr val="tx2"/>
                </a:solidFill>
              </a:rPr>
              <a:t>Four Buttons stating the Weight Loss, Weight Gain, Healthy and Quit options are made available on the GUI so that the required functions can be called and then the food can be recommended as per the user’s inputs.</a:t>
            </a:r>
          </a:p>
        </p:txBody>
      </p:sp>
      <p:sp>
        <p:nvSpPr>
          <p:cNvPr id="4" name="TextBox 3"/>
          <p:cNvSpPr txBox="1"/>
          <p:nvPr/>
        </p:nvSpPr>
        <p:spPr>
          <a:xfrm>
            <a:off x="177420" y="426724"/>
            <a:ext cx="7110483" cy="646331"/>
          </a:xfrm>
          <a:prstGeom prst="rect">
            <a:avLst/>
          </a:prstGeom>
          <a:noFill/>
        </p:spPr>
        <p:txBody>
          <a:bodyPr wrap="square" rtlCol="0">
            <a:spAutoFit/>
          </a:bodyPr>
          <a:lstStyle/>
          <a:p>
            <a:r>
              <a:rPr lang="en-US" sz="3600" dirty="0">
                <a:solidFill>
                  <a:schemeClr val="accent1">
                    <a:lumMod val="75000"/>
                  </a:schemeClr>
                </a:solidFill>
              </a:rPr>
              <a:t>3. GRAPHIC USER INTERFACE</a:t>
            </a:r>
            <a:endParaRPr lang="en-IN" sz="3600" dirty="0">
              <a:solidFill>
                <a:schemeClr val="accent1">
                  <a:lumMod val="75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674" y="4176215"/>
            <a:ext cx="4993507" cy="2320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21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730155"/>
          </a:xfrm>
        </p:spPr>
        <p:txBody>
          <a:bodyPr>
            <a:normAutofit/>
          </a:bodyPr>
          <a:lstStyle/>
          <a:p>
            <a:pPr algn="ctr"/>
            <a:r>
              <a:rPr lang="en-US" sz="4400" dirty="0">
                <a:latin typeface="+mn-lt"/>
              </a:rPr>
              <a:t>IMPLEMENTATION PROCEDURE</a:t>
            </a:r>
            <a:endParaRPr lang="en-IN" sz="4400" dirty="0">
              <a:latin typeface="+mn-lt"/>
            </a:endParaRPr>
          </a:p>
        </p:txBody>
      </p:sp>
      <p:sp>
        <p:nvSpPr>
          <p:cNvPr id="3" name="Content Placeholder 2"/>
          <p:cNvSpPr>
            <a:spLocks noGrp="1"/>
          </p:cNvSpPr>
          <p:nvPr>
            <p:ph idx="1"/>
          </p:nvPr>
        </p:nvSpPr>
        <p:spPr>
          <a:xfrm>
            <a:off x="368490" y="1692321"/>
            <a:ext cx="11573301" cy="4640239"/>
          </a:xfrm>
        </p:spPr>
        <p:txBody>
          <a:bodyPr>
            <a:normAutofit/>
          </a:bodyPr>
          <a:lstStyle/>
          <a:p>
            <a:pPr algn="just">
              <a:buFont typeface="Wingdings" panose="05000000000000000000" pitchFamily="2" charset="2"/>
              <a:buChar char="§"/>
            </a:pPr>
            <a:r>
              <a:rPr lang="en-IN" sz="2400" dirty="0">
                <a:solidFill>
                  <a:schemeClr val="tx2"/>
                </a:solidFill>
              </a:rPr>
              <a:t>For training of the system, the initial process involves the segregation of food items depending upon the meal for which they are consumed i.e. Breakfast , Lunch and Dinner. </a:t>
            </a:r>
          </a:p>
          <a:p>
            <a:pPr algn="just">
              <a:buFont typeface="Wingdings" panose="05000000000000000000" pitchFamily="2" charset="2"/>
              <a:buChar char="§"/>
            </a:pPr>
            <a:r>
              <a:rPr lang="en-IN" sz="2400" dirty="0">
                <a:solidFill>
                  <a:schemeClr val="tx2"/>
                </a:solidFill>
              </a:rPr>
              <a:t>The clustering of various nutrients depending upon which are essential for the weight loss , weight gain and healthy is performed.</a:t>
            </a:r>
          </a:p>
          <a:p>
            <a:pPr algn="just">
              <a:buFont typeface="Wingdings" panose="05000000000000000000" pitchFamily="2" charset="2"/>
              <a:buChar char="§"/>
            </a:pPr>
            <a:r>
              <a:rPr lang="en-IN" sz="2400" dirty="0">
                <a:solidFill>
                  <a:schemeClr val="tx2"/>
                </a:solidFill>
              </a:rPr>
              <a:t>After the clustering is performed , using Random Forest classifier , the nearest food items are predicted which best suites for the appropriate diet.</a:t>
            </a:r>
          </a:p>
          <a:p>
            <a:pPr algn="just">
              <a:buFont typeface="Wingdings" panose="05000000000000000000" pitchFamily="2" charset="2"/>
              <a:buChar char="§"/>
            </a:pPr>
            <a:r>
              <a:rPr lang="en-IN" sz="2400" dirty="0">
                <a:solidFill>
                  <a:schemeClr val="tx2"/>
                </a:solidFill>
              </a:rPr>
              <a:t>As part of user interface , the inputs needed from the user are Age , Height , Weight and also the purpose for which the diet is required.</a:t>
            </a:r>
          </a:p>
          <a:p>
            <a:pPr algn="just">
              <a:buFont typeface="Wingdings" panose="05000000000000000000" pitchFamily="2" charset="2"/>
              <a:buChar char="§"/>
            </a:pPr>
            <a:r>
              <a:rPr lang="en-IN" sz="2400" dirty="0">
                <a:solidFill>
                  <a:schemeClr val="tx2"/>
                </a:solidFill>
              </a:rPr>
              <a:t>Depending upon it, from the appropriate clustering , specific food items are classified and recommended to the user.</a:t>
            </a:r>
          </a:p>
          <a:p>
            <a:pPr algn="just"/>
            <a:endParaRPr lang="en-IN" sz="2400" dirty="0"/>
          </a:p>
        </p:txBody>
      </p:sp>
    </p:spTree>
    <p:extLst>
      <p:ext uri="{BB962C8B-B14F-4D97-AF65-F5344CB8AC3E}">
        <p14:creationId xmlns:p14="http://schemas.microsoft.com/office/powerpoint/2010/main" val="277822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702860"/>
          </a:xfrm>
        </p:spPr>
        <p:txBody>
          <a:bodyPr>
            <a:normAutofit/>
          </a:bodyPr>
          <a:lstStyle/>
          <a:p>
            <a:pPr algn="ctr"/>
            <a:r>
              <a:rPr lang="en-US" sz="4400" dirty="0">
                <a:latin typeface="+mn-lt"/>
              </a:rPr>
              <a:t>TECH STACK AND TOOLS</a:t>
            </a:r>
            <a:endParaRPr lang="en-IN" sz="4400" dirty="0">
              <a:latin typeface="+mn-lt"/>
            </a:endParaRPr>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471654194"/>
              </p:ext>
            </p:extLst>
          </p:nvPr>
        </p:nvGraphicFramePr>
        <p:xfrm>
          <a:off x="838200" y="160726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How to Install Python 3.4.4 on Ubuntu/Debian - FoxuTec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57899" y="2408261"/>
            <a:ext cx="1760324" cy="118821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ile:Spyder logo.svg - Wikimedia Comm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38969" y="4674358"/>
            <a:ext cx="1198184" cy="119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92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75564"/>
          </a:xfrm>
        </p:spPr>
        <p:txBody>
          <a:bodyPr>
            <a:noAutofit/>
          </a:bodyPr>
          <a:lstStyle/>
          <a:p>
            <a:pPr algn="ctr"/>
            <a:r>
              <a:rPr lang="en-US" sz="4400" dirty="0">
                <a:latin typeface="+mn-lt"/>
              </a:rPr>
              <a:t>CODE</a:t>
            </a:r>
            <a:endParaRPr lang="en-IN" sz="4400" dirty="0">
              <a:latin typeface="+mn-lt"/>
            </a:endParaRPr>
          </a:p>
        </p:txBody>
      </p:sp>
      <p:pic>
        <p:nvPicPr>
          <p:cNvPr id="4" name="Picture 3">
            <a:extLst>
              <a:ext uri="{FF2B5EF4-FFF2-40B4-BE49-F238E27FC236}">
                <a16:creationId xmlns:a16="http://schemas.microsoft.com/office/drawing/2014/main" id="{7F6D208A-04D0-4718-ABAB-B2C134154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050" y="1327638"/>
            <a:ext cx="5602408" cy="4615962"/>
          </a:xfrm>
          <a:prstGeom prst="rect">
            <a:avLst/>
          </a:prstGeom>
        </p:spPr>
      </p:pic>
      <p:pic>
        <p:nvPicPr>
          <p:cNvPr id="6" name="Picture 5">
            <a:extLst>
              <a:ext uri="{FF2B5EF4-FFF2-40B4-BE49-F238E27FC236}">
                <a16:creationId xmlns:a16="http://schemas.microsoft.com/office/drawing/2014/main" id="{7AC4A419-0832-48A0-9724-FD8FFDB93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568" y="1327637"/>
            <a:ext cx="4492870" cy="4615961"/>
          </a:xfrm>
          <a:prstGeom prst="rect">
            <a:avLst/>
          </a:prstGeom>
        </p:spPr>
      </p:pic>
    </p:spTree>
    <p:extLst>
      <p:ext uri="{BB962C8B-B14F-4D97-AF65-F5344CB8AC3E}">
        <p14:creationId xmlns:p14="http://schemas.microsoft.com/office/powerpoint/2010/main" val="159591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34621"/>
          </a:xfrm>
        </p:spPr>
        <p:txBody>
          <a:bodyPr>
            <a:noAutofit/>
          </a:bodyPr>
          <a:lstStyle/>
          <a:p>
            <a:pPr algn="ctr"/>
            <a:r>
              <a:rPr lang="en-US" sz="4400" dirty="0">
                <a:latin typeface="+mn-lt"/>
              </a:rPr>
              <a:t>CONT…</a:t>
            </a:r>
            <a:endParaRPr lang="en-IN" sz="4400" dirty="0">
              <a:latin typeface="+mn-lt"/>
            </a:endParaRPr>
          </a:p>
        </p:txBody>
      </p:sp>
      <p:pic>
        <p:nvPicPr>
          <p:cNvPr id="1026" name="Picture 2">
            <a:extLst>
              <a:ext uri="{FF2B5EF4-FFF2-40B4-BE49-F238E27FC236}">
                <a16:creationId xmlns:a16="http://schemas.microsoft.com/office/drawing/2014/main" id="{F528C60E-3AA8-4991-AA40-D86FF8F20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14" y="1091821"/>
            <a:ext cx="5439264" cy="246027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97BB684C-610F-49ED-A287-9AAD26BEB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91821"/>
            <a:ext cx="5824538" cy="31924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D619844-32CA-4A64-A22A-64EF5F917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14" y="3638899"/>
            <a:ext cx="5439264" cy="2928955"/>
          </a:xfrm>
          <a:prstGeom prst="rect">
            <a:avLst/>
          </a:prstGeom>
        </p:spPr>
      </p:pic>
    </p:spTree>
    <p:extLst>
      <p:ext uri="{BB962C8B-B14F-4D97-AF65-F5344CB8AC3E}">
        <p14:creationId xmlns:p14="http://schemas.microsoft.com/office/powerpoint/2010/main" val="125701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3773"/>
            <a:ext cx="9144000" cy="655093"/>
          </a:xfrm>
        </p:spPr>
        <p:txBody>
          <a:bodyPr>
            <a:normAutofit fontScale="90000"/>
          </a:bodyPr>
          <a:lstStyle/>
          <a:p>
            <a:pPr algn="ctr"/>
            <a:r>
              <a:rPr lang="en-US" sz="4400" dirty="0">
                <a:latin typeface="+mn-lt"/>
              </a:rPr>
              <a:t>RESULT</a:t>
            </a:r>
            <a:endParaRPr lang="en-IN" sz="4400" dirty="0">
              <a:latin typeface="+mn-lt"/>
            </a:endParaRPr>
          </a:p>
        </p:txBody>
      </p:sp>
      <p:sp>
        <p:nvSpPr>
          <p:cNvPr id="3" name="Content Placeholder 2"/>
          <p:cNvSpPr>
            <a:spLocks noGrp="1"/>
          </p:cNvSpPr>
          <p:nvPr>
            <p:ph idx="1"/>
          </p:nvPr>
        </p:nvSpPr>
        <p:spPr>
          <a:xfrm>
            <a:off x="313898" y="818866"/>
            <a:ext cx="11559653" cy="2333767"/>
          </a:xfrm>
        </p:spPr>
        <p:txBody>
          <a:bodyPr/>
          <a:lstStyle/>
          <a:p>
            <a:pPr algn="just">
              <a:buFont typeface="Wingdings" panose="05000000000000000000" pitchFamily="2" charset="2"/>
              <a:buChar char="§"/>
            </a:pPr>
            <a:r>
              <a:rPr lang="en-IN" sz="2400" dirty="0">
                <a:solidFill>
                  <a:schemeClr val="tx2"/>
                </a:solidFill>
              </a:rPr>
              <a:t>A working prototype of a Diet Recommendation System is established.</a:t>
            </a:r>
          </a:p>
          <a:p>
            <a:pPr algn="just">
              <a:buFont typeface="Wingdings" panose="05000000000000000000" pitchFamily="2" charset="2"/>
              <a:buChar char="§"/>
            </a:pPr>
            <a:r>
              <a:rPr lang="en-IN" sz="2400" dirty="0">
                <a:solidFill>
                  <a:schemeClr val="tx2"/>
                </a:solidFill>
              </a:rPr>
              <a:t>The module works on the basis of K-Means Clustering and Random Forest Classification Algorithms.</a:t>
            </a:r>
          </a:p>
          <a:p>
            <a:pPr algn="just">
              <a:buFont typeface="Wingdings" panose="05000000000000000000" pitchFamily="2" charset="2"/>
              <a:buChar char="§"/>
            </a:pPr>
            <a:r>
              <a:rPr lang="en-IN" sz="2400" dirty="0" err="1">
                <a:solidFill>
                  <a:schemeClr val="tx2"/>
                </a:solidFill>
              </a:rPr>
              <a:t>Tkinter</a:t>
            </a:r>
            <a:r>
              <a:rPr lang="en-IN" sz="2400" dirty="0">
                <a:solidFill>
                  <a:schemeClr val="tx2"/>
                </a:solidFill>
              </a:rPr>
              <a:t> based GUI is implemented.</a:t>
            </a:r>
          </a:p>
          <a:p>
            <a:pPr>
              <a:buFont typeface="Wingdings" panose="05000000000000000000" pitchFamily="2" charset="2"/>
              <a:buChar char="§"/>
            </a:pPr>
            <a:endParaRPr lang="en-IN" dirty="0">
              <a:solidFill>
                <a:schemeClr val="tx2"/>
              </a:solidFill>
            </a:endParaRPr>
          </a:p>
        </p:txBody>
      </p:sp>
      <p:pic>
        <p:nvPicPr>
          <p:cNvPr id="6" name="Picture 5">
            <a:extLst>
              <a:ext uri="{FF2B5EF4-FFF2-40B4-BE49-F238E27FC236}">
                <a16:creationId xmlns:a16="http://schemas.microsoft.com/office/drawing/2014/main" id="{F4AAABD3-5612-4ED3-8A75-4BEA4C9D7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877" y="2879386"/>
            <a:ext cx="3279531" cy="2782859"/>
          </a:xfrm>
          <a:prstGeom prst="rect">
            <a:avLst/>
          </a:prstGeom>
        </p:spPr>
      </p:pic>
    </p:spTree>
    <p:extLst>
      <p:ext uri="{BB962C8B-B14F-4D97-AF65-F5344CB8AC3E}">
        <p14:creationId xmlns:p14="http://schemas.microsoft.com/office/powerpoint/2010/main" val="67910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716507"/>
          </a:xfrm>
        </p:spPr>
        <p:txBody>
          <a:bodyPr>
            <a:normAutofit/>
          </a:bodyPr>
          <a:lstStyle/>
          <a:p>
            <a:pPr algn="ctr"/>
            <a:r>
              <a:rPr lang="en-US" sz="4400" dirty="0"/>
              <a:t>INTRODUCTION</a:t>
            </a:r>
            <a:endParaRPr lang="en-IN" sz="4400" dirty="0"/>
          </a:p>
        </p:txBody>
      </p:sp>
      <p:sp>
        <p:nvSpPr>
          <p:cNvPr id="3" name="Content Placeholder 2"/>
          <p:cNvSpPr>
            <a:spLocks noGrp="1"/>
          </p:cNvSpPr>
          <p:nvPr>
            <p:ph idx="1"/>
          </p:nvPr>
        </p:nvSpPr>
        <p:spPr>
          <a:xfrm>
            <a:off x="1524000" y="1523431"/>
            <a:ext cx="9144000" cy="4457700"/>
          </a:xfrm>
        </p:spPr>
        <p:txBody>
          <a:bodyPr>
            <a:normAutofit/>
          </a:bodyPr>
          <a:lstStyle/>
          <a:p>
            <a:pPr algn="just">
              <a:buFont typeface="Wingdings" panose="05000000000000000000" pitchFamily="2" charset="2"/>
              <a:buChar char="§"/>
            </a:pPr>
            <a:r>
              <a:rPr lang="en-IN" sz="2400" dirty="0">
                <a:solidFill>
                  <a:schemeClr val="tx2"/>
                </a:solidFill>
              </a:rPr>
              <a:t>In this modern world various people suffer from different types of   diseases and illnesses. It is generally very difficult to suggest a diet as quickly as possible.</a:t>
            </a:r>
          </a:p>
          <a:p>
            <a:pPr algn="just">
              <a:buFont typeface="Wingdings" panose="05000000000000000000" pitchFamily="2" charset="2"/>
              <a:buChar char="§"/>
            </a:pPr>
            <a:r>
              <a:rPr lang="en-IN" sz="2400" dirty="0">
                <a:solidFill>
                  <a:schemeClr val="tx2"/>
                </a:solidFill>
              </a:rPr>
              <a:t>What should I eat ? When should I eat ? How often should I eat ? How much should I eat ? These are some of the questions which arise in the minds of the people.</a:t>
            </a:r>
          </a:p>
          <a:p>
            <a:pPr algn="just">
              <a:buFont typeface="Wingdings" panose="05000000000000000000" pitchFamily="2" charset="2"/>
              <a:buChar char="§"/>
            </a:pPr>
            <a:r>
              <a:rPr lang="en-IN" sz="2400" dirty="0">
                <a:solidFill>
                  <a:schemeClr val="tx2"/>
                </a:solidFill>
              </a:rPr>
              <a:t>A healthy and balanced diet is a key element in everyone’s life.</a:t>
            </a:r>
          </a:p>
          <a:p>
            <a:pPr algn="just">
              <a:buFont typeface="Wingdings" panose="05000000000000000000" pitchFamily="2" charset="2"/>
              <a:buChar char="§"/>
            </a:pPr>
            <a:r>
              <a:rPr lang="en-IN" sz="2400" dirty="0">
                <a:solidFill>
                  <a:schemeClr val="tx2"/>
                </a:solidFill>
              </a:rPr>
              <a:t>Most people have a dire need to Lose Weight, Gain Weight or stay Healthy. Time has also become a possible constraint.</a:t>
            </a:r>
          </a:p>
        </p:txBody>
      </p:sp>
    </p:spTree>
    <p:extLst>
      <p:ext uri="{BB962C8B-B14F-4D97-AF65-F5344CB8AC3E}">
        <p14:creationId xmlns:p14="http://schemas.microsoft.com/office/powerpoint/2010/main" val="415717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34621"/>
          </a:xfrm>
        </p:spPr>
        <p:txBody>
          <a:bodyPr>
            <a:noAutofit/>
          </a:bodyPr>
          <a:lstStyle/>
          <a:p>
            <a:pPr algn="ctr"/>
            <a:r>
              <a:rPr lang="en-US" sz="4400" dirty="0">
                <a:latin typeface="+mn-lt"/>
              </a:rPr>
              <a:t>CONT…</a:t>
            </a:r>
            <a:endParaRPr lang="en-IN" sz="4400" dirty="0">
              <a:latin typeface="+mn-lt"/>
            </a:endParaRPr>
          </a:p>
        </p:txBody>
      </p:sp>
      <p:pic>
        <p:nvPicPr>
          <p:cNvPr id="2050" name="Picture 2">
            <a:extLst>
              <a:ext uri="{FF2B5EF4-FFF2-40B4-BE49-F238E27FC236}">
                <a16:creationId xmlns:a16="http://schemas.microsoft.com/office/drawing/2014/main" id="{2949D5E8-7C91-47A6-85BF-E6F7AB5B1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06" y="1091821"/>
            <a:ext cx="5880100" cy="250423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2D2AF198-06AF-4F5D-8C17-A0F39757E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05" y="4330578"/>
            <a:ext cx="5368925" cy="1050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D70B3A-07E0-42FD-90E6-AA05C5D469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3877" y="1680906"/>
            <a:ext cx="3406653" cy="323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99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20973"/>
          </a:xfrm>
        </p:spPr>
        <p:txBody>
          <a:bodyPr>
            <a:noAutofit/>
          </a:bodyPr>
          <a:lstStyle/>
          <a:p>
            <a:pPr algn="ctr"/>
            <a:r>
              <a:rPr lang="en-US" sz="4400" dirty="0">
                <a:latin typeface="+mn-lt"/>
              </a:rPr>
              <a:t>CONCLUSION</a:t>
            </a:r>
            <a:endParaRPr lang="en-IN" sz="4400" dirty="0">
              <a:latin typeface="+mn-lt"/>
            </a:endParaRPr>
          </a:p>
        </p:txBody>
      </p:sp>
      <p:sp>
        <p:nvSpPr>
          <p:cNvPr id="3" name="Content Placeholder 2"/>
          <p:cNvSpPr>
            <a:spLocks noGrp="1"/>
          </p:cNvSpPr>
          <p:nvPr>
            <p:ph idx="1"/>
          </p:nvPr>
        </p:nvSpPr>
        <p:spPr/>
        <p:txBody>
          <a:bodyPr/>
          <a:lstStyle/>
          <a:p>
            <a:r>
              <a:rPr lang="en-IN" sz="2800" dirty="0">
                <a:solidFill>
                  <a:schemeClr val="tx2"/>
                </a:solidFill>
              </a:rPr>
              <a:t>A Diet Recommendation System is implemented with the working functionalities like:</a:t>
            </a:r>
          </a:p>
          <a:p>
            <a:pPr lvl="1"/>
            <a:r>
              <a:rPr lang="en-IN" sz="2800" dirty="0">
                <a:solidFill>
                  <a:schemeClr val="tx2"/>
                </a:solidFill>
              </a:rPr>
              <a:t>Desired food list prediction.</a:t>
            </a:r>
          </a:p>
          <a:p>
            <a:pPr lvl="1"/>
            <a:r>
              <a:rPr lang="en-IN" sz="2800" dirty="0">
                <a:solidFill>
                  <a:schemeClr val="tx2"/>
                </a:solidFill>
              </a:rPr>
              <a:t>Weight category prediction.</a:t>
            </a:r>
          </a:p>
          <a:p>
            <a:pPr lvl="1"/>
            <a:r>
              <a:rPr lang="en-IN" sz="2800" dirty="0">
                <a:solidFill>
                  <a:schemeClr val="tx2"/>
                </a:solidFill>
              </a:rPr>
              <a:t>BMI Calculation.</a:t>
            </a:r>
          </a:p>
          <a:p>
            <a:pPr>
              <a:buFont typeface="Wingdings" panose="05000000000000000000" pitchFamily="2" charset="2"/>
              <a:buChar char="§"/>
            </a:pPr>
            <a:r>
              <a:rPr lang="en-IN" sz="2800" dirty="0">
                <a:solidFill>
                  <a:schemeClr val="tx2"/>
                </a:solidFill>
              </a:rPr>
              <a:t>Health is vital for an individual and can be achieved with this working module. Thus making life healthy.</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35731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07325"/>
          </a:xfrm>
        </p:spPr>
        <p:txBody>
          <a:bodyPr>
            <a:noAutofit/>
          </a:bodyPr>
          <a:lstStyle/>
          <a:p>
            <a:pPr algn="ctr"/>
            <a:r>
              <a:rPr lang="en-US" sz="4400" dirty="0">
                <a:latin typeface="+mn-lt"/>
              </a:rPr>
              <a:t>TEAM – TECH TYCOONS</a:t>
            </a:r>
            <a:endParaRPr lang="en-IN" sz="4400" dirty="0">
              <a:latin typeface="+mn-lt"/>
            </a:endParaRPr>
          </a:p>
        </p:txBody>
      </p:sp>
      <p:sp>
        <p:nvSpPr>
          <p:cNvPr id="4" name="Content Placeholder 3"/>
          <p:cNvSpPr>
            <a:spLocks noGrp="1"/>
          </p:cNvSpPr>
          <p:nvPr>
            <p:ph sz="half" idx="2"/>
          </p:nvPr>
        </p:nvSpPr>
        <p:spPr>
          <a:xfrm>
            <a:off x="6172199" y="1528549"/>
            <a:ext cx="5660409" cy="4831308"/>
          </a:xfrm>
        </p:spPr>
        <p:txBody>
          <a:bodyPr>
            <a:normAutofit lnSpcReduction="10000"/>
          </a:bodyPr>
          <a:lstStyle/>
          <a:p>
            <a:pPr>
              <a:buFont typeface="Wingdings" panose="05000000000000000000" pitchFamily="2" charset="2"/>
              <a:buChar char="Ø"/>
            </a:pPr>
            <a:r>
              <a:rPr lang="en-US" dirty="0"/>
              <a:t> </a:t>
            </a:r>
            <a:r>
              <a:rPr lang="en-US" dirty="0">
                <a:solidFill>
                  <a:schemeClr val="accent1">
                    <a:lumMod val="75000"/>
                  </a:schemeClr>
                </a:solidFill>
              </a:rPr>
              <a:t>TEAM MEMBERS</a:t>
            </a:r>
          </a:p>
          <a:p>
            <a:pPr marL="45720" indent="0" algn="ctr">
              <a:buNone/>
            </a:pPr>
            <a:r>
              <a:rPr lang="en-US" dirty="0">
                <a:solidFill>
                  <a:schemeClr val="tx2"/>
                </a:solidFill>
              </a:rPr>
              <a:t>ABHISHEK VERMA - RA1611008010402</a:t>
            </a:r>
          </a:p>
          <a:p>
            <a:pPr marL="45720" indent="0" algn="ctr">
              <a:buNone/>
            </a:pPr>
            <a:r>
              <a:rPr lang="en-US" dirty="0">
                <a:solidFill>
                  <a:schemeClr val="tx2"/>
                </a:solidFill>
              </a:rPr>
              <a:t>MOHNISH RAVAL – RA1611008010453</a:t>
            </a:r>
          </a:p>
          <a:p>
            <a:pPr marL="45720" indent="0" algn="ctr">
              <a:buNone/>
            </a:pPr>
            <a:r>
              <a:rPr lang="en-US" dirty="0">
                <a:solidFill>
                  <a:schemeClr val="tx2"/>
                </a:solidFill>
              </a:rPr>
              <a:t>TANYA OJHA – RA1611008010525</a:t>
            </a:r>
          </a:p>
          <a:p>
            <a:pPr marL="45720" indent="0" algn="ctr">
              <a:buNone/>
            </a:pPr>
            <a:r>
              <a:rPr lang="en-US" dirty="0">
                <a:solidFill>
                  <a:schemeClr val="tx2"/>
                </a:solidFill>
              </a:rPr>
              <a:t>UDIT SAVLA – RA1611008010565</a:t>
            </a:r>
            <a:endParaRPr lang="en-IN" dirty="0">
              <a:solidFill>
                <a:schemeClr val="tx2"/>
              </a:solidFill>
            </a:endParaRPr>
          </a:p>
          <a:p>
            <a:pPr>
              <a:buFont typeface="Wingdings" panose="05000000000000000000" pitchFamily="2" charset="2"/>
              <a:buChar char="Ø"/>
            </a:pPr>
            <a:r>
              <a:rPr lang="en-US" dirty="0">
                <a:solidFill>
                  <a:schemeClr val="tx2"/>
                </a:solidFill>
              </a:rPr>
              <a:t> </a:t>
            </a:r>
            <a:r>
              <a:rPr lang="en-US" dirty="0">
                <a:solidFill>
                  <a:schemeClr val="accent1">
                    <a:lumMod val="75000"/>
                  </a:schemeClr>
                </a:solidFill>
              </a:rPr>
              <a:t>PANEL MEMBERS</a:t>
            </a:r>
          </a:p>
          <a:p>
            <a:pPr marL="45720" lvl="1" indent="0" algn="ctr">
              <a:spcBef>
                <a:spcPts val="1800"/>
              </a:spcBef>
              <a:buNone/>
            </a:pPr>
            <a:r>
              <a:rPr lang="en-IN" sz="2000" dirty="0">
                <a:solidFill>
                  <a:schemeClr val="tx2"/>
                </a:solidFill>
              </a:rPr>
              <a:t>SAVEETHA D</a:t>
            </a:r>
          </a:p>
          <a:p>
            <a:pPr marL="45720" indent="0" algn="ctr">
              <a:buNone/>
            </a:pPr>
            <a:r>
              <a:rPr lang="en-IN" dirty="0">
                <a:solidFill>
                  <a:schemeClr val="tx2"/>
                </a:solidFill>
              </a:rPr>
              <a:t>NIMALA K</a:t>
            </a:r>
          </a:p>
          <a:p>
            <a:pPr>
              <a:buFont typeface="Wingdings" panose="05000000000000000000" pitchFamily="2" charset="2"/>
              <a:buChar char="Ø"/>
            </a:pPr>
            <a:r>
              <a:rPr lang="en-US" dirty="0">
                <a:solidFill>
                  <a:schemeClr val="tx2"/>
                </a:solidFill>
              </a:rPr>
              <a:t> </a:t>
            </a:r>
            <a:r>
              <a:rPr lang="en-US" dirty="0">
                <a:solidFill>
                  <a:schemeClr val="accent1">
                    <a:lumMod val="75000"/>
                  </a:schemeClr>
                </a:solidFill>
              </a:rPr>
              <a:t>GUIDE</a:t>
            </a:r>
          </a:p>
          <a:p>
            <a:pPr marL="45720" lvl="1" indent="0" algn="ctr">
              <a:spcBef>
                <a:spcPts val="1800"/>
              </a:spcBef>
              <a:buNone/>
            </a:pPr>
            <a:r>
              <a:rPr lang="en-IN" sz="2200" dirty="0">
                <a:solidFill>
                  <a:schemeClr val="tx2"/>
                </a:solidFill>
              </a:rPr>
              <a:t>NALLARASAN V</a:t>
            </a:r>
          </a:p>
          <a:p>
            <a:pPr marL="45720" indent="0">
              <a:buNone/>
            </a:pPr>
            <a:endParaRPr lang="en-US" dirty="0">
              <a:solidFill>
                <a:schemeClr val="accent1">
                  <a:lumMod val="75000"/>
                </a:schemeClr>
              </a:solidFill>
            </a:endParaRPr>
          </a:p>
        </p:txBody>
      </p:sp>
      <p:pic>
        <p:nvPicPr>
          <p:cNvPr id="7170" name="Picture 2" descr="Why do You Need a Hunt Team? The Answer May Surprise You ..."/>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1988" y="2645127"/>
            <a:ext cx="4495800" cy="260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63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 you to everyone who supported our quiz night - St Georg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913" y="1687749"/>
            <a:ext cx="459105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0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75564"/>
          </a:xfrm>
        </p:spPr>
        <p:txBody>
          <a:bodyPr>
            <a:noAutofit/>
          </a:bodyPr>
          <a:lstStyle/>
          <a:p>
            <a:pPr algn="ctr"/>
            <a:r>
              <a:rPr lang="en-US" sz="4400" dirty="0"/>
              <a:t>OBJECTIVE</a:t>
            </a:r>
            <a:endParaRPr lang="en-IN" sz="4400" dirty="0"/>
          </a:p>
        </p:txBody>
      </p:sp>
      <p:sp>
        <p:nvSpPr>
          <p:cNvPr id="3" name="Content Placeholder 2"/>
          <p:cNvSpPr>
            <a:spLocks noGrp="1"/>
          </p:cNvSpPr>
          <p:nvPr>
            <p:ph idx="1"/>
          </p:nvPr>
        </p:nvSpPr>
        <p:spPr>
          <a:xfrm>
            <a:off x="1524000" y="1509784"/>
            <a:ext cx="9144000" cy="4713596"/>
          </a:xfrm>
        </p:spPr>
        <p:txBody>
          <a:bodyPr>
            <a:normAutofit lnSpcReduction="10000"/>
          </a:bodyPr>
          <a:lstStyle/>
          <a:p>
            <a:pPr algn="just">
              <a:buFont typeface="Wingdings" panose="05000000000000000000" pitchFamily="2" charset="2"/>
              <a:buChar char="§"/>
            </a:pPr>
            <a:r>
              <a:rPr lang="en-IN" sz="2400" dirty="0">
                <a:solidFill>
                  <a:schemeClr val="tx2"/>
                </a:solidFill>
              </a:rPr>
              <a:t>A diet recommendation system using machine learning algorithms has been proposed in this project which will suggest food items to the user from a predefined dataset depending upon user preferences for healthy food or food for weight loss or food for weight gain.</a:t>
            </a:r>
          </a:p>
          <a:p>
            <a:pPr algn="just">
              <a:buFont typeface="Wingdings" panose="05000000000000000000" pitchFamily="2" charset="2"/>
              <a:buChar char="§"/>
            </a:pPr>
            <a:r>
              <a:rPr lang="en-IN" sz="2400" dirty="0">
                <a:solidFill>
                  <a:schemeClr val="tx2"/>
                </a:solidFill>
              </a:rPr>
              <a:t>The project makes use of a dataset which contains various nutrients in the correct amount.</a:t>
            </a:r>
          </a:p>
          <a:p>
            <a:pPr algn="just">
              <a:buFont typeface="Wingdings" panose="05000000000000000000" pitchFamily="2" charset="2"/>
              <a:buChar char="§"/>
            </a:pPr>
            <a:r>
              <a:rPr lang="en-IN" sz="2400" dirty="0">
                <a:solidFill>
                  <a:schemeClr val="tx2"/>
                </a:solidFill>
              </a:rPr>
              <a:t>In the wake of the situation, we have tried to develop a program that recommends diet to the people. The items recommended are limited to three categories: Weight Loss, Weight Gain and Healthy category.</a:t>
            </a:r>
          </a:p>
          <a:p>
            <a:pPr algn="just">
              <a:buFont typeface="Wingdings" panose="05000000000000000000" pitchFamily="2" charset="2"/>
              <a:buChar char="§"/>
            </a:pPr>
            <a:r>
              <a:rPr lang="en-IN" sz="2400" dirty="0">
                <a:solidFill>
                  <a:schemeClr val="tx2"/>
                </a:solidFill>
              </a:rPr>
              <a:t>Our project uses Machine Learning Algorithms named K-Means Clustering for clustering the data and Random Forest Classification to classify according to the categories listed.</a:t>
            </a:r>
          </a:p>
        </p:txBody>
      </p:sp>
    </p:spTree>
    <p:extLst>
      <p:ext uri="{BB962C8B-B14F-4D97-AF65-F5344CB8AC3E}">
        <p14:creationId xmlns:p14="http://schemas.microsoft.com/office/powerpoint/2010/main" val="18423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702860"/>
          </a:xfrm>
        </p:spPr>
        <p:txBody>
          <a:bodyPr>
            <a:normAutofit/>
          </a:bodyPr>
          <a:lstStyle/>
          <a:p>
            <a:pPr algn="ctr"/>
            <a:r>
              <a:rPr lang="en-US" sz="4400" dirty="0"/>
              <a:t>EXISTING SYSTEM</a:t>
            </a:r>
            <a:endParaRPr lang="en-IN" sz="4400" dirty="0"/>
          </a:p>
        </p:txBody>
      </p:sp>
      <p:sp>
        <p:nvSpPr>
          <p:cNvPr id="3" name="Content Placeholder 2"/>
          <p:cNvSpPr>
            <a:spLocks noGrp="1"/>
          </p:cNvSpPr>
          <p:nvPr>
            <p:ph idx="1"/>
          </p:nvPr>
        </p:nvSpPr>
        <p:spPr>
          <a:xfrm>
            <a:off x="1524000" y="1364776"/>
            <a:ext cx="9144000" cy="1992573"/>
          </a:xfrm>
        </p:spPr>
        <p:txBody>
          <a:bodyPr>
            <a:normAutofit/>
          </a:bodyPr>
          <a:lstStyle/>
          <a:p>
            <a:pPr algn="just">
              <a:buFont typeface="Wingdings" panose="05000000000000000000" pitchFamily="2" charset="2"/>
              <a:buChar char="§"/>
            </a:pPr>
            <a:r>
              <a:rPr lang="en-IN" sz="2800" dirty="0">
                <a:solidFill>
                  <a:schemeClr val="tx2"/>
                </a:solidFill>
              </a:rPr>
              <a:t>The existing working model of the Diet Recommendation System gives recommendations concerning food based on user inputs in general life style.</a:t>
            </a:r>
          </a:p>
        </p:txBody>
      </p:sp>
      <p:sp>
        <p:nvSpPr>
          <p:cNvPr id="5" name="TextBox 4"/>
          <p:cNvSpPr txBox="1"/>
          <p:nvPr/>
        </p:nvSpPr>
        <p:spPr>
          <a:xfrm>
            <a:off x="1796954" y="2882626"/>
            <a:ext cx="8598089" cy="769441"/>
          </a:xfrm>
          <a:prstGeom prst="rect">
            <a:avLst/>
          </a:prstGeom>
          <a:noFill/>
        </p:spPr>
        <p:txBody>
          <a:bodyPr wrap="square" rtlCol="0">
            <a:spAutoFit/>
          </a:bodyPr>
          <a:lstStyle/>
          <a:p>
            <a:pPr algn="ctr"/>
            <a:r>
              <a:rPr lang="en-US" sz="4400" dirty="0">
                <a:solidFill>
                  <a:schemeClr val="accent1">
                    <a:lumMod val="75000"/>
                  </a:schemeClr>
                </a:solidFill>
                <a:latin typeface="+mj-lt"/>
              </a:rPr>
              <a:t>ISSUES IN THE EXISTING SYSTEM</a:t>
            </a:r>
            <a:endParaRPr lang="en-IN" sz="4400" dirty="0">
              <a:solidFill>
                <a:schemeClr val="accent1">
                  <a:lumMod val="75000"/>
                </a:schemeClr>
              </a:solidFill>
              <a:latin typeface="+mj-lt"/>
            </a:endParaRPr>
          </a:p>
        </p:txBody>
      </p:sp>
      <p:sp>
        <p:nvSpPr>
          <p:cNvPr id="6" name="TextBox 5"/>
          <p:cNvSpPr txBox="1"/>
          <p:nvPr/>
        </p:nvSpPr>
        <p:spPr>
          <a:xfrm>
            <a:off x="1524000" y="3946785"/>
            <a:ext cx="9143999" cy="2523768"/>
          </a:xfrm>
          <a:prstGeom prst="rect">
            <a:avLst/>
          </a:prstGeom>
          <a:noFill/>
        </p:spPr>
        <p:txBody>
          <a:bodyPr wrap="square" rtlCol="0">
            <a:spAutoFit/>
          </a:bodyPr>
          <a:lstStyle/>
          <a:p>
            <a:pPr marL="285750" indent="-285750" algn="just">
              <a:buFont typeface="Wingdings" panose="05000000000000000000" pitchFamily="2" charset="2"/>
              <a:buChar char="§"/>
            </a:pPr>
            <a:r>
              <a:rPr lang="en-IN" sz="2800" dirty="0">
                <a:solidFill>
                  <a:schemeClr val="tx2"/>
                </a:solidFill>
              </a:rPr>
              <a:t>The issues that are being  faced by the current working model is it does not facilitate a user with the food classification based on the food timings on a daily basis like Breakfast/Lunch/Dinner along with additional features like Body Mass Index (BMI) and age range details.</a:t>
            </a:r>
          </a:p>
          <a:p>
            <a:endParaRPr lang="en-IN" dirty="0"/>
          </a:p>
        </p:txBody>
      </p:sp>
    </p:spTree>
    <p:extLst>
      <p:ext uri="{BB962C8B-B14F-4D97-AF65-F5344CB8AC3E}">
        <p14:creationId xmlns:p14="http://schemas.microsoft.com/office/powerpoint/2010/main" val="371880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89212"/>
          </a:xfrm>
        </p:spPr>
        <p:txBody>
          <a:bodyPr>
            <a:noAutofit/>
          </a:bodyPr>
          <a:lstStyle/>
          <a:p>
            <a:pPr algn="ctr"/>
            <a:r>
              <a:rPr lang="en-US" sz="4400" dirty="0"/>
              <a:t>SYSTEM ARCHITECTURE</a:t>
            </a:r>
            <a:endParaRPr lang="en-IN" sz="4400" dirty="0"/>
          </a:p>
        </p:txBody>
      </p:sp>
      <p:sp>
        <p:nvSpPr>
          <p:cNvPr id="3" name="Content Placeholder 2"/>
          <p:cNvSpPr>
            <a:spLocks noGrp="1"/>
          </p:cNvSpPr>
          <p:nvPr>
            <p:ph idx="1"/>
          </p:nvPr>
        </p:nvSpPr>
        <p:spPr>
          <a:xfrm>
            <a:off x="3589361" y="2820323"/>
            <a:ext cx="11259403" cy="4507173"/>
          </a:xfrm>
        </p:spPr>
        <p:txBody>
          <a:bodyPr/>
          <a:lstStyle/>
          <a:p>
            <a:pPr marL="45720" indent="0">
              <a:buNone/>
            </a:pPr>
            <a:endParaRPr lang="en-US" dirty="0"/>
          </a:p>
          <a:p>
            <a:pPr marL="45720" indent="0">
              <a:buNone/>
            </a:pP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404" y="1270760"/>
            <a:ext cx="6335308" cy="34528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2776" y="4847992"/>
            <a:ext cx="10986448" cy="1569660"/>
          </a:xfrm>
          <a:prstGeom prst="rect">
            <a:avLst/>
          </a:prstGeom>
          <a:noFill/>
        </p:spPr>
        <p:txBody>
          <a:bodyPr wrap="square" rtlCol="0">
            <a:spAutoFit/>
          </a:bodyPr>
          <a:lstStyle/>
          <a:p>
            <a:pPr algn="just"/>
            <a:r>
              <a:rPr lang="en-IN" sz="2400" dirty="0">
                <a:solidFill>
                  <a:schemeClr val="tx2"/>
                </a:solidFill>
              </a:rPr>
              <a:t>The above figure shows the architectural diagram for the working prototype of the Diet Recommendation System. The code is written in Python which is used to implement various Clustering and Classification algorithms in Machine Learning for predicting a proper diet to the user. </a:t>
            </a:r>
          </a:p>
        </p:txBody>
      </p:sp>
    </p:spTree>
    <p:extLst>
      <p:ext uri="{BB962C8B-B14F-4D97-AF65-F5344CB8AC3E}">
        <p14:creationId xmlns:p14="http://schemas.microsoft.com/office/powerpoint/2010/main" val="250580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0126"/>
            <a:ext cx="9144000" cy="846162"/>
          </a:xfrm>
        </p:spPr>
        <p:txBody>
          <a:bodyPr>
            <a:normAutofit/>
          </a:bodyPr>
          <a:lstStyle/>
          <a:p>
            <a:pPr algn="ctr"/>
            <a:r>
              <a:rPr lang="en-US" sz="4400" dirty="0"/>
              <a:t>SYSTEM WORKFLOW</a:t>
            </a:r>
            <a:endParaRPr lang="en-IN" sz="4400" dirty="0"/>
          </a:p>
        </p:txBody>
      </p:sp>
      <p:sp>
        <p:nvSpPr>
          <p:cNvPr id="11" name="Rectangle 10">
            <a:extLst>
              <a:ext uri="{FF2B5EF4-FFF2-40B4-BE49-F238E27FC236}">
                <a16:creationId xmlns:a16="http://schemas.microsoft.com/office/drawing/2014/main" id="{03F33014-4038-43B4-B846-ABD3645BA0C6}"/>
              </a:ext>
            </a:extLst>
          </p:cNvPr>
          <p:cNvSpPr/>
          <p:nvPr/>
        </p:nvSpPr>
        <p:spPr>
          <a:xfrm>
            <a:off x="1221544" y="1796661"/>
            <a:ext cx="1976512" cy="556647"/>
          </a:xfrm>
          <a:prstGeom prst="rect">
            <a:avLst/>
          </a:prstGeom>
          <a:solidFill>
            <a:schemeClr val="bg2">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2"/>
                </a:solidFill>
              </a:rPr>
              <a:t> </a:t>
            </a:r>
            <a:r>
              <a:rPr lang="en-IN" dirty="0">
                <a:solidFill>
                  <a:schemeClr val="bg1"/>
                </a:solidFill>
              </a:rPr>
              <a:t>DATASET</a:t>
            </a:r>
          </a:p>
        </p:txBody>
      </p:sp>
      <p:sp>
        <p:nvSpPr>
          <p:cNvPr id="12" name="Arrow: Down 12">
            <a:extLst>
              <a:ext uri="{FF2B5EF4-FFF2-40B4-BE49-F238E27FC236}">
                <a16:creationId xmlns:a16="http://schemas.microsoft.com/office/drawing/2014/main" id="{070AC0C4-759D-4BE0-9C1D-E165B51B3C09}"/>
              </a:ext>
            </a:extLst>
          </p:cNvPr>
          <p:cNvSpPr/>
          <p:nvPr/>
        </p:nvSpPr>
        <p:spPr>
          <a:xfrm rot="16200000">
            <a:off x="3568938" y="1808616"/>
            <a:ext cx="483232" cy="606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1">
            <a:extLst>
              <a:ext uri="{FF2B5EF4-FFF2-40B4-BE49-F238E27FC236}">
                <a16:creationId xmlns:a16="http://schemas.microsoft.com/office/drawing/2014/main" id="{E2535016-A7E0-4506-A91C-48EA6ABEF03B}"/>
              </a:ext>
            </a:extLst>
          </p:cNvPr>
          <p:cNvSpPr/>
          <p:nvPr/>
        </p:nvSpPr>
        <p:spPr>
          <a:xfrm>
            <a:off x="4423053" y="1526915"/>
            <a:ext cx="2664855" cy="1161378"/>
          </a:xfrm>
          <a:prstGeom prst="roundRect">
            <a:avLst/>
          </a:prstGeom>
          <a:solidFill>
            <a:schemeClr val="bg2">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CLUSTERING – K-Means</a:t>
            </a:r>
          </a:p>
        </p:txBody>
      </p:sp>
      <p:sp>
        <p:nvSpPr>
          <p:cNvPr id="16" name="Arrow: Down 12">
            <a:extLst>
              <a:ext uri="{FF2B5EF4-FFF2-40B4-BE49-F238E27FC236}">
                <a16:creationId xmlns:a16="http://schemas.microsoft.com/office/drawing/2014/main" id="{070AC0C4-759D-4BE0-9C1D-E165B51B3C09}"/>
              </a:ext>
            </a:extLst>
          </p:cNvPr>
          <p:cNvSpPr/>
          <p:nvPr/>
        </p:nvSpPr>
        <p:spPr>
          <a:xfrm>
            <a:off x="5531437" y="3018588"/>
            <a:ext cx="448083" cy="480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9">
            <a:extLst>
              <a:ext uri="{FF2B5EF4-FFF2-40B4-BE49-F238E27FC236}">
                <a16:creationId xmlns:a16="http://schemas.microsoft.com/office/drawing/2014/main" id="{FFBF6F45-31F1-4899-B142-D8F56998CF55}"/>
              </a:ext>
            </a:extLst>
          </p:cNvPr>
          <p:cNvSpPr/>
          <p:nvPr/>
        </p:nvSpPr>
        <p:spPr>
          <a:xfrm>
            <a:off x="4423053" y="3753902"/>
            <a:ext cx="2822329" cy="756137"/>
          </a:xfrm>
          <a:prstGeom prst="roundRect">
            <a:avLst/>
          </a:prstGeom>
          <a:solidFill>
            <a:schemeClr val="bg2">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a:p>
            <a:pPr algn="ctr"/>
            <a:r>
              <a:rPr lang="en-IN" dirty="0"/>
              <a:t>CLASSIFICATION - RANDOM FOREST CLASSIFIER</a:t>
            </a:r>
          </a:p>
          <a:p>
            <a:pPr algn="ctr"/>
            <a:endParaRPr lang="en-IN" dirty="0"/>
          </a:p>
        </p:txBody>
      </p:sp>
      <p:sp>
        <p:nvSpPr>
          <p:cNvPr id="20" name="Arrow: Down 12">
            <a:extLst>
              <a:ext uri="{FF2B5EF4-FFF2-40B4-BE49-F238E27FC236}">
                <a16:creationId xmlns:a16="http://schemas.microsoft.com/office/drawing/2014/main" id="{070AC0C4-759D-4BE0-9C1D-E165B51B3C09}"/>
              </a:ext>
            </a:extLst>
          </p:cNvPr>
          <p:cNvSpPr/>
          <p:nvPr/>
        </p:nvSpPr>
        <p:spPr>
          <a:xfrm>
            <a:off x="5531437" y="4838115"/>
            <a:ext cx="448083" cy="480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9BD67A0F-FA41-4263-B958-088AB3E62351}"/>
              </a:ext>
            </a:extLst>
          </p:cNvPr>
          <p:cNvSpPr/>
          <p:nvPr/>
        </p:nvSpPr>
        <p:spPr>
          <a:xfrm>
            <a:off x="4317545" y="5521190"/>
            <a:ext cx="2927837" cy="756137"/>
          </a:xfrm>
          <a:prstGeom prst="rect">
            <a:avLst/>
          </a:prstGeom>
          <a:solidFill>
            <a:schemeClr val="bg2">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DIET RECOMMENDATIONS</a:t>
            </a:r>
          </a:p>
        </p:txBody>
      </p:sp>
      <p:sp>
        <p:nvSpPr>
          <p:cNvPr id="23" name="Left Arrow 22"/>
          <p:cNvSpPr/>
          <p:nvPr/>
        </p:nvSpPr>
        <p:spPr>
          <a:xfrm>
            <a:off x="7601807" y="5667088"/>
            <a:ext cx="606153" cy="4643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082B62E4-85A6-4DF0-BDE7-526C5D8B0FD6}"/>
              </a:ext>
            </a:extLst>
          </p:cNvPr>
          <p:cNvSpPr/>
          <p:nvPr/>
        </p:nvSpPr>
        <p:spPr>
          <a:xfrm>
            <a:off x="8564385" y="5597866"/>
            <a:ext cx="1839355" cy="556647"/>
          </a:xfrm>
          <a:prstGeom prst="rect">
            <a:avLst/>
          </a:prstGeom>
          <a:solidFill>
            <a:schemeClr val="bg2">
              <a:lumMod val="5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 ITERFACE</a:t>
            </a:r>
          </a:p>
        </p:txBody>
      </p:sp>
    </p:spTree>
    <p:extLst>
      <p:ext uri="{BB962C8B-B14F-4D97-AF65-F5344CB8AC3E}">
        <p14:creationId xmlns:p14="http://schemas.microsoft.com/office/powerpoint/2010/main" val="323620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785" y="736979"/>
            <a:ext cx="11341290" cy="5355312"/>
          </a:xfrm>
          <a:prstGeom prst="rect">
            <a:avLst/>
          </a:prstGeom>
          <a:noFill/>
        </p:spPr>
        <p:txBody>
          <a:bodyPr wrap="square" rtlCol="0">
            <a:spAutoFit/>
          </a:bodyPr>
          <a:lstStyle/>
          <a:p>
            <a:r>
              <a:rPr lang="en-US" sz="3600" dirty="0">
                <a:solidFill>
                  <a:schemeClr val="accent1">
                    <a:lumMod val="75000"/>
                  </a:schemeClr>
                </a:solidFill>
              </a:rPr>
              <a:t>DATASET</a:t>
            </a:r>
            <a:endParaRPr lang="en-US" sz="2000" dirty="0">
              <a:solidFill>
                <a:schemeClr val="accent1">
                  <a:lumMod val="75000"/>
                </a:schemeClr>
              </a:solidFill>
            </a:endParaRPr>
          </a:p>
          <a:p>
            <a:endParaRPr lang="en-US" dirty="0">
              <a:solidFill>
                <a:schemeClr val="accent1">
                  <a:lumMod val="75000"/>
                </a:schemeClr>
              </a:solidFill>
            </a:endParaRPr>
          </a:p>
          <a:p>
            <a:pPr marL="285750" indent="-285750" algn="just">
              <a:buFont typeface="Wingdings" panose="05000000000000000000" pitchFamily="2" charset="2"/>
              <a:buChar char="§"/>
            </a:pPr>
            <a:r>
              <a:rPr lang="en-IN" sz="2800" dirty="0">
                <a:solidFill>
                  <a:schemeClr val="tx2"/>
                </a:solidFill>
              </a:rPr>
              <a:t>The dataset used in this model involves a wide variety of food and its nutritional values.</a:t>
            </a:r>
          </a:p>
          <a:p>
            <a:pPr marL="285750" indent="-285750" algn="just">
              <a:buFont typeface="Wingdings" panose="05000000000000000000" pitchFamily="2" charset="2"/>
              <a:buChar char="§"/>
            </a:pPr>
            <a:r>
              <a:rPr lang="en-IN" sz="2800" dirty="0">
                <a:solidFill>
                  <a:schemeClr val="tx2"/>
                </a:solidFill>
              </a:rPr>
              <a:t>Initially segregation of food items is done depending on the meal timings i.e. Breakfast , Lunch and Dinner.</a:t>
            </a:r>
          </a:p>
          <a:p>
            <a:pPr marL="285750" indent="-285750" algn="just">
              <a:buFont typeface="Wingdings" panose="05000000000000000000" pitchFamily="2" charset="2"/>
              <a:buChar char="§"/>
            </a:pPr>
            <a:endParaRPr lang="en-US" sz="2800" dirty="0">
              <a:solidFill>
                <a:schemeClr val="tx2"/>
              </a:solidFill>
            </a:endParaRPr>
          </a:p>
          <a:p>
            <a:pPr algn="just"/>
            <a:r>
              <a:rPr lang="en-US" sz="3600" dirty="0">
                <a:solidFill>
                  <a:schemeClr val="accent1">
                    <a:lumMod val="75000"/>
                  </a:schemeClr>
                </a:solidFill>
              </a:rPr>
              <a:t>K-MEANS CLUSTERING</a:t>
            </a:r>
            <a:endParaRPr lang="en-US" sz="2800" dirty="0">
              <a:solidFill>
                <a:schemeClr val="accent1">
                  <a:lumMod val="75000"/>
                </a:schemeClr>
              </a:solidFill>
            </a:endParaRPr>
          </a:p>
          <a:p>
            <a:pPr algn="just"/>
            <a:endParaRPr lang="en-US" sz="2800" dirty="0">
              <a:solidFill>
                <a:schemeClr val="accent1">
                  <a:lumMod val="75000"/>
                </a:schemeClr>
              </a:solidFill>
            </a:endParaRPr>
          </a:p>
          <a:p>
            <a:pPr marL="342900" indent="-342900" algn="just">
              <a:buFont typeface="Wingdings" panose="05000000000000000000" pitchFamily="2" charset="2"/>
              <a:buChar char="§"/>
            </a:pPr>
            <a:r>
              <a:rPr lang="en-US" sz="2800" dirty="0">
                <a:solidFill>
                  <a:schemeClr val="tx2"/>
                </a:solidFill>
              </a:rPr>
              <a:t>The dataset is then utilized </a:t>
            </a:r>
            <a:r>
              <a:rPr lang="en-IN" sz="2800" dirty="0">
                <a:solidFill>
                  <a:schemeClr val="tx2"/>
                </a:solidFill>
              </a:rPr>
              <a:t>by the K – Means Clustering Algorithm to classify the entire data into clusters of Weight Loss, Weight Gain and Healthy</a:t>
            </a:r>
          </a:p>
        </p:txBody>
      </p:sp>
    </p:spTree>
    <p:extLst>
      <p:ext uri="{BB962C8B-B14F-4D97-AF65-F5344CB8AC3E}">
        <p14:creationId xmlns:p14="http://schemas.microsoft.com/office/powerpoint/2010/main" val="378160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363" y="0"/>
            <a:ext cx="11491415" cy="7663636"/>
          </a:xfrm>
          <a:prstGeom prst="rect">
            <a:avLst/>
          </a:prstGeom>
          <a:noFill/>
        </p:spPr>
        <p:txBody>
          <a:bodyPr wrap="square" rtlCol="0">
            <a:spAutoFit/>
          </a:bodyPr>
          <a:lstStyle/>
          <a:p>
            <a:r>
              <a:rPr lang="en-US" sz="3600" dirty="0">
                <a:solidFill>
                  <a:schemeClr val="accent1">
                    <a:lumMod val="75000"/>
                  </a:schemeClr>
                </a:solidFill>
              </a:rPr>
              <a:t>RANDOM FOREST CLASSIFIER</a:t>
            </a:r>
            <a:endParaRPr lang="en-US" sz="2000" dirty="0">
              <a:solidFill>
                <a:schemeClr val="accent1">
                  <a:lumMod val="75000"/>
                </a:schemeClr>
              </a:solidFill>
            </a:endParaRPr>
          </a:p>
          <a:p>
            <a:endParaRPr lang="en-US" sz="2000" dirty="0">
              <a:solidFill>
                <a:schemeClr val="accent1">
                  <a:lumMod val="75000"/>
                </a:schemeClr>
              </a:solidFill>
            </a:endParaRPr>
          </a:p>
          <a:p>
            <a:pPr marL="457200" indent="-457200" algn="just">
              <a:buFont typeface="Wingdings" panose="05000000000000000000" pitchFamily="2" charset="2"/>
              <a:buChar char="§"/>
            </a:pPr>
            <a:r>
              <a:rPr lang="en-IN" sz="2800" dirty="0">
                <a:solidFill>
                  <a:schemeClr val="tx2"/>
                </a:solidFill>
              </a:rPr>
              <a:t>Random Forest Classifier is used to predict the nearest food items which best suites the appropriate diet.</a:t>
            </a:r>
            <a:endParaRPr lang="en-US" sz="2800" dirty="0">
              <a:solidFill>
                <a:schemeClr val="accent1">
                  <a:lumMod val="75000"/>
                </a:schemeClr>
              </a:solidFill>
            </a:endParaRPr>
          </a:p>
          <a:p>
            <a:endParaRPr lang="en-US" sz="2800" dirty="0">
              <a:solidFill>
                <a:schemeClr val="accent1">
                  <a:lumMod val="75000"/>
                </a:schemeClr>
              </a:solidFill>
            </a:endParaRPr>
          </a:p>
          <a:p>
            <a:r>
              <a:rPr lang="en-US" sz="3600" dirty="0">
                <a:solidFill>
                  <a:schemeClr val="accent1">
                    <a:lumMod val="75000"/>
                  </a:schemeClr>
                </a:solidFill>
              </a:rPr>
              <a:t>USER INTERFACE</a:t>
            </a:r>
          </a:p>
          <a:p>
            <a:endParaRPr lang="en-US" sz="2800" dirty="0">
              <a:solidFill>
                <a:schemeClr val="tx2"/>
              </a:solidFill>
            </a:endParaRPr>
          </a:p>
          <a:p>
            <a:pPr marL="457200" indent="-457200" algn="just">
              <a:buFont typeface="Wingdings" panose="05000000000000000000" pitchFamily="2" charset="2"/>
              <a:buChar char="§"/>
            </a:pPr>
            <a:r>
              <a:rPr lang="en-IN" sz="2800" dirty="0">
                <a:solidFill>
                  <a:schemeClr val="tx2"/>
                </a:solidFill>
              </a:rPr>
              <a:t>As part of user interface , the inputs needed from the user are Age , Height , Weight and also the purpose for which the diet is required.</a:t>
            </a:r>
          </a:p>
          <a:p>
            <a:pPr marL="457200" indent="-457200" algn="just">
              <a:buFont typeface="Wingdings" panose="05000000000000000000" pitchFamily="2" charset="2"/>
              <a:buChar char="§"/>
            </a:pPr>
            <a:r>
              <a:rPr lang="en-IN" sz="2800" dirty="0">
                <a:solidFill>
                  <a:schemeClr val="tx2"/>
                </a:solidFill>
              </a:rPr>
              <a:t>Additional information like Body Mass Index(BMI) is also calculated.</a:t>
            </a:r>
          </a:p>
          <a:p>
            <a:pPr algn="just"/>
            <a:endParaRPr lang="en-US" sz="2800" dirty="0"/>
          </a:p>
          <a:p>
            <a:pPr algn="just"/>
            <a:r>
              <a:rPr lang="en-US" sz="3600" dirty="0">
                <a:solidFill>
                  <a:schemeClr val="accent1">
                    <a:lumMod val="75000"/>
                  </a:schemeClr>
                </a:solidFill>
              </a:rPr>
              <a:t>DIET RECOMMENDATION</a:t>
            </a:r>
          </a:p>
          <a:p>
            <a:pPr algn="just"/>
            <a:endParaRPr lang="en-US" sz="2800" dirty="0"/>
          </a:p>
          <a:p>
            <a:pPr marL="457200" indent="-457200" algn="just">
              <a:buFont typeface="Wingdings" panose="05000000000000000000" pitchFamily="2" charset="2"/>
              <a:buChar char="§"/>
            </a:pPr>
            <a:r>
              <a:rPr lang="en-IN" sz="2800" dirty="0">
                <a:solidFill>
                  <a:schemeClr val="tx2"/>
                </a:solidFill>
              </a:rPr>
              <a:t>Depending upon it, from the appropriate clustering , specific food items are classified and recommended to the user.</a:t>
            </a:r>
          </a:p>
          <a:p>
            <a:pPr marL="457200" indent="-457200" algn="just">
              <a:buFont typeface="Wingdings" panose="05000000000000000000" pitchFamily="2" charset="2"/>
              <a:buChar char="§"/>
            </a:pPr>
            <a:endParaRPr lang="en-IN" sz="2800" dirty="0"/>
          </a:p>
          <a:p>
            <a:pPr marL="457200" indent="-457200">
              <a:buFont typeface="Wingdings" panose="05000000000000000000" pitchFamily="2" charset="2"/>
              <a:buChar char="§"/>
            </a:pPr>
            <a:endParaRPr lang="en-IN" sz="2800" dirty="0">
              <a:solidFill>
                <a:schemeClr val="tx2"/>
              </a:solidFill>
            </a:endParaRPr>
          </a:p>
        </p:txBody>
      </p:sp>
    </p:spTree>
    <p:extLst>
      <p:ext uri="{BB962C8B-B14F-4D97-AF65-F5344CB8AC3E}">
        <p14:creationId xmlns:p14="http://schemas.microsoft.com/office/powerpoint/2010/main" val="32722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743803"/>
          </a:xfrm>
        </p:spPr>
        <p:txBody>
          <a:bodyPr>
            <a:normAutofit/>
          </a:bodyPr>
          <a:lstStyle/>
          <a:p>
            <a:pPr algn="ctr"/>
            <a:r>
              <a:rPr lang="en-US" sz="4400" dirty="0">
                <a:latin typeface="+mn-lt"/>
              </a:rPr>
              <a:t>MODULES</a:t>
            </a:r>
            <a:endParaRPr lang="en-IN" sz="4400" dirty="0">
              <a:latin typeface="+mn-lt"/>
            </a:endParaRPr>
          </a:p>
        </p:txBody>
      </p:sp>
      <p:sp>
        <p:nvSpPr>
          <p:cNvPr id="7" name="TextBox 6"/>
          <p:cNvSpPr txBox="1"/>
          <p:nvPr/>
        </p:nvSpPr>
        <p:spPr>
          <a:xfrm>
            <a:off x="272955" y="1392072"/>
            <a:ext cx="4790364" cy="646331"/>
          </a:xfrm>
          <a:prstGeom prst="rect">
            <a:avLst/>
          </a:prstGeom>
          <a:noFill/>
        </p:spPr>
        <p:txBody>
          <a:bodyPr wrap="square" rtlCol="0">
            <a:spAutoFit/>
          </a:bodyPr>
          <a:lstStyle/>
          <a:p>
            <a:pPr marL="342900" indent="-342900">
              <a:buFont typeface="+mj-lt"/>
              <a:buAutoNum type="arabicPeriod"/>
            </a:pPr>
            <a:r>
              <a:rPr lang="en-US" sz="3600" dirty="0">
                <a:solidFill>
                  <a:schemeClr val="accent1">
                    <a:lumMod val="75000"/>
                  </a:schemeClr>
                </a:solidFill>
              </a:rPr>
              <a:t> DATASET</a:t>
            </a:r>
            <a:endParaRPr lang="en-IN" sz="3600" dirty="0">
              <a:solidFill>
                <a:schemeClr val="accent1">
                  <a:lumMod val="75000"/>
                </a:schemeClr>
              </a:solidFill>
            </a:endParaRPr>
          </a:p>
        </p:txBody>
      </p:sp>
      <p:pic>
        <p:nvPicPr>
          <p:cNvPr id="5" name="Picture 4">
            <a:extLst>
              <a:ext uri="{FF2B5EF4-FFF2-40B4-BE49-F238E27FC236}">
                <a16:creationId xmlns:a16="http://schemas.microsoft.com/office/drawing/2014/main" id="{47D20638-EABF-4700-A941-CED2A04FF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01361"/>
            <a:ext cx="11034345" cy="3597862"/>
          </a:xfrm>
          <a:prstGeom prst="rect">
            <a:avLst/>
          </a:prstGeom>
        </p:spPr>
      </p:pic>
    </p:spTree>
    <p:extLst>
      <p:ext uri="{BB962C8B-B14F-4D97-AF65-F5344CB8AC3E}">
        <p14:creationId xmlns:p14="http://schemas.microsoft.com/office/powerpoint/2010/main" val="303435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tf02922391</Template>
  <TotalTime>0</TotalTime>
  <Words>1213</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Health Fitness 16x9</vt:lpstr>
      <vt:lpstr>ENHANCED PREDICTIVE LEARNING APPROACHES FOR PERSONALIZED DIET RECOMMENDATION SYSTEM IN HEALTHCARE</vt:lpstr>
      <vt:lpstr>INTRODUCTION</vt:lpstr>
      <vt:lpstr>OBJECTIVE</vt:lpstr>
      <vt:lpstr>EXISTING SYSTEM</vt:lpstr>
      <vt:lpstr>SYSTEM ARCHITECTURE</vt:lpstr>
      <vt:lpstr>SYSTEM WORKFLOW</vt:lpstr>
      <vt:lpstr>PowerPoint Presentation</vt:lpstr>
      <vt:lpstr>PowerPoint Presentation</vt:lpstr>
      <vt:lpstr>MODULES</vt:lpstr>
      <vt:lpstr>PowerPoint Presentation</vt:lpstr>
      <vt:lpstr>PowerPoint Presentation</vt:lpstr>
      <vt:lpstr>PowerPoint Presentation</vt:lpstr>
      <vt:lpstr>PowerPoint Presentation</vt:lpstr>
      <vt:lpstr>PowerPoint Presentation</vt:lpstr>
      <vt:lpstr>IMPLEMENTATION PROCEDURE</vt:lpstr>
      <vt:lpstr>TECH STACK AND TOOLS</vt:lpstr>
      <vt:lpstr>CODE</vt:lpstr>
      <vt:lpstr>CONT…</vt:lpstr>
      <vt:lpstr>RESULT</vt:lpstr>
      <vt:lpstr>CONT…</vt:lpstr>
      <vt:lpstr>CONCLUSION</vt:lpstr>
      <vt:lpstr>TEAM – TECH TYCOONS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PREDICTIVE LEARNING APPROACHES FOR PERSONALIZED DIET RECOMMENDATION SYSTEM IN HEALTHCARE</dc:title>
  <dc:creator>Windows User</dc:creator>
  <cp:lastModifiedBy>UDIT SAVLA</cp:lastModifiedBy>
  <cp:revision>22</cp:revision>
  <dcterms:created xsi:type="dcterms:W3CDTF">2020-05-13T14:16:27Z</dcterms:created>
  <dcterms:modified xsi:type="dcterms:W3CDTF">2020-05-14T05:46:38Z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