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103745" cy="10234295"/>
  <p:embeddedFontLst>
    <p:embeddedFont>
      <p:font typeface="Roboto" charset="0"/>
      <p:regular r:id="rId22"/>
      <p:bold r:id="rId23"/>
      <p:italic r:id="rId24"/>
      <p:boldItalic r:id="rId25"/>
    </p:embeddedFont>
    <p:embeddedFont>
      <p:font typeface="Baskervville" charset="0"/>
      <p:regular r:id="rId26"/>
      <p:italic r:id="rId27"/>
    </p:embeddedFont>
    <p:embeddedFont>
      <p:font typeface="Libre Baskerville" charset="0"/>
      <p:regular r:id="rId28"/>
      <p:bold r:id="rId29"/>
      <p:italic r:id="rId30"/>
    </p:embeddedFont>
    <p:embeddedFont>
      <p:font typeface="Arial Black"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3078163" cy="5127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R="0" lvl="1" algn="l" rtl="0">
              <a:spcBef>
                <a:spcPts val="0"/>
              </a:spcBef>
              <a:spcAft>
                <a:spcPts val="0"/>
              </a:spcAft>
              <a:buSzPts val="1400"/>
              <a:buNone/>
              <a:defRPr sz="1800" b="0" i="0" u="none" strike="noStrike" cap="none">
                <a:solidFill>
                  <a:schemeClr val="dk1"/>
                </a:solidFill>
                <a:latin typeface="SimSun"/>
                <a:ea typeface="SimSun"/>
                <a:cs typeface="SimSun"/>
                <a:sym typeface="SimSun"/>
              </a:defRPr>
            </a:lvl2pPr>
            <a:lvl3pPr marR="0" lvl="2" algn="l" rtl="0">
              <a:spcBef>
                <a:spcPts val="0"/>
              </a:spcBef>
              <a:spcAft>
                <a:spcPts val="0"/>
              </a:spcAft>
              <a:buSzPts val="1400"/>
              <a:buNone/>
              <a:defRPr sz="1800" b="0" i="0" u="none" strike="noStrike" cap="none">
                <a:solidFill>
                  <a:schemeClr val="dk1"/>
                </a:solidFill>
                <a:latin typeface="SimSun"/>
                <a:ea typeface="SimSun"/>
                <a:cs typeface="SimSun"/>
                <a:sym typeface="SimSun"/>
              </a:defRPr>
            </a:lvl3pPr>
            <a:lvl4pPr marR="0" lvl="3" algn="l" rtl="0">
              <a:spcBef>
                <a:spcPts val="0"/>
              </a:spcBef>
              <a:spcAft>
                <a:spcPts val="0"/>
              </a:spcAft>
              <a:buSzPts val="1400"/>
              <a:buNone/>
              <a:defRPr sz="1800" b="0" i="0" u="none" strike="noStrike" cap="none">
                <a:solidFill>
                  <a:schemeClr val="dk1"/>
                </a:solidFill>
                <a:latin typeface="SimSun"/>
                <a:ea typeface="SimSun"/>
                <a:cs typeface="SimSun"/>
                <a:sym typeface="SimSun"/>
              </a:defRPr>
            </a:lvl4pPr>
            <a:lvl5pPr marR="0" lvl="4" algn="l" rtl="0">
              <a:spcBef>
                <a:spcPts val="0"/>
              </a:spcBef>
              <a:spcAft>
                <a:spcPts val="0"/>
              </a:spcAft>
              <a:buSzPts val="1400"/>
              <a:buNone/>
              <a:defRPr sz="1800" b="0" i="0" u="none" strike="noStrike" cap="none">
                <a:solidFill>
                  <a:schemeClr val="dk1"/>
                </a:solidFill>
                <a:latin typeface="SimSun"/>
                <a:ea typeface="SimSun"/>
                <a:cs typeface="SimSun"/>
                <a:sym typeface="SimSun"/>
              </a:defRPr>
            </a:lvl5pPr>
            <a:lvl6pPr marR="0" lvl="5" algn="l" rtl="0">
              <a:spcBef>
                <a:spcPts val="0"/>
              </a:spcBef>
              <a:spcAft>
                <a:spcPts val="0"/>
              </a:spcAft>
              <a:buSzPts val="1400"/>
              <a:buNone/>
              <a:defRPr sz="1800" b="0" i="0" u="none" strike="noStrike" cap="none">
                <a:solidFill>
                  <a:schemeClr val="dk1"/>
                </a:solidFill>
                <a:latin typeface="SimSun"/>
                <a:ea typeface="SimSun"/>
                <a:cs typeface="SimSun"/>
                <a:sym typeface="SimSun"/>
              </a:defRPr>
            </a:lvl6pPr>
            <a:lvl7pPr marR="0" lvl="6" algn="l" rtl="0">
              <a:spcBef>
                <a:spcPts val="0"/>
              </a:spcBef>
              <a:spcAft>
                <a:spcPts val="0"/>
              </a:spcAft>
              <a:buSzPts val="1400"/>
              <a:buNone/>
              <a:defRPr sz="1800" b="0" i="0" u="none" strike="noStrike" cap="none">
                <a:solidFill>
                  <a:schemeClr val="dk1"/>
                </a:solidFill>
                <a:latin typeface="SimSun"/>
                <a:ea typeface="SimSun"/>
                <a:cs typeface="SimSun"/>
                <a:sym typeface="SimSun"/>
              </a:defRPr>
            </a:lvl7pPr>
            <a:lvl8pPr marR="0" lvl="7" algn="l" rtl="0">
              <a:spcBef>
                <a:spcPts val="0"/>
              </a:spcBef>
              <a:spcAft>
                <a:spcPts val="0"/>
              </a:spcAft>
              <a:buSzPts val="1400"/>
              <a:buNone/>
              <a:defRPr sz="1800" b="0" i="0" u="none" strike="noStrike" cap="none">
                <a:solidFill>
                  <a:schemeClr val="dk1"/>
                </a:solidFill>
                <a:latin typeface="SimSun"/>
                <a:ea typeface="SimSun"/>
                <a:cs typeface="SimSun"/>
                <a:sym typeface="SimSun"/>
              </a:defRPr>
            </a:lvl8pPr>
            <a:lvl9pPr marR="0" lvl="8" algn="l" rtl="0">
              <a:spcBef>
                <a:spcPts val="0"/>
              </a:spcBef>
              <a:spcAft>
                <a:spcPts val="0"/>
              </a:spcAft>
              <a:buSzPts val="1400"/>
              <a:buNone/>
              <a:defRPr sz="1800" b="0" i="0" u="none" strike="noStrike" cap="none">
                <a:solidFill>
                  <a:schemeClr val="dk1"/>
                </a:solidFill>
                <a:latin typeface="SimSun"/>
                <a:ea typeface="SimSun"/>
                <a:cs typeface="SimSun"/>
                <a:sym typeface="SimSun"/>
              </a:defRPr>
            </a:lvl9pPr>
          </a:lstStyle>
          <a:p/>
        </p:txBody>
      </p:sp>
      <p:sp>
        <p:nvSpPr>
          <p:cNvPr id="4" name="Google Shape;4;n"/>
          <p:cNvSpPr txBox="1"/>
          <p:nvPr>
            <p:ph type="dt" idx="10"/>
          </p:nvPr>
        </p:nvSpPr>
        <p:spPr>
          <a:xfrm>
            <a:off x="4024313" y="0"/>
            <a:ext cx="3078162" cy="51276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R="0" lvl="1" algn="l" rtl="0">
              <a:spcBef>
                <a:spcPts val="0"/>
              </a:spcBef>
              <a:spcAft>
                <a:spcPts val="0"/>
              </a:spcAft>
              <a:buSzPts val="1400"/>
              <a:buNone/>
              <a:defRPr sz="1800" b="0" i="0" u="none" strike="noStrike" cap="none">
                <a:solidFill>
                  <a:schemeClr val="dk1"/>
                </a:solidFill>
                <a:latin typeface="SimSun"/>
                <a:ea typeface="SimSun"/>
                <a:cs typeface="SimSun"/>
                <a:sym typeface="SimSun"/>
              </a:defRPr>
            </a:lvl2pPr>
            <a:lvl3pPr marR="0" lvl="2" algn="l" rtl="0">
              <a:spcBef>
                <a:spcPts val="0"/>
              </a:spcBef>
              <a:spcAft>
                <a:spcPts val="0"/>
              </a:spcAft>
              <a:buSzPts val="1400"/>
              <a:buNone/>
              <a:defRPr sz="1800" b="0" i="0" u="none" strike="noStrike" cap="none">
                <a:solidFill>
                  <a:schemeClr val="dk1"/>
                </a:solidFill>
                <a:latin typeface="SimSun"/>
                <a:ea typeface="SimSun"/>
                <a:cs typeface="SimSun"/>
                <a:sym typeface="SimSun"/>
              </a:defRPr>
            </a:lvl3pPr>
            <a:lvl4pPr marR="0" lvl="3" algn="l" rtl="0">
              <a:spcBef>
                <a:spcPts val="0"/>
              </a:spcBef>
              <a:spcAft>
                <a:spcPts val="0"/>
              </a:spcAft>
              <a:buSzPts val="1400"/>
              <a:buNone/>
              <a:defRPr sz="1800" b="0" i="0" u="none" strike="noStrike" cap="none">
                <a:solidFill>
                  <a:schemeClr val="dk1"/>
                </a:solidFill>
                <a:latin typeface="SimSun"/>
                <a:ea typeface="SimSun"/>
                <a:cs typeface="SimSun"/>
                <a:sym typeface="SimSun"/>
              </a:defRPr>
            </a:lvl4pPr>
            <a:lvl5pPr marR="0" lvl="4" algn="l" rtl="0">
              <a:spcBef>
                <a:spcPts val="0"/>
              </a:spcBef>
              <a:spcAft>
                <a:spcPts val="0"/>
              </a:spcAft>
              <a:buSzPts val="1400"/>
              <a:buNone/>
              <a:defRPr sz="1800" b="0" i="0" u="none" strike="noStrike" cap="none">
                <a:solidFill>
                  <a:schemeClr val="dk1"/>
                </a:solidFill>
                <a:latin typeface="SimSun"/>
                <a:ea typeface="SimSun"/>
                <a:cs typeface="SimSun"/>
                <a:sym typeface="SimSun"/>
              </a:defRPr>
            </a:lvl5pPr>
            <a:lvl6pPr marR="0" lvl="5" algn="l" rtl="0">
              <a:spcBef>
                <a:spcPts val="0"/>
              </a:spcBef>
              <a:spcAft>
                <a:spcPts val="0"/>
              </a:spcAft>
              <a:buSzPts val="1400"/>
              <a:buNone/>
              <a:defRPr sz="1800" b="0" i="0" u="none" strike="noStrike" cap="none">
                <a:solidFill>
                  <a:schemeClr val="dk1"/>
                </a:solidFill>
                <a:latin typeface="SimSun"/>
                <a:ea typeface="SimSun"/>
                <a:cs typeface="SimSun"/>
                <a:sym typeface="SimSun"/>
              </a:defRPr>
            </a:lvl6pPr>
            <a:lvl7pPr marR="0" lvl="6" algn="l" rtl="0">
              <a:spcBef>
                <a:spcPts val="0"/>
              </a:spcBef>
              <a:spcAft>
                <a:spcPts val="0"/>
              </a:spcAft>
              <a:buSzPts val="1400"/>
              <a:buNone/>
              <a:defRPr sz="1800" b="0" i="0" u="none" strike="noStrike" cap="none">
                <a:solidFill>
                  <a:schemeClr val="dk1"/>
                </a:solidFill>
                <a:latin typeface="SimSun"/>
                <a:ea typeface="SimSun"/>
                <a:cs typeface="SimSun"/>
                <a:sym typeface="SimSun"/>
              </a:defRPr>
            </a:lvl7pPr>
            <a:lvl8pPr marR="0" lvl="7" algn="l" rtl="0">
              <a:spcBef>
                <a:spcPts val="0"/>
              </a:spcBef>
              <a:spcAft>
                <a:spcPts val="0"/>
              </a:spcAft>
              <a:buSzPts val="1400"/>
              <a:buNone/>
              <a:defRPr sz="1800" b="0" i="0" u="none" strike="noStrike" cap="none">
                <a:solidFill>
                  <a:schemeClr val="dk1"/>
                </a:solidFill>
                <a:latin typeface="SimSun"/>
                <a:ea typeface="SimSun"/>
                <a:cs typeface="SimSun"/>
                <a:sym typeface="SimSun"/>
              </a:defRPr>
            </a:lvl8pPr>
            <a:lvl9pPr marR="0" lvl="8" algn="l" rtl="0">
              <a:spcBef>
                <a:spcPts val="0"/>
              </a:spcBef>
              <a:spcAft>
                <a:spcPts val="0"/>
              </a:spcAft>
              <a:buSzPts val="1400"/>
              <a:buNone/>
              <a:defRPr sz="1800" b="0" i="0" u="none" strike="noStrike" cap="none">
                <a:solidFill>
                  <a:schemeClr val="dk1"/>
                </a:solidFill>
                <a:latin typeface="SimSun"/>
                <a:ea typeface="SimSun"/>
                <a:cs typeface="SimSun"/>
                <a:sym typeface="SimSun"/>
              </a:defRPr>
            </a:lvl9pPr>
          </a:lstStyle>
          <a:p/>
        </p:txBody>
      </p:sp>
      <p:sp>
        <p:nvSpPr>
          <p:cNvPr id="5" name="Google Shape;5;n"/>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711200" y="4926013"/>
            <a:ext cx="5683250" cy="40290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L="914400" marR="0" lvl="1"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2pPr>
            <a:lvl3pPr marL="1371600" marR="0" lvl="2"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3pPr>
            <a:lvl4pPr marL="1828800" marR="0" lvl="3"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4pPr>
            <a:lvl5pPr marL="2286000" marR="0" lvl="4"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5pPr>
            <a:lvl6pPr marL="2743200" marR="0" lvl="5"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6pPr>
            <a:lvl7pPr marL="3200400" marR="0" lvl="6"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7pPr>
            <a:lvl8pPr marL="3657600" marR="0" lvl="7"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8pPr>
            <a:lvl9pPr marL="4114800" marR="0" lvl="8" indent="-228600" algn="l" rtl="0">
              <a:spcBef>
                <a:spcPts val="0"/>
              </a:spcBef>
              <a:spcAft>
                <a:spcPts val="0"/>
              </a:spcAft>
              <a:buSzPts val="1400"/>
              <a:buNone/>
              <a:defRPr sz="1200" b="0" i="0" u="none" strike="noStrike" cap="none">
                <a:solidFill>
                  <a:schemeClr val="dk1"/>
                </a:solidFill>
                <a:latin typeface="SimSun"/>
                <a:ea typeface="SimSun"/>
                <a:cs typeface="SimSun"/>
                <a:sym typeface="SimSun"/>
              </a:defRPr>
            </a:lvl9pPr>
          </a:lstStyle>
          <a:p/>
        </p:txBody>
      </p:sp>
      <p:sp>
        <p:nvSpPr>
          <p:cNvPr id="7" name="Google Shape;7;n"/>
          <p:cNvSpPr txBox="1"/>
          <p:nvPr>
            <p:ph type="ftr" idx="11"/>
          </p:nvPr>
        </p:nvSpPr>
        <p:spPr>
          <a:xfrm>
            <a:off x="0" y="9721850"/>
            <a:ext cx="3078163" cy="51276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SimSun"/>
                <a:ea typeface="SimSun"/>
                <a:cs typeface="SimSun"/>
                <a:sym typeface="SimSun"/>
              </a:defRPr>
            </a:lvl1pPr>
            <a:lvl2pPr marR="0" lvl="1" algn="l" rtl="0">
              <a:spcBef>
                <a:spcPts val="0"/>
              </a:spcBef>
              <a:spcAft>
                <a:spcPts val="0"/>
              </a:spcAft>
              <a:buSzPts val="1400"/>
              <a:buNone/>
              <a:defRPr sz="1800" b="0" i="0" u="none" strike="noStrike" cap="none">
                <a:solidFill>
                  <a:schemeClr val="dk1"/>
                </a:solidFill>
                <a:latin typeface="SimSun"/>
                <a:ea typeface="SimSun"/>
                <a:cs typeface="SimSun"/>
                <a:sym typeface="SimSun"/>
              </a:defRPr>
            </a:lvl2pPr>
            <a:lvl3pPr marR="0" lvl="2" algn="l" rtl="0">
              <a:spcBef>
                <a:spcPts val="0"/>
              </a:spcBef>
              <a:spcAft>
                <a:spcPts val="0"/>
              </a:spcAft>
              <a:buSzPts val="1400"/>
              <a:buNone/>
              <a:defRPr sz="1800" b="0" i="0" u="none" strike="noStrike" cap="none">
                <a:solidFill>
                  <a:schemeClr val="dk1"/>
                </a:solidFill>
                <a:latin typeface="SimSun"/>
                <a:ea typeface="SimSun"/>
                <a:cs typeface="SimSun"/>
                <a:sym typeface="SimSun"/>
              </a:defRPr>
            </a:lvl3pPr>
            <a:lvl4pPr marR="0" lvl="3" algn="l" rtl="0">
              <a:spcBef>
                <a:spcPts val="0"/>
              </a:spcBef>
              <a:spcAft>
                <a:spcPts val="0"/>
              </a:spcAft>
              <a:buSzPts val="1400"/>
              <a:buNone/>
              <a:defRPr sz="1800" b="0" i="0" u="none" strike="noStrike" cap="none">
                <a:solidFill>
                  <a:schemeClr val="dk1"/>
                </a:solidFill>
                <a:latin typeface="SimSun"/>
                <a:ea typeface="SimSun"/>
                <a:cs typeface="SimSun"/>
                <a:sym typeface="SimSun"/>
              </a:defRPr>
            </a:lvl4pPr>
            <a:lvl5pPr marR="0" lvl="4" algn="l" rtl="0">
              <a:spcBef>
                <a:spcPts val="0"/>
              </a:spcBef>
              <a:spcAft>
                <a:spcPts val="0"/>
              </a:spcAft>
              <a:buSzPts val="1400"/>
              <a:buNone/>
              <a:defRPr sz="1800" b="0" i="0" u="none" strike="noStrike" cap="none">
                <a:solidFill>
                  <a:schemeClr val="dk1"/>
                </a:solidFill>
                <a:latin typeface="SimSun"/>
                <a:ea typeface="SimSun"/>
                <a:cs typeface="SimSun"/>
                <a:sym typeface="SimSun"/>
              </a:defRPr>
            </a:lvl5pPr>
            <a:lvl6pPr marR="0" lvl="5" algn="l" rtl="0">
              <a:spcBef>
                <a:spcPts val="0"/>
              </a:spcBef>
              <a:spcAft>
                <a:spcPts val="0"/>
              </a:spcAft>
              <a:buSzPts val="1400"/>
              <a:buNone/>
              <a:defRPr sz="1800" b="0" i="0" u="none" strike="noStrike" cap="none">
                <a:solidFill>
                  <a:schemeClr val="dk1"/>
                </a:solidFill>
                <a:latin typeface="SimSun"/>
                <a:ea typeface="SimSun"/>
                <a:cs typeface="SimSun"/>
                <a:sym typeface="SimSun"/>
              </a:defRPr>
            </a:lvl6pPr>
            <a:lvl7pPr marR="0" lvl="6" algn="l" rtl="0">
              <a:spcBef>
                <a:spcPts val="0"/>
              </a:spcBef>
              <a:spcAft>
                <a:spcPts val="0"/>
              </a:spcAft>
              <a:buSzPts val="1400"/>
              <a:buNone/>
              <a:defRPr sz="1800" b="0" i="0" u="none" strike="noStrike" cap="none">
                <a:solidFill>
                  <a:schemeClr val="dk1"/>
                </a:solidFill>
                <a:latin typeface="SimSun"/>
                <a:ea typeface="SimSun"/>
                <a:cs typeface="SimSun"/>
                <a:sym typeface="SimSun"/>
              </a:defRPr>
            </a:lvl7pPr>
            <a:lvl8pPr marR="0" lvl="7" algn="l" rtl="0">
              <a:spcBef>
                <a:spcPts val="0"/>
              </a:spcBef>
              <a:spcAft>
                <a:spcPts val="0"/>
              </a:spcAft>
              <a:buSzPts val="1400"/>
              <a:buNone/>
              <a:defRPr sz="1800" b="0" i="0" u="none" strike="noStrike" cap="none">
                <a:solidFill>
                  <a:schemeClr val="dk1"/>
                </a:solidFill>
                <a:latin typeface="SimSun"/>
                <a:ea typeface="SimSun"/>
                <a:cs typeface="SimSun"/>
                <a:sym typeface="SimSun"/>
              </a:defRPr>
            </a:lvl8pPr>
            <a:lvl9pPr marR="0" lvl="8" algn="l" rtl="0">
              <a:spcBef>
                <a:spcPts val="0"/>
              </a:spcBef>
              <a:spcAft>
                <a:spcPts val="0"/>
              </a:spcAft>
              <a:buSzPts val="1400"/>
              <a:buNone/>
              <a:defRPr sz="1800" b="0" i="0" u="none" strike="noStrike" cap="none">
                <a:solidFill>
                  <a:schemeClr val="dk1"/>
                </a:solidFill>
                <a:latin typeface="SimSun"/>
                <a:ea typeface="SimSun"/>
                <a:cs typeface="SimSun"/>
                <a:sym typeface="SimSun"/>
              </a:defRPr>
            </a:lvl9pPr>
          </a:lstStyle>
          <a:p/>
        </p:txBody>
      </p:sp>
      <p:sp>
        <p:nvSpPr>
          <p:cNvPr id="8" name="Google Shape;8;n"/>
          <p:cNvSpPr txBox="1"/>
          <p:nvPr>
            <p:ph type="sldNum" idx="12"/>
          </p:nvPr>
        </p:nvSpPr>
        <p:spPr>
          <a:xfrm>
            <a:off x="4024313" y="9721850"/>
            <a:ext cx="3078162" cy="51276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SimSun"/>
                <a:ea typeface="SimSun"/>
                <a:cs typeface="SimSun"/>
                <a:sym typeface="SimSun"/>
              </a:rPr>
            </a:fld>
            <a:endParaRPr sz="1200" b="0" i="0" u="none" strike="noStrike" cap="none">
              <a:solidFill>
                <a:schemeClr val="dk1"/>
              </a:solidFill>
              <a:latin typeface="SimSun"/>
              <a:ea typeface="SimSun"/>
              <a:cs typeface="SimSun"/>
              <a:sym typeface="SimSu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1: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 name="Google Shape;93;p1: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f334a81e06_3_988: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f334a81e06_3_988: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gf334a81e06_3_988: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f334a81e06_0_9: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334a81e06_0_9: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gf334a81e06_0_9: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7" name="Shape 167"/>
        <p:cNvGrpSpPr/>
        <p:nvPr/>
      </p:nvGrpSpPr>
      <p:grpSpPr>
        <a:xfrm>
          <a:off x="0" y="0"/>
          <a:ext cx="0" cy="0"/>
          <a:chOff x="0" y="0"/>
          <a:chExt cx="0" cy="0"/>
        </a:xfrm>
      </p:grpSpPr>
      <p:sp>
        <p:nvSpPr>
          <p:cNvPr id="168" name="Google Shape;168;gfa4546ab33_1_26: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fa4546ab33_1_26: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0" name="Google Shape;170;gfa4546ab33_1_26: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fa4546ab33_1_19: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a4546ab33_1_19: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gfa4546ab33_1_19: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fa4546ab33_1_30: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fa4546ab33_1_30: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gfa4546ab33_1_30: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fa4546ab33_9_0: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a4546ab33_9_0: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gfa4546ab33_9_0: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f334a81e06_3_979: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334a81e06_3_979: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gf334a81e06_3_979: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p2: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 name="Google Shape;107;p2: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3: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 name="Google Shape;113;p3: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6:notes"/>
          <p:cNvSpPr txBox="1"/>
          <p:nvPr>
            <p:ph type="body" idx="1"/>
          </p:nvPr>
        </p:nvSpPr>
        <p:spPr>
          <a:xfrm>
            <a:off x="711200" y="4926013"/>
            <a:ext cx="5683250" cy="40290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6:notes"/>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fa4546ab33_1_0: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4546ab33_1_0: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6" name="Google Shape;126;gfa4546ab33_1_0: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fa4546ab33_1_13: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fa4546ab33_1_13: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gfa4546ab33_1_13: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f334a81e06_0_26: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334a81e06_0_26: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0" name="Google Shape;140;gf334a81e06_0_26: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fa4546ab33_1_6:notes"/>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a4546ab33_1_6:notes"/>
          <p:cNvSpPr txBox="1"/>
          <p:nvPr>
            <p:ph type="body" idx="1"/>
          </p:nvPr>
        </p:nvSpPr>
        <p:spPr>
          <a:xfrm>
            <a:off x="711200" y="4926013"/>
            <a:ext cx="5683200" cy="402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gfa4546ab33_1_6:notes"/>
          <p:cNvSpPr txBox="1"/>
          <p:nvPr>
            <p:ph type="sldNum" idx="12"/>
          </p:nvPr>
        </p:nvSpPr>
        <p:spPr>
          <a:xfrm>
            <a:off x="4024313" y="9721850"/>
            <a:ext cx="3078300" cy="512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3" name="Shape 13"/>
        <p:cNvGrpSpPr/>
        <p:nvPr/>
      </p:nvGrpSpPr>
      <p:grpSpPr>
        <a:xfrm>
          <a:off x="0" y="0"/>
          <a:ext cx="0" cy="0"/>
          <a:chOff x="0" y="0"/>
          <a:chExt cx="0" cy="0"/>
        </a:xfrm>
      </p:grpSpPr>
      <p:grpSp>
        <p:nvGrpSpPr>
          <p:cNvPr id="14" name="Google Shape;14;p2"/>
          <p:cNvGrpSpPr/>
          <p:nvPr/>
        </p:nvGrpSpPr>
        <p:grpSpPr>
          <a:xfrm>
            <a:off x="8130968" y="7"/>
            <a:ext cx="4060732" cy="2707359"/>
            <a:chOff x="6098378" y="5"/>
            <a:chExt cx="3045625" cy="2030570"/>
          </a:xfrm>
        </p:grpSpPr>
        <p:sp>
          <p:nvSpPr>
            <p:cNvPr id="15" name="Google Shape;15;p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6" name="Google Shape;16;p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7" name="Google Shape;17;p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8" name="Google Shape;18;p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19" name="Google Shape;19;p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20" name="Google Shape;20;p2"/>
          <p:cNvSpPr txBox="1"/>
          <p:nvPr>
            <p:ph type="ctrTitle"/>
          </p:nvPr>
        </p:nvSpPr>
        <p:spPr>
          <a:xfrm>
            <a:off x="797467" y="2366963"/>
            <a:ext cx="10962900" cy="11184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21" name="Google Shape;21;p2"/>
          <p:cNvSpPr txBox="1"/>
          <p:nvPr>
            <p:ph type="subTitle" idx="1"/>
          </p:nvPr>
        </p:nvSpPr>
        <p:spPr>
          <a:xfrm>
            <a:off x="797451" y="3621217"/>
            <a:ext cx="10962900" cy="5772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p:txBody>
      </p:sp>
      <p:sp>
        <p:nvSpPr>
          <p:cNvPr id="22" name="Google Shape;22;p2"/>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130968" y="7"/>
            <a:ext cx="4060732" cy="2707359"/>
            <a:chOff x="6098378" y="5"/>
            <a:chExt cx="3045625" cy="2030570"/>
          </a:xfrm>
        </p:grpSpPr>
        <p:sp>
          <p:nvSpPr>
            <p:cNvPr id="75" name="Google Shape;75;p11"/>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6" name="Google Shape;76;p11"/>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7" name="Google Shape;77;p11"/>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8" name="Google Shape;78;p11"/>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79" name="Google Shape;79;p11"/>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80" name="Google Shape;80;p11"/>
          <p:cNvSpPr txBox="1"/>
          <p:nvPr>
            <p:ph type="title" hasCustomPrompt="1"/>
          </p:nvPr>
        </p:nvSpPr>
        <p:spPr>
          <a:xfrm>
            <a:off x="415600" y="1674733"/>
            <a:ext cx="11360700" cy="27075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81" name="Google Shape;81;p11"/>
          <p:cNvSpPr txBox="1"/>
          <p:nvPr>
            <p:ph type="body" idx="1"/>
          </p:nvPr>
        </p:nvSpPr>
        <p:spPr>
          <a:xfrm>
            <a:off x="415600" y="4492300"/>
            <a:ext cx="11360700" cy="17091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49250" algn="ctr">
              <a:spcBef>
                <a:spcPts val="0"/>
              </a:spcBef>
              <a:spcAft>
                <a:spcPts val="0"/>
              </a:spcAft>
              <a:buClr>
                <a:schemeClr val="lt1"/>
              </a:buClr>
              <a:buSzPts val="1900"/>
              <a:buChar char="○"/>
              <a:defRPr>
                <a:solidFill>
                  <a:schemeClr val="lt1"/>
                </a:solidFill>
              </a:defRPr>
            </a:lvl2pPr>
            <a:lvl3pPr marL="1371600" lvl="2" indent="-349250" algn="ctr">
              <a:spcBef>
                <a:spcPts val="0"/>
              </a:spcBef>
              <a:spcAft>
                <a:spcPts val="0"/>
              </a:spcAft>
              <a:buClr>
                <a:schemeClr val="lt1"/>
              </a:buClr>
              <a:buSzPts val="1900"/>
              <a:buChar char="■"/>
              <a:defRPr>
                <a:solidFill>
                  <a:schemeClr val="lt1"/>
                </a:solidFill>
              </a:defRPr>
            </a:lvl3pPr>
            <a:lvl4pPr marL="1828800" lvl="3" indent="-349250" algn="ctr">
              <a:spcBef>
                <a:spcPts val="0"/>
              </a:spcBef>
              <a:spcAft>
                <a:spcPts val="0"/>
              </a:spcAft>
              <a:buClr>
                <a:schemeClr val="lt1"/>
              </a:buClr>
              <a:buSzPts val="1900"/>
              <a:buChar char="●"/>
              <a:defRPr>
                <a:solidFill>
                  <a:schemeClr val="lt1"/>
                </a:solidFill>
              </a:defRPr>
            </a:lvl4pPr>
            <a:lvl5pPr marL="2286000" lvl="4" indent="-349250" algn="ctr">
              <a:spcBef>
                <a:spcPts val="0"/>
              </a:spcBef>
              <a:spcAft>
                <a:spcPts val="0"/>
              </a:spcAft>
              <a:buClr>
                <a:schemeClr val="lt1"/>
              </a:buClr>
              <a:buSzPts val="1900"/>
              <a:buChar char="○"/>
              <a:defRPr>
                <a:solidFill>
                  <a:schemeClr val="lt1"/>
                </a:solidFill>
              </a:defRPr>
            </a:lvl5pPr>
            <a:lvl6pPr marL="2743200" lvl="5" indent="-349250" algn="ctr">
              <a:spcBef>
                <a:spcPts val="0"/>
              </a:spcBef>
              <a:spcAft>
                <a:spcPts val="0"/>
              </a:spcAft>
              <a:buClr>
                <a:schemeClr val="lt1"/>
              </a:buClr>
              <a:buSzPts val="1900"/>
              <a:buChar char="■"/>
              <a:defRPr>
                <a:solidFill>
                  <a:schemeClr val="lt1"/>
                </a:solidFill>
              </a:defRPr>
            </a:lvl6pPr>
            <a:lvl7pPr marL="3200400" lvl="6" indent="-349250" algn="ctr">
              <a:spcBef>
                <a:spcPts val="0"/>
              </a:spcBef>
              <a:spcAft>
                <a:spcPts val="0"/>
              </a:spcAft>
              <a:buClr>
                <a:schemeClr val="lt1"/>
              </a:buClr>
              <a:buSzPts val="1900"/>
              <a:buChar char="●"/>
              <a:defRPr>
                <a:solidFill>
                  <a:schemeClr val="lt1"/>
                </a:solidFill>
              </a:defRPr>
            </a:lvl7pPr>
            <a:lvl8pPr marL="3657600" lvl="7" indent="-349250" algn="ctr">
              <a:spcBef>
                <a:spcPts val="0"/>
              </a:spcBef>
              <a:spcAft>
                <a:spcPts val="0"/>
              </a:spcAft>
              <a:buClr>
                <a:schemeClr val="lt1"/>
              </a:buClr>
              <a:buSzPts val="1900"/>
              <a:buChar char="○"/>
              <a:defRPr>
                <a:solidFill>
                  <a:schemeClr val="lt1"/>
                </a:solidFill>
              </a:defRPr>
            </a:lvl8pPr>
            <a:lvl9pPr marL="4114800" lvl="8" indent="-349250" algn="ctr">
              <a:spcBef>
                <a:spcPts val="0"/>
              </a:spcBef>
              <a:spcAft>
                <a:spcPts val="0"/>
              </a:spcAft>
              <a:buClr>
                <a:schemeClr val="lt1"/>
              </a:buClr>
              <a:buSzPts val="1900"/>
              <a:buChar char="■"/>
              <a:defRPr>
                <a:solidFill>
                  <a:schemeClr val="lt1"/>
                </a:solidFill>
              </a:defRPr>
            </a:lvl9pPr>
          </a:lstStyle>
          <a:p/>
        </p:txBody>
      </p:sp>
      <p:sp>
        <p:nvSpPr>
          <p:cNvPr id="82" name="Google Shape;82;p11"/>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3" name="Shape 83"/>
        <p:cNvGrpSpPr/>
        <p:nvPr/>
      </p:nvGrpSpPr>
      <p:grpSpPr>
        <a:xfrm>
          <a:off x="0" y="0"/>
          <a:ext cx="0" cy="0"/>
          <a:chOff x="0" y="0"/>
          <a:chExt cx="0" cy="0"/>
        </a:xfrm>
      </p:grpSpPr>
      <p:sp>
        <p:nvSpPr>
          <p:cNvPr id="84" name="Google Shape;84;p12"/>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85" name="Shape 85"/>
        <p:cNvGrpSpPr/>
        <p:nvPr/>
      </p:nvGrpSpPr>
      <p:grpSpPr>
        <a:xfrm>
          <a:off x="0" y="0"/>
          <a:ext cx="0" cy="0"/>
          <a:chOff x="0" y="0"/>
          <a:chExt cx="0" cy="0"/>
        </a:xfrm>
      </p:grpSpPr>
      <p:sp>
        <p:nvSpPr>
          <p:cNvPr id="86" name="Google Shape;86;p13"/>
          <p:cNvSpPr txBox="1"/>
          <p:nvPr>
            <p:ph type="title"/>
          </p:nvPr>
        </p:nvSpPr>
        <p:spPr>
          <a:xfrm>
            <a:off x="647700" y="25844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2400"/>
              <a:buFont typeface="Arial Black"/>
              <a:buNone/>
              <a:defRPr sz="2400" b="1"/>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87" name="Google Shape;87;p13"/>
          <p:cNvSpPr txBox="1"/>
          <p:nvPr>
            <p:ph type="body" idx="1"/>
          </p:nvPr>
        </p:nvSpPr>
        <p:spPr>
          <a:xfrm>
            <a:off x="647700" y="1825625"/>
            <a:ext cx="10515600" cy="4351200"/>
          </a:xfrm>
          <a:prstGeom prst="rect">
            <a:avLst/>
          </a:prstGeom>
          <a:noFill/>
          <a:ln>
            <a:noFill/>
          </a:ln>
        </p:spPr>
        <p:txBody>
          <a:bodyPr spcFirstLastPara="1" wrap="square" lIns="91425" tIns="45700" rIns="91425" bIns="45700" anchor="t" anchorCtr="0">
            <a:normAutofit/>
          </a:bodyPr>
          <a:lstStyle>
            <a:lvl1pPr marL="457200" lvl="0" indent="-355600" algn="l" rtl="0">
              <a:lnSpc>
                <a:spcPct val="90000"/>
              </a:lnSpc>
              <a:spcBef>
                <a:spcPts val="1000"/>
              </a:spcBef>
              <a:spcAft>
                <a:spcPts val="0"/>
              </a:spcAft>
              <a:buClr>
                <a:srgbClr val="3F3F3F"/>
              </a:buClr>
              <a:buSzPts val="2000"/>
              <a:buChar char="●"/>
              <a:defRPr sz="2000">
                <a:solidFill>
                  <a:srgbClr val="3F3F3F"/>
                </a:solidFill>
              </a:defRPr>
            </a:lvl1pPr>
            <a:lvl2pPr marL="914400" lvl="1" indent="-342900" algn="l" rtl="0">
              <a:lnSpc>
                <a:spcPct val="90000"/>
              </a:lnSpc>
              <a:spcBef>
                <a:spcPts val="1600"/>
              </a:spcBef>
              <a:spcAft>
                <a:spcPts val="0"/>
              </a:spcAft>
              <a:buClr>
                <a:srgbClr val="3F3F3F"/>
              </a:buClr>
              <a:buSzPts val="1800"/>
              <a:buChar char="○"/>
              <a:defRPr sz="1800">
                <a:solidFill>
                  <a:srgbClr val="3F3F3F"/>
                </a:solidFill>
              </a:defRPr>
            </a:lvl2pPr>
            <a:lvl3pPr marL="1371600" lvl="2" indent="-330200" algn="l" rtl="0">
              <a:lnSpc>
                <a:spcPct val="90000"/>
              </a:lnSpc>
              <a:spcBef>
                <a:spcPts val="1600"/>
              </a:spcBef>
              <a:spcAft>
                <a:spcPts val="0"/>
              </a:spcAft>
              <a:buClr>
                <a:srgbClr val="3F3F3F"/>
              </a:buClr>
              <a:buSzPts val="1600"/>
              <a:buChar char="■"/>
              <a:defRPr sz="1600">
                <a:solidFill>
                  <a:srgbClr val="3F3F3F"/>
                </a:solidFill>
              </a:defRPr>
            </a:lvl3pPr>
            <a:lvl4pPr marL="1828800" lvl="3" indent="-330200" algn="l" rtl="0">
              <a:lnSpc>
                <a:spcPct val="90000"/>
              </a:lnSpc>
              <a:spcBef>
                <a:spcPts val="1600"/>
              </a:spcBef>
              <a:spcAft>
                <a:spcPts val="0"/>
              </a:spcAft>
              <a:buClr>
                <a:srgbClr val="3F3F3F"/>
              </a:buClr>
              <a:buSzPts val="1600"/>
              <a:buChar char="●"/>
              <a:defRPr sz="1600">
                <a:solidFill>
                  <a:srgbClr val="3F3F3F"/>
                </a:solidFill>
              </a:defRPr>
            </a:lvl4pPr>
            <a:lvl5pPr marL="2286000" lvl="4" indent="-330200" algn="l" rtl="0">
              <a:lnSpc>
                <a:spcPct val="90000"/>
              </a:lnSpc>
              <a:spcBef>
                <a:spcPts val="1600"/>
              </a:spcBef>
              <a:spcAft>
                <a:spcPts val="0"/>
              </a:spcAft>
              <a:buClr>
                <a:srgbClr val="3F3F3F"/>
              </a:buClr>
              <a:buSzPts val="1600"/>
              <a:buChar char="○"/>
              <a:defRPr sz="1600">
                <a:solidFill>
                  <a:srgbClr val="3F3F3F"/>
                </a:solidFill>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p:txBody>
      </p:sp>
      <p:sp>
        <p:nvSpPr>
          <p:cNvPr id="88" name="Google Shape;88;p13"/>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9" name="Google Shape;89;p13"/>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90" name="Google Shape;90;p13"/>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23" name="Shape 23"/>
        <p:cNvGrpSpPr/>
        <p:nvPr/>
      </p:nvGrpSpPr>
      <p:grpSpPr>
        <a:xfrm>
          <a:off x="0" y="0"/>
          <a:ext cx="0" cy="0"/>
          <a:chOff x="0" y="0"/>
          <a:chExt cx="0" cy="0"/>
        </a:xfrm>
      </p:grpSpPr>
      <p:grpSp>
        <p:nvGrpSpPr>
          <p:cNvPr id="24" name="Google Shape;24;p3"/>
          <p:cNvGrpSpPr/>
          <p:nvPr/>
        </p:nvGrpSpPr>
        <p:grpSpPr>
          <a:xfrm>
            <a:off x="8130968" y="7"/>
            <a:ext cx="4060732" cy="2707359"/>
            <a:chOff x="6098378" y="5"/>
            <a:chExt cx="3045625" cy="2030570"/>
          </a:xfrm>
        </p:grpSpPr>
        <p:sp>
          <p:nvSpPr>
            <p:cNvPr id="25" name="Google Shape;25;p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6" name="Google Shape;26;p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7" name="Google Shape;27;p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8" name="Google Shape;28;p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9" name="Google Shape;29;p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30" name="Google Shape;30;p3"/>
          <p:cNvSpPr txBox="1"/>
          <p:nvPr>
            <p:ph type="title"/>
          </p:nvPr>
        </p:nvSpPr>
        <p:spPr>
          <a:xfrm>
            <a:off x="797467" y="2869796"/>
            <a:ext cx="10962900" cy="11184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p:txBody>
      </p:sp>
      <p:sp>
        <p:nvSpPr>
          <p:cNvPr id="31" name="Google Shape;31;p3"/>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0" y="5204762"/>
            <a:ext cx="12191695" cy="1653192"/>
            <a:chOff x="0" y="3903669"/>
            <a:chExt cx="9144000" cy="1239925"/>
          </a:xfrm>
        </p:grpSpPr>
        <p:sp>
          <p:nvSpPr>
            <p:cNvPr id="34" name="Google Shape;34;p4"/>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5" name="Google Shape;35;p4"/>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6" name="Google Shape;36;p4"/>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7" name="Google Shape;37;p4"/>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8" name="Google Shape;38;p4"/>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39" name="Google Shape;39;p4"/>
          <p:cNvSpPr txBox="1"/>
          <p:nvPr>
            <p:ph type="title"/>
          </p:nvPr>
        </p:nvSpPr>
        <p:spPr>
          <a:xfrm>
            <a:off x="415600" y="546667"/>
            <a:ext cx="11360700" cy="8103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0" name="Google Shape;40;p4"/>
          <p:cNvSpPr txBox="1"/>
          <p:nvPr>
            <p:ph type="body" idx="1"/>
          </p:nvPr>
        </p:nvSpPr>
        <p:spPr>
          <a:xfrm>
            <a:off x="415600" y="1639833"/>
            <a:ext cx="11360700" cy="44520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p:txBody>
      </p:sp>
      <p:sp>
        <p:nvSpPr>
          <p:cNvPr id="41" name="Google Shape;41;p4"/>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2" name="Shape 42"/>
        <p:cNvGrpSpPr/>
        <p:nvPr/>
      </p:nvGrpSpPr>
      <p:grpSpPr>
        <a:xfrm>
          <a:off x="0" y="0"/>
          <a:ext cx="0" cy="0"/>
          <a:chOff x="0" y="0"/>
          <a:chExt cx="0" cy="0"/>
        </a:xfrm>
      </p:grpSpPr>
      <p:sp>
        <p:nvSpPr>
          <p:cNvPr id="43" name="Google Shape;43;p5"/>
          <p:cNvSpPr txBox="1"/>
          <p:nvPr>
            <p:ph type="title"/>
          </p:nvPr>
        </p:nvSpPr>
        <p:spPr>
          <a:xfrm>
            <a:off x="415600" y="546667"/>
            <a:ext cx="11360700" cy="8103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 name="Google Shape;44;p5"/>
          <p:cNvSpPr txBox="1"/>
          <p:nvPr>
            <p:ph type="body" idx="1"/>
          </p:nvPr>
        </p:nvSpPr>
        <p:spPr>
          <a:xfrm>
            <a:off x="415600" y="1639967"/>
            <a:ext cx="5333100" cy="44520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45" name="Google Shape;45;p5"/>
          <p:cNvSpPr txBox="1"/>
          <p:nvPr>
            <p:ph type="body" idx="2"/>
          </p:nvPr>
        </p:nvSpPr>
        <p:spPr>
          <a:xfrm>
            <a:off x="6443200" y="1639967"/>
            <a:ext cx="5333100" cy="44520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46" name="Google Shape;46;p5"/>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415600" y="546667"/>
            <a:ext cx="11360700" cy="8103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 name="Google Shape;49;p6"/>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0" name="Shape 50"/>
        <p:cNvGrpSpPr/>
        <p:nvPr/>
      </p:nvGrpSpPr>
      <p:grpSpPr>
        <a:xfrm>
          <a:off x="0" y="0"/>
          <a:ext cx="0" cy="0"/>
          <a:chOff x="0" y="0"/>
          <a:chExt cx="0" cy="0"/>
        </a:xfrm>
      </p:grpSpPr>
      <p:sp>
        <p:nvSpPr>
          <p:cNvPr id="51" name="Google Shape;51;p7"/>
          <p:cNvSpPr txBox="1"/>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2" name="Google Shape;52;p7"/>
          <p:cNvSpPr txBox="1"/>
          <p:nvPr>
            <p:ph type="body" idx="1"/>
          </p:nvPr>
        </p:nvSpPr>
        <p:spPr>
          <a:xfrm>
            <a:off x="415600" y="1954405"/>
            <a:ext cx="3744000" cy="41376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p:txBody>
      </p:sp>
      <p:sp>
        <p:nvSpPr>
          <p:cNvPr id="53" name="Google Shape;53;p7"/>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4" name="Shape 54"/>
        <p:cNvGrpSpPr/>
        <p:nvPr/>
      </p:nvGrpSpPr>
      <p:grpSpPr>
        <a:xfrm>
          <a:off x="0" y="0"/>
          <a:ext cx="0" cy="0"/>
          <a:chOff x="0" y="0"/>
          <a:chExt cx="0" cy="0"/>
        </a:xfrm>
      </p:grpSpPr>
      <p:grpSp>
        <p:nvGrpSpPr>
          <p:cNvPr id="55" name="Google Shape;55;p8"/>
          <p:cNvGrpSpPr/>
          <p:nvPr/>
        </p:nvGrpSpPr>
        <p:grpSpPr>
          <a:xfrm>
            <a:off x="8130968" y="7"/>
            <a:ext cx="4060732" cy="2707359"/>
            <a:chOff x="6098378" y="5"/>
            <a:chExt cx="3045625" cy="2030570"/>
          </a:xfrm>
        </p:grpSpPr>
        <p:sp>
          <p:nvSpPr>
            <p:cNvPr id="56" name="Google Shape;56;p8"/>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7" name="Google Shape;57;p8"/>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8" name="Google Shape;58;p8"/>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9" name="Google Shape;59;p8"/>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60" name="Google Shape;60;p8"/>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61" name="Google Shape;61;p8"/>
          <p:cNvSpPr txBox="1"/>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62" name="Google Shape;62;p8"/>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cxnSp>
        <p:nvCxnSpPr>
          <p:cNvPr id="65" name="Google Shape;65;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66" name="Google Shape;66;p9"/>
          <p:cNvSpPr txBox="1"/>
          <p:nvPr>
            <p:ph type="title"/>
          </p:nvPr>
        </p:nvSpPr>
        <p:spPr>
          <a:xfrm>
            <a:off x="354000" y="1534800"/>
            <a:ext cx="5393700" cy="2085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67" name="Google Shape;67;p9"/>
          <p:cNvSpPr txBox="1"/>
          <p:nvPr>
            <p:ph type="subTitle" idx="1"/>
          </p:nvPr>
        </p:nvSpPr>
        <p:spPr>
          <a:xfrm>
            <a:off x="354000" y="3692002"/>
            <a:ext cx="5393700" cy="16923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 name="Google Shape;68;p9"/>
          <p:cNvSpPr txBox="1"/>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p:txBody>
      </p:sp>
      <p:sp>
        <p:nvSpPr>
          <p:cNvPr id="69" name="Google Shape;69;p9"/>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426000" y="56407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p:txBody>
      </p:sp>
      <p:sp>
        <p:nvSpPr>
          <p:cNvPr id="72" name="Google Shape;72;p10"/>
          <p:cNvSpPr txBox="1"/>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46667"/>
            <a:ext cx="11360700" cy="8103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11" name="Google Shape;11;p1"/>
          <p:cNvSpPr txBox="1"/>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12" name="Google Shape;12;p1"/>
          <p:cNvSpPr txBox="1"/>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1524000" y="807085"/>
            <a:ext cx="9144000" cy="169672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30000"/>
              </a:lnSpc>
              <a:spcBef>
                <a:spcPts val="0"/>
              </a:spcBef>
              <a:spcAft>
                <a:spcPts val="0"/>
              </a:spcAft>
              <a:buClr>
                <a:schemeClr val="dk1"/>
              </a:buClr>
              <a:buSzPct val="100000"/>
              <a:buFont typeface="Libre Baskerville"/>
              <a:buNone/>
            </a:pPr>
            <a:r>
              <a:rPr lang="en-US" sz="3555">
                <a:latin typeface="Libre Baskerville"/>
                <a:ea typeface="Libre Baskerville"/>
                <a:cs typeface="Libre Baskerville"/>
                <a:sym typeface="Libre Baskerville"/>
              </a:rPr>
              <a:t>Predicting Bed Allotment in Hospitals using Condition space and Hierarchical clustering</a:t>
            </a:r>
            <a:endParaRPr lang="en-US" sz="3555">
              <a:latin typeface="Libre Baskerville"/>
              <a:ea typeface="Libre Baskerville"/>
              <a:cs typeface="Libre Baskerville"/>
              <a:sym typeface="Libre Baskerville"/>
            </a:endParaRPr>
          </a:p>
        </p:txBody>
      </p:sp>
      <p:sp>
        <p:nvSpPr>
          <p:cNvPr id="96" name="Google Shape;96;p14"/>
          <p:cNvSpPr txBox="1"/>
          <p:nvPr>
            <p:ph type="subTitle" idx="1"/>
          </p:nvPr>
        </p:nvSpPr>
        <p:spPr>
          <a:xfrm>
            <a:off x="6926580" y="4300855"/>
            <a:ext cx="4446905" cy="1655445"/>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rgbClr val="3F3F3F"/>
              </a:buClr>
              <a:buSzPct val="64000"/>
              <a:buNone/>
            </a:pPr>
            <a:r>
              <a:rPr lang="en-US">
                <a:latin typeface="Libre Baskerville"/>
                <a:ea typeface="Libre Baskerville"/>
                <a:cs typeface="Libre Baskerville"/>
                <a:sym typeface="Libre Baskerville"/>
              </a:rPr>
              <a:t>Project By:</a:t>
            </a:r>
            <a:endParaRPr lang="en-US">
              <a:latin typeface="Libre Baskerville"/>
              <a:ea typeface="Libre Baskerville"/>
              <a:cs typeface="Libre Baskerville"/>
              <a:sym typeface="Libre Baskerville"/>
            </a:endParaRPr>
          </a:p>
          <a:p>
            <a:pPr marL="0" lvl="0" indent="0" algn="l" rtl="0">
              <a:lnSpc>
                <a:spcPct val="90000"/>
              </a:lnSpc>
              <a:spcBef>
                <a:spcPts val="1000"/>
              </a:spcBef>
              <a:spcAft>
                <a:spcPts val="0"/>
              </a:spcAft>
              <a:buClr>
                <a:srgbClr val="3F3F3F"/>
              </a:buClr>
              <a:buSzPct val="64000"/>
              <a:buNone/>
            </a:pPr>
            <a:r>
              <a:rPr lang="en-US">
                <a:latin typeface="Libre Baskerville"/>
                <a:ea typeface="Libre Baskerville"/>
                <a:cs typeface="Libre Baskerville"/>
                <a:sym typeface="Libre Baskerville"/>
              </a:rPr>
              <a:t>18501A0581  -  Abhinav.M</a:t>
            </a:r>
            <a:endParaRPr>
              <a:latin typeface="Libre Baskerville"/>
              <a:ea typeface="Libre Baskerville"/>
              <a:cs typeface="Libre Baskerville"/>
              <a:sym typeface="Libre Baskerville"/>
            </a:endParaRPr>
          </a:p>
          <a:p>
            <a:pPr marL="0" lvl="0" indent="0" algn="l" rtl="0">
              <a:lnSpc>
                <a:spcPct val="90000"/>
              </a:lnSpc>
              <a:spcBef>
                <a:spcPts val="1000"/>
              </a:spcBef>
              <a:spcAft>
                <a:spcPts val="0"/>
              </a:spcAft>
              <a:buClr>
                <a:srgbClr val="3F3F3F"/>
              </a:buClr>
              <a:buSzPct val="64000"/>
              <a:buNone/>
            </a:pPr>
            <a:r>
              <a:rPr lang="en-US">
                <a:latin typeface="Libre Baskerville"/>
                <a:ea typeface="Libre Baskerville"/>
                <a:cs typeface="Libre Baskerville"/>
                <a:sym typeface="Libre Baskerville"/>
              </a:rPr>
              <a:t>18501A05B9 -  N V Sai Bhargava.Y</a:t>
            </a:r>
            <a:endParaRPr>
              <a:latin typeface="Libre Baskerville"/>
              <a:ea typeface="Libre Baskerville"/>
              <a:cs typeface="Libre Baskerville"/>
              <a:sym typeface="Libre Baskerville"/>
            </a:endParaRPr>
          </a:p>
          <a:p>
            <a:pPr marL="0" lvl="0" indent="0" algn="l" rtl="0">
              <a:lnSpc>
                <a:spcPct val="90000"/>
              </a:lnSpc>
              <a:spcBef>
                <a:spcPts val="1000"/>
              </a:spcBef>
              <a:spcAft>
                <a:spcPts val="0"/>
              </a:spcAft>
              <a:buClr>
                <a:srgbClr val="3F3F3F"/>
              </a:buClr>
              <a:buSzPct val="64000"/>
              <a:buNone/>
            </a:pPr>
            <a:r>
              <a:rPr lang="en-US">
                <a:latin typeface="Libre Baskerville"/>
                <a:ea typeface="Libre Baskerville"/>
                <a:cs typeface="Libre Baskerville"/>
                <a:sym typeface="Libre Baskerville"/>
              </a:rPr>
              <a:t>18501A0576  -  Deva Harsha.M</a:t>
            </a:r>
            <a:endParaRPr>
              <a:latin typeface="Libre Baskerville"/>
              <a:ea typeface="Libre Baskerville"/>
              <a:cs typeface="Libre Baskerville"/>
              <a:sym typeface="Libre Baskerville"/>
            </a:endParaRPr>
          </a:p>
          <a:p>
            <a:pPr marL="0" lvl="0" indent="0" algn="l" rtl="0">
              <a:lnSpc>
                <a:spcPct val="90000"/>
              </a:lnSpc>
              <a:spcBef>
                <a:spcPts val="1000"/>
              </a:spcBef>
              <a:spcAft>
                <a:spcPts val="0"/>
              </a:spcAft>
              <a:buClr>
                <a:srgbClr val="3F3F3F"/>
              </a:buClr>
              <a:buSzPct val="64000"/>
              <a:buNone/>
            </a:pPr>
            <a:r>
              <a:rPr lang="en-US">
                <a:latin typeface="Libre Baskerville"/>
                <a:ea typeface="Libre Baskerville"/>
                <a:cs typeface="Libre Baskerville"/>
                <a:sym typeface="Libre Baskerville"/>
              </a:rPr>
              <a:t>18501A0588  -  V Ratna Sravanth.P</a:t>
            </a:r>
            <a:endParaRPr>
              <a:latin typeface="Libre Baskerville"/>
              <a:ea typeface="Libre Baskerville"/>
              <a:cs typeface="Libre Baskerville"/>
              <a:sym typeface="Libre Baskerville"/>
            </a:endParaRPr>
          </a:p>
        </p:txBody>
      </p:sp>
      <p:sp>
        <p:nvSpPr>
          <p:cNvPr id="97" name="Google Shape;97;p14"/>
          <p:cNvSpPr txBox="1"/>
          <p:nvPr/>
        </p:nvSpPr>
        <p:spPr>
          <a:xfrm>
            <a:off x="1640200" y="4354203"/>
            <a:ext cx="44559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lt1"/>
                </a:solidFill>
                <a:latin typeface="Arial"/>
                <a:ea typeface="Arial"/>
                <a:cs typeface="Arial"/>
                <a:sym typeface="Arial"/>
              </a:rPr>
              <a:t>Guide:</a:t>
            </a:r>
            <a:endParaRPr sz="2400">
              <a:solidFill>
                <a:schemeClr val="lt1"/>
              </a:solidFill>
            </a:endParaRPr>
          </a:p>
          <a:p>
            <a:pPr marL="0" marR="0" lvl="0" indent="0" algn="l" rtl="0">
              <a:spcBef>
                <a:spcPts val="0"/>
              </a:spcBef>
              <a:spcAft>
                <a:spcPts val="0"/>
              </a:spcAft>
              <a:buNone/>
            </a:pPr>
            <a:r>
              <a:rPr lang="en-US" sz="2400">
                <a:solidFill>
                  <a:schemeClr val="lt1"/>
                </a:solidFill>
                <a:latin typeface="Arial"/>
                <a:ea typeface="Arial"/>
                <a:cs typeface="Arial"/>
                <a:sym typeface="Arial"/>
              </a:rPr>
              <a:t>Mrs. M. Sailaja</a:t>
            </a:r>
            <a:endParaRPr sz="2400">
              <a:solidFill>
                <a:schemeClr val="lt1"/>
              </a:solidFill>
            </a:endParaRPr>
          </a:p>
          <a:p>
            <a:pPr marL="0" marR="0" lvl="0" indent="0" algn="l" rtl="0">
              <a:spcBef>
                <a:spcPts val="0"/>
              </a:spcBef>
              <a:spcAft>
                <a:spcPts val="0"/>
              </a:spcAft>
              <a:buNone/>
            </a:pPr>
            <a:r>
              <a:rPr lang="en-US" sz="2400">
                <a:solidFill>
                  <a:schemeClr val="lt1"/>
                </a:solidFill>
              </a:rPr>
              <a:t>Assistant</a:t>
            </a:r>
            <a:r>
              <a:rPr lang="en-US" sz="2400">
                <a:solidFill>
                  <a:schemeClr val="lt1"/>
                </a:solidFill>
                <a:latin typeface="Arial"/>
                <a:ea typeface="Arial"/>
                <a:cs typeface="Arial"/>
                <a:sym typeface="Arial"/>
              </a:rPr>
              <a:t> Professor</a:t>
            </a:r>
            <a:endParaRPr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3"/>
          <p:cNvSpPr txBox="1"/>
          <p:nvPr/>
        </p:nvSpPr>
        <p:spPr>
          <a:xfrm>
            <a:off x="630335" y="484755"/>
            <a:ext cx="11216700" cy="2001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dk1"/>
                </a:solidFill>
                <a:latin typeface="Roboto"/>
                <a:ea typeface="Roboto"/>
                <a:cs typeface="Roboto"/>
                <a:sym typeface="Roboto"/>
              </a:rPr>
              <a:t>Boruta Algorithm:</a:t>
            </a:r>
            <a:endParaRPr sz="3600" b="1">
              <a:solidFill>
                <a:schemeClr val="dk1"/>
              </a:solidFill>
              <a:latin typeface="Roboto"/>
              <a:ea typeface="Roboto"/>
              <a:cs typeface="Roboto"/>
              <a:sym typeface="Roboto"/>
            </a:endParaRPr>
          </a:p>
          <a:p>
            <a:pPr marL="0" lvl="0" indent="0" algn="l" rtl="0">
              <a:spcBef>
                <a:spcPts val="0"/>
              </a:spcBef>
              <a:spcAft>
                <a:spcPts val="0"/>
              </a:spcAft>
              <a:buNone/>
            </a:pPr>
            <a:endParaRPr sz="3600" b="1">
              <a:solidFill>
                <a:schemeClr val="dk1"/>
              </a:solidFill>
              <a:latin typeface="Roboto"/>
              <a:ea typeface="Roboto"/>
              <a:cs typeface="Roboto"/>
              <a:sym typeface="Roboto"/>
            </a:endParaRPr>
          </a:p>
          <a:p>
            <a:pPr marL="0" lvl="0" indent="457200" algn="l" rtl="0">
              <a:spcBef>
                <a:spcPts val="0"/>
              </a:spcBef>
              <a:spcAft>
                <a:spcPts val="0"/>
              </a:spcAft>
              <a:buNone/>
            </a:pPr>
            <a:r>
              <a:rPr lang="en-US" sz="2300">
                <a:latin typeface="Roboto"/>
                <a:ea typeface="Roboto"/>
                <a:cs typeface="Roboto"/>
                <a:sym typeface="Roboto"/>
              </a:rPr>
              <a:t>The boruta algorithm is a wrapper built around random forest classification. This algorithm checks for each of the real attributes, if they have higher importance.</a:t>
            </a:r>
            <a:endParaRPr sz="2300">
              <a:latin typeface="Roboto"/>
              <a:ea typeface="Roboto"/>
              <a:cs typeface="Roboto"/>
              <a:sym typeface="Roboto"/>
            </a:endParaRPr>
          </a:p>
        </p:txBody>
      </p:sp>
      <p:pic>
        <p:nvPicPr>
          <p:cNvPr id="159" name="Google Shape;159;p23"/>
          <p:cNvPicPr preferRelativeResize="0"/>
          <p:nvPr/>
        </p:nvPicPr>
        <p:blipFill>
          <a:blip r:embed="rId1"/>
          <a:stretch>
            <a:fillRect/>
          </a:stretch>
        </p:blipFill>
        <p:spPr>
          <a:xfrm>
            <a:off x="2366100" y="3429000"/>
            <a:ext cx="6868273" cy="2696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pic>
        <p:nvPicPr>
          <p:cNvPr id="165" name="Google Shape;165;p24"/>
          <p:cNvPicPr preferRelativeResize="0"/>
          <p:nvPr/>
        </p:nvPicPr>
        <p:blipFill>
          <a:blip r:embed="rId1"/>
          <a:stretch>
            <a:fillRect/>
          </a:stretch>
        </p:blipFill>
        <p:spPr>
          <a:xfrm>
            <a:off x="2481100" y="2050475"/>
            <a:ext cx="5653276" cy="4604201"/>
          </a:xfrm>
          <a:prstGeom prst="rect">
            <a:avLst/>
          </a:prstGeom>
          <a:noFill/>
          <a:ln>
            <a:noFill/>
          </a:ln>
        </p:spPr>
      </p:pic>
      <p:sp>
        <p:nvSpPr>
          <p:cNvPr id="166" name="Google Shape;166;p24"/>
          <p:cNvSpPr txBox="1"/>
          <p:nvPr/>
        </p:nvSpPr>
        <p:spPr>
          <a:xfrm>
            <a:off x="640825" y="295775"/>
            <a:ext cx="86430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dk1"/>
                </a:solidFill>
                <a:latin typeface="Roboto"/>
                <a:ea typeface="Roboto"/>
                <a:cs typeface="Roboto"/>
                <a:sym typeface="Roboto"/>
              </a:rPr>
              <a:t>K-means clustering: </a:t>
            </a:r>
            <a:endParaRPr sz="3600" b="1">
              <a:solidFill>
                <a:schemeClr val="dk1"/>
              </a:solidFill>
              <a:latin typeface="Roboto"/>
              <a:ea typeface="Roboto"/>
              <a:cs typeface="Roboto"/>
              <a:sym typeface="Roboto"/>
            </a:endParaRPr>
          </a:p>
          <a:p>
            <a:pPr marL="0" lvl="0" indent="0" algn="l" rtl="0">
              <a:spcBef>
                <a:spcPts val="0"/>
              </a:spcBef>
              <a:spcAft>
                <a:spcPts val="0"/>
              </a:spcAft>
              <a:buNone/>
            </a:pPr>
            <a:endParaRPr sz="2200" b="1" u="sng">
              <a:latin typeface="Roboto"/>
              <a:ea typeface="Roboto"/>
              <a:cs typeface="Roboto"/>
              <a:sym typeface="Roboto"/>
            </a:endParaRPr>
          </a:p>
          <a:p>
            <a:pPr marL="457200" lvl="0" indent="457200" algn="l" rtl="0">
              <a:spcBef>
                <a:spcPts val="0"/>
              </a:spcBef>
              <a:spcAft>
                <a:spcPts val="0"/>
              </a:spcAft>
              <a:buNone/>
            </a:pPr>
            <a:r>
              <a:rPr lang="en-US" sz="2200">
                <a:latin typeface="Roboto"/>
                <a:ea typeface="Roboto"/>
                <a:cs typeface="Roboto"/>
                <a:sym typeface="Roboto"/>
              </a:rPr>
              <a:t>By using k- means clustering we can plot the </a:t>
            </a:r>
            <a:r>
              <a:rPr lang="en-US" sz="2200">
                <a:latin typeface="Roboto"/>
                <a:ea typeface="Roboto"/>
                <a:cs typeface="Roboto"/>
                <a:sym typeface="Roboto"/>
              </a:rPr>
              <a:t>clusters</a:t>
            </a:r>
            <a:r>
              <a:rPr lang="en-US" sz="2200">
                <a:latin typeface="Roboto"/>
                <a:ea typeface="Roboto"/>
                <a:cs typeface="Roboto"/>
                <a:sym typeface="Roboto"/>
              </a:rPr>
              <a:t> from</a:t>
            </a:r>
            <a:endParaRPr sz="2200">
              <a:latin typeface="Roboto"/>
              <a:ea typeface="Roboto"/>
              <a:cs typeface="Roboto"/>
              <a:sym typeface="Roboto"/>
            </a:endParaRPr>
          </a:p>
          <a:p>
            <a:pPr marL="457200" lvl="0" indent="457200" algn="l" rtl="0">
              <a:spcBef>
                <a:spcPts val="0"/>
              </a:spcBef>
              <a:spcAft>
                <a:spcPts val="0"/>
              </a:spcAft>
              <a:buNone/>
            </a:pPr>
            <a:r>
              <a:rPr lang="en-US" sz="2200">
                <a:latin typeface="Roboto"/>
                <a:ea typeface="Roboto"/>
                <a:cs typeface="Roboto"/>
                <a:sym typeface="Roboto"/>
              </a:rPr>
              <a:t>the condition space cube.</a:t>
            </a:r>
            <a:endParaRPr sz="2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1"/>
          <a:stretch>
            <a:fillRect/>
          </a:stretch>
        </p:blipFill>
        <p:spPr>
          <a:xfrm>
            <a:off x="1520825" y="375920"/>
            <a:ext cx="9286240" cy="629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6"/>
          <p:cNvSpPr txBox="1"/>
          <p:nvPr/>
        </p:nvSpPr>
        <p:spPr>
          <a:xfrm>
            <a:off x="1059750" y="1758125"/>
            <a:ext cx="100725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Roboto"/>
                <a:ea typeface="Roboto"/>
                <a:cs typeface="Roboto"/>
                <a:sym typeface="Roboto"/>
              </a:rPr>
              <a:t>. By using Hopkins statistic,  fuzzy </a:t>
            </a:r>
            <a:r>
              <a:rPr lang="en-US" sz="2000">
                <a:latin typeface="Roboto"/>
                <a:ea typeface="Roboto"/>
                <a:cs typeface="Roboto"/>
                <a:sym typeface="Roboto"/>
              </a:rPr>
              <a:t>cluster</a:t>
            </a:r>
            <a:r>
              <a:rPr lang="en-US" sz="2000">
                <a:latin typeface="Roboto"/>
                <a:ea typeface="Roboto"/>
                <a:cs typeface="Roboto"/>
                <a:sym typeface="Roboto"/>
              </a:rPr>
              <a:t> is formed i.e.., if the value </a:t>
            </a:r>
            <a:r>
              <a:rPr lang="en-US" sz="2000">
                <a:latin typeface="Roboto"/>
                <a:ea typeface="Roboto"/>
                <a:cs typeface="Roboto"/>
                <a:sym typeface="Roboto"/>
              </a:rPr>
              <a:t>is less than 0.71 then we need to assume the parameters to be a fuzzy parameter.</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US" sz="2000">
                <a:latin typeface="Roboto"/>
                <a:ea typeface="Roboto"/>
                <a:cs typeface="Roboto"/>
                <a:sym typeface="Roboto"/>
              </a:rPr>
              <a:t>. We will create k+1 clusters where k clusters are normal ones, and one fuzzy cluster.</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US" sz="2000">
                <a:latin typeface="Roboto"/>
                <a:ea typeface="Roboto"/>
                <a:cs typeface="Roboto"/>
                <a:sym typeface="Roboto"/>
              </a:rPr>
              <a:t>. </a:t>
            </a:r>
            <a:r>
              <a:rPr lang="en-US" sz="2000">
                <a:latin typeface="Roboto"/>
                <a:ea typeface="Roboto"/>
                <a:cs typeface="Roboto"/>
                <a:sym typeface="Roboto"/>
              </a:rPr>
              <a:t>Linear regression random forest, SVM with radial basis kernel, and SVM with</a:t>
            </a:r>
            <a:endParaRPr sz="2000">
              <a:latin typeface="Roboto"/>
              <a:ea typeface="Roboto"/>
              <a:cs typeface="Roboto"/>
              <a:sym typeface="Roboto"/>
            </a:endParaRPr>
          </a:p>
          <a:p>
            <a:pPr marL="0" lvl="0" indent="0" algn="l" rtl="0">
              <a:spcBef>
                <a:spcPts val="0"/>
              </a:spcBef>
              <a:spcAft>
                <a:spcPts val="0"/>
              </a:spcAft>
              <a:buNone/>
            </a:pPr>
            <a:r>
              <a:rPr lang="en-US" sz="2000">
                <a:latin typeface="Roboto"/>
                <a:ea typeface="Roboto"/>
                <a:cs typeface="Roboto"/>
                <a:sym typeface="Roboto"/>
              </a:rPr>
              <a:t>  polynomial kernel are used for each cluster separately.</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US" sz="2000">
                <a:latin typeface="Roboto"/>
                <a:ea typeface="Roboto"/>
                <a:cs typeface="Roboto"/>
                <a:sym typeface="Roboto"/>
              </a:rPr>
              <a:t>. Average voting on the obtained results is provided. Based on it, average value will be</a:t>
            </a:r>
            <a:endParaRPr sz="2000">
              <a:latin typeface="Roboto"/>
              <a:ea typeface="Roboto"/>
              <a:cs typeface="Roboto"/>
              <a:sym typeface="Roboto"/>
            </a:endParaRPr>
          </a:p>
          <a:p>
            <a:pPr marL="0" lvl="0" indent="0" algn="l" rtl="0">
              <a:spcBef>
                <a:spcPts val="0"/>
              </a:spcBef>
              <a:spcAft>
                <a:spcPts val="0"/>
              </a:spcAft>
              <a:buNone/>
            </a:pPr>
            <a:r>
              <a:rPr lang="en-US" sz="2000">
                <a:latin typeface="Roboto"/>
                <a:ea typeface="Roboto"/>
                <a:cs typeface="Roboto"/>
                <a:sym typeface="Roboto"/>
              </a:rPr>
              <a:t>  selected.</a:t>
            </a:r>
            <a:endParaRPr sz="2000">
              <a:latin typeface="Roboto"/>
              <a:ea typeface="Roboto"/>
              <a:cs typeface="Roboto"/>
              <a:sym typeface="Roboto"/>
            </a:endParaRPr>
          </a:p>
        </p:txBody>
      </p:sp>
      <p:sp>
        <p:nvSpPr>
          <p:cNvPr id="179" name="Google Shape;179;p26"/>
          <p:cNvSpPr txBox="1"/>
          <p:nvPr/>
        </p:nvSpPr>
        <p:spPr>
          <a:xfrm>
            <a:off x="1059750" y="640800"/>
            <a:ext cx="7180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dk1"/>
                </a:solidFill>
                <a:latin typeface="Roboto"/>
                <a:ea typeface="Roboto"/>
                <a:cs typeface="Roboto"/>
                <a:sym typeface="Roboto"/>
              </a:rPr>
              <a:t>Hierarchical</a:t>
            </a:r>
            <a:r>
              <a:rPr lang="en-US" sz="3600" b="1">
                <a:solidFill>
                  <a:schemeClr val="dk1"/>
                </a:solidFill>
                <a:latin typeface="Roboto"/>
                <a:ea typeface="Roboto"/>
                <a:cs typeface="Roboto"/>
                <a:sym typeface="Roboto"/>
              </a:rPr>
              <a:t> predictor:</a:t>
            </a:r>
            <a:endParaRPr sz="3600" b="1">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pic>
        <p:nvPicPr>
          <p:cNvPr id="185" name="Google Shape;185;p27"/>
          <p:cNvPicPr preferRelativeResize="0"/>
          <p:nvPr/>
        </p:nvPicPr>
        <p:blipFill rotWithShape="1">
          <a:blip r:embed="rId1"/>
          <a:srcRect l="26621"/>
          <a:stretch>
            <a:fillRect/>
          </a:stretch>
        </p:blipFill>
        <p:spPr>
          <a:xfrm>
            <a:off x="1428738" y="1818400"/>
            <a:ext cx="9646225" cy="4225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8"/>
          <p:cNvSpPr txBox="1"/>
          <p:nvPr/>
        </p:nvSpPr>
        <p:spPr>
          <a:xfrm>
            <a:off x="2588250" y="2967300"/>
            <a:ext cx="7015500" cy="110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0">
                <a:ln/>
                <a:solidFill>
                  <a:schemeClr val="tx1"/>
                </a:solidFill>
                <a:effectLst>
                  <a:outerShdw blurRad="38100" dist="19050" dir="2700000" algn="tl" rotWithShape="0">
                    <a:schemeClr val="dk1">
                      <a:alpha val="40000"/>
                    </a:schemeClr>
                  </a:outerShdw>
                </a:effectLst>
                <a:latin typeface="Roboto"/>
                <a:ea typeface="Roboto"/>
                <a:cs typeface="Roboto"/>
                <a:sym typeface="Roboto"/>
              </a:rPr>
              <a:t>Thank You</a:t>
            </a:r>
            <a:endParaRPr lang="en-US" sz="6000">
              <a:ln/>
              <a:solidFill>
                <a:schemeClr val="tx1"/>
              </a:solidFill>
              <a:effectLst>
                <a:outerShdw blurRad="38100" dist="19050" dir="2700000" algn="tl" rotWithShape="0">
                  <a:schemeClr val="dk1">
                    <a:alpha val="40000"/>
                  </a:schemeClr>
                </a:outerShdw>
              </a:effectLs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15"/>
          <p:cNvSpPr txBox="1"/>
          <p:nvPr/>
        </p:nvSpPr>
        <p:spPr>
          <a:xfrm>
            <a:off x="951775" y="456325"/>
            <a:ext cx="4028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b="1">
                <a:solidFill>
                  <a:schemeClr val="dk1"/>
                </a:solidFill>
                <a:latin typeface="Baskervville"/>
                <a:ea typeface="Baskervville"/>
                <a:cs typeface="Baskervville"/>
                <a:sym typeface="Baskervville"/>
              </a:rPr>
              <a:t>Contents</a:t>
            </a:r>
            <a:r>
              <a:rPr lang="en-US" sz="3400">
                <a:solidFill>
                  <a:schemeClr val="dk1"/>
                </a:solidFill>
                <a:latin typeface="Roboto"/>
                <a:ea typeface="Roboto"/>
                <a:cs typeface="Roboto"/>
                <a:sym typeface="Roboto"/>
              </a:rPr>
              <a:t>:</a:t>
            </a:r>
            <a:endParaRPr sz="3400">
              <a:solidFill>
                <a:schemeClr val="dk1"/>
              </a:solidFill>
              <a:latin typeface="Roboto"/>
              <a:ea typeface="Roboto"/>
              <a:cs typeface="Roboto"/>
              <a:sym typeface="Roboto"/>
            </a:endParaRPr>
          </a:p>
        </p:txBody>
      </p:sp>
      <p:sp>
        <p:nvSpPr>
          <p:cNvPr id="104" name="Google Shape;104;p15"/>
          <p:cNvSpPr txBox="1"/>
          <p:nvPr/>
        </p:nvSpPr>
        <p:spPr>
          <a:xfrm>
            <a:off x="951775" y="1529550"/>
            <a:ext cx="7509900" cy="2786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latin typeface="Roboto"/>
                <a:ea typeface="Roboto"/>
                <a:cs typeface="Roboto"/>
                <a:sym typeface="Roboto"/>
              </a:rPr>
              <a:t>. </a:t>
            </a:r>
            <a:r>
              <a:rPr lang="en-US" sz="2400">
                <a:latin typeface="Roboto"/>
                <a:ea typeface="Roboto"/>
                <a:cs typeface="Roboto"/>
                <a:sym typeface="Roboto"/>
              </a:rPr>
              <a:t>Problem State</a:t>
            </a:r>
            <a:r>
              <a:rPr lang="en-US" sz="2400">
                <a:latin typeface="Roboto"/>
                <a:ea typeface="Roboto"/>
                <a:cs typeface="Roboto"/>
                <a:sym typeface="Roboto"/>
              </a:rPr>
              <a:t>ment</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r>
              <a:rPr lang="en-US" sz="2400" b="1">
                <a:latin typeface="Roboto"/>
                <a:ea typeface="Roboto"/>
                <a:cs typeface="Roboto"/>
                <a:sym typeface="Roboto"/>
              </a:rPr>
              <a:t>. </a:t>
            </a:r>
            <a:r>
              <a:rPr lang="en-US" sz="2400">
                <a:latin typeface="Roboto"/>
                <a:ea typeface="Roboto"/>
                <a:cs typeface="Roboto"/>
                <a:sym typeface="Roboto"/>
              </a:rPr>
              <a:t>Object</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r>
              <a:rPr lang="en-US" sz="2400" b="1">
                <a:latin typeface="Roboto"/>
                <a:ea typeface="Roboto"/>
                <a:cs typeface="Roboto"/>
                <a:sym typeface="Roboto"/>
              </a:rPr>
              <a:t>.</a:t>
            </a:r>
            <a:r>
              <a:rPr lang="en-US" sz="2400">
                <a:latin typeface="Roboto"/>
                <a:ea typeface="Roboto"/>
                <a:cs typeface="Roboto"/>
                <a:sym typeface="Roboto"/>
              </a:rPr>
              <a:t> Design Methodology</a:t>
            </a:r>
            <a:endParaRPr sz="2400">
              <a:latin typeface="Roboto"/>
              <a:ea typeface="Roboto"/>
              <a:cs typeface="Roboto"/>
              <a:sym typeface="Roboto"/>
            </a:endParaRPr>
          </a:p>
          <a:p>
            <a:pPr marL="0" lvl="0" indent="0" algn="l" rtl="0">
              <a:spcBef>
                <a:spcPts val="0"/>
              </a:spcBef>
              <a:spcAft>
                <a:spcPts val="0"/>
              </a:spcAft>
              <a:buNone/>
            </a:pPr>
            <a:endParaRPr sz="2400">
              <a:latin typeface="Roboto"/>
              <a:ea typeface="Roboto"/>
              <a:cs typeface="Roboto"/>
              <a:sym typeface="Roboto"/>
            </a:endParaRPr>
          </a:p>
          <a:p>
            <a:pPr marL="0" lvl="0" indent="0" algn="l" rtl="0">
              <a:spcBef>
                <a:spcPts val="0"/>
              </a:spcBef>
              <a:spcAft>
                <a:spcPts val="0"/>
              </a:spcAft>
              <a:buNone/>
            </a:pPr>
            <a:r>
              <a:rPr lang="en-US" sz="2400">
                <a:latin typeface="Roboto"/>
                <a:ea typeface="Roboto"/>
                <a:cs typeface="Roboto"/>
                <a:sym typeface="Roboto"/>
              </a:rPr>
              <a:t>. Implementation</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16"/>
          <p:cNvSpPr txBox="1"/>
          <p:nvPr>
            <p:ph type="title" idx="4294967295"/>
          </p:nvPr>
        </p:nvSpPr>
        <p:spPr>
          <a:xfrm>
            <a:off x="788035" y="258445"/>
            <a:ext cx="10317480" cy="13258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Libre Baskerville"/>
              <a:buNone/>
            </a:pPr>
            <a:r>
              <a:rPr lang="en-US" sz="3200" b="1">
                <a:latin typeface="Libre Baskerville"/>
                <a:ea typeface="Libre Baskerville"/>
                <a:cs typeface="Libre Baskerville"/>
                <a:sym typeface="Libre Baskerville"/>
              </a:rPr>
              <a:t>Problem Statement:</a:t>
            </a:r>
            <a:endParaRPr sz="3200" b="1">
              <a:latin typeface="Libre Baskerville"/>
              <a:ea typeface="Libre Baskerville"/>
              <a:cs typeface="Libre Baskerville"/>
              <a:sym typeface="Libre Baskerville"/>
            </a:endParaRPr>
          </a:p>
        </p:txBody>
      </p:sp>
      <p:sp>
        <p:nvSpPr>
          <p:cNvPr id="110" name="Google Shape;110;p16"/>
          <p:cNvSpPr txBox="1"/>
          <p:nvPr>
            <p:ph type="body" idx="4294967295"/>
          </p:nvPr>
        </p:nvSpPr>
        <p:spPr>
          <a:xfrm>
            <a:off x="706585" y="1742210"/>
            <a:ext cx="10242600" cy="48750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rgbClr val="3F3F3F"/>
              </a:buClr>
              <a:buSzPts val="2400"/>
              <a:buNone/>
            </a:pPr>
            <a:r>
              <a:rPr lang="en-US" sz="2400"/>
              <a:t>The length of stay (LOS) is very important to both patient and hospital. It is an indicator of the efficiency of hospital management. Reduction in the number of inpatient days results in decreased risk of infection and medication side effects, improvement in the quality of treatment, and increased hospital profit with more efficient bed management.</a:t>
            </a:r>
            <a:endParaRPr lang="en-US" sz="2400"/>
          </a:p>
          <a:p>
            <a:pPr marL="0" lvl="0" indent="0" algn="just" rtl="0">
              <a:lnSpc>
                <a:spcPct val="110000"/>
              </a:lnSpc>
              <a:spcBef>
                <a:spcPts val="1000"/>
              </a:spcBef>
              <a:spcAft>
                <a:spcPts val="1600"/>
              </a:spcAft>
              <a:buClr>
                <a:srgbClr val="3F3F3F"/>
              </a:buClr>
              <a:buSzPts val="2400"/>
              <a:buNone/>
            </a:pPr>
            <a:r>
              <a:rPr lang="en-US" sz="2400"/>
              <a:t>But it is not an easy task, it is dependent on many crucial factors like age, sex, weight, diagnose, sub diagnose, medicament, flora, active substance etc. Given its importance and difficulty, we need the best possible way to predict the no.of days a patient will stay in hospital (or) predicting bed allotment in hospitals.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47700" y="655321"/>
            <a:ext cx="10515600" cy="58181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600"/>
              <a:buFont typeface="Libre Baskerville"/>
              <a:buNone/>
            </a:pPr>
            <a:r>
              <a:rPr lang="en-US" sz="3600">
                <a:latin typeface="Libre Baskerville"/>
                <a:ea typeface="Libre Baskerville"/>
                <a:cs typeface="Libre Baskerville"/>
                <a:sym typeface="Libre Baskerville"/>
              </a:rPr>
              <a:t>Object</a:t>
            </a:r>
            <a:r>
              <a:rPr lang="en-US" sz="3600">
                <a:latin typeface="Libre Baskerville"/>
                <a:ea typeface="Libre Baskerville"/>
                <a:cs typeface="Libre Baskerville"/>
                <a:sym typeface="Libre Baskerville"/>
              </a:rPr>
              <a:t> :</a:t>
            </a:r>
            <a:endParaRPr lang="en-US" sz="3600">
              <a:latin typeface="Libre Baskerville"/>
              <a:ea typeface="Libre Baskerville"/>
              <a:cs typeface="Libre Baskerville"/>
              <a:sym typeface="Libre Baskerville"/>
            </a:endParaRPr>
          </a:p>
        </p:txBody>
      </p:sp>
      <p:sp>
        <p:nvSpPr>
          <p:cNvPr id="116" name="Google Shape;116;p17"/>
          <p:cNvSpPr txBox="1"/>
          <p:nvPr>
            <p:ph type="body" idx="1"/>
          </p:nvPr>
        </p:nvSpPr>
        <p:spPr>
          <a:xfrm>
            <a:off x="647700" y="2027727"/>
            <a:ext cx="10515600" cy="35865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1600"/>
              </a:spcAft>
              <a:buClr>
                <a:srgbClr val="3F3F3F"/>
              </a:buClr>
              <a:buSzPts val="2400"/>
              <a:buNone/>
            </a:pPr>
            <a:r>
              <a:rPr lang="en-US" sz="2400"/>
              <a:t>The mathematical problem of patient information analysis is formalized, which will help identify critical personal characteristics based on conditioned space analysis. The condition space is given in cube form as a reflection of the functional relationship of the general parameters to the studied object. Dataset is divided into clusters using K-means clustering. A hierarchical predictor based on clustering and an ensemble of weak regressors is built. With this we will predict days.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647700" y="25844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Libre Baskerville"/>
              <a:buNone/>
            </a:pPr>
            <a:r>
              <a:rPr lang="en-US" sz="3600">
                <a:latin typeface="Libre Baskerville"/>
                <a:ea typeface="Libre Baskerville"/>
                <a:cs typeface="Libre Baskerville"/>
                <a:sym typeface="Libre Baskerville"/>
              </a:rPr>
              <a:t>Design Methodology:</a:t>
            </a:r>
            <a:endParaRPr lang="en-US" sz="3600">
              <a:latin typeface="Libre Baskerville"/>
              <a:ea typeface="Libre Baskerville"/>
              <a:cs typeface="Libre Baskerville"/>
              <a:sym typeface="Libre Baskerville"/>
            </a:endParaRPr>
          </a:p>
        </p:txBody>
      </p:sp>
      <p:sp>
        <p:nvSpPr>
          <p:cNvPr id="122" name="Google Shape;122;p18"/>
          <p:cNvSpPr txBox="1"/>
          <p:nvPr>
            <p:ph type="body" idx="1"/>
          </p:nvPr>
        </p:nvSpPr>
        <p:spPr>
          <a:xfrm>
            <a:off x="647700" y="1907375"/>
            <a:ext cx="10515600" cy="4351200"/>
          </a:xfrm>
          <a:prstGeom prst="rect">
            <a:avLst/>
          </a:prstGeom>
          <a:noFill/>
          <a:ln>
            <a:noFill/>
          </a:ln>
        </p:spPr>
        <p:txBody>
          <a:bodyPr spcFirstLastPara="1" wrap="square" lIns="91425" tIns="45700" rIns="91425" bIns="45700" anchor="t" anchorCtr="0">
            <a:normAutofit/>
          </a:bodyPr>
          <a:lstStyle/>
          <a:p>
            <a:pPr marL="228600" lvl="0" indent="0" algn="l" rtl="0">
              <a:spcBef>
                <a:spcPts val="1000"/>
              </a:spcBef>
              <a:spcAft>
                <a:spcPts val="0"/>
              </a:spcAft>
              <a:buNone/>
            </a:pPr>
            <a:r>
              <a:rPr lang="en-US" sz="2400">
                <a:solidFill>
                  <a:schemeClr val="dk2"/>
                </a:solidFill>
              </a:rPr>
              <a:t>• Exploratory data analysis</a:t>
            </a:r>
            <a:endParaRPr sz="2400">
              <a:solidFill>
                <a:schemeClr val="dk2"/>
              </a:solidFill>
            </a:endParaRPr>
          </a:p>
          <a:p>
            <a:pPr marL="228600" lvl="0" indent="0" algn="l" rtl="0">
              <a:spcBef>
                <a:spcPts val="1600"/>
              </a:spcBef>
              <a:spcAft>
                <a:spcPts val="0"/>
              </a:spcAft>
              <a:buNone/>
            </a:pPr>
            <a:r>
              <a:rPr lang="en-US" sz="2400">
                <a:solidFill>
                  <a:schemeClr val="dk2"/>
                </a:solidFill>
              </a:rPr>
              <a:t>• The condition space development</a:t>
            </a:r>
            <a:endParaRPr sz="2400">
              <a:solidFill>
                <a:schemeClr val="dk2"/>
              </a:solidFill>
            </a:endParaRPr>
          </a:p>
          <a:p>
            <a:pPr marL="228600" lvl="0" indent="0" algn="l" rtl="0">
              <a:spcBef>
                <a:spcPts val="1600"/>
              </a:spcBef>
              <a:spcAft>
                <a:spcPts val="0"/>
              </a:spcAft>
              <a:buNone/>
            </a:pPr>
            <a:r>
              <a:rPr lang="en-US" sz="2400">
                <a:solidFill>
                  <a:schemeClr val="dk2"/>
                </a:solidFill>
              </a:rPr>
              <a:t>• Clustering</a:t>
            </a:r>
            <a:endParaRPr sz="2400">
              <a:solidFill>
                <a:schemeClr val="dk2"/>
              </a:solidFill>
            </a:endParaRPr>
          </a:p>
          <a:p>
            <a:pPr marL="228600" lvl="0" indent="0" algn="l" rtl="0">
              <a:spcBef>
                <a:spcPts val="1600"/>
              </a:spcBef>
              <a:spcAft>
                <a:spcPts val="0"/>
              </a:spcAft>
              <a:buNone/>
            </a:pPr>
            <a:r>
              <a:rPr lang="en-US" sz="2400">
                <a:solidFill>
                  <a:schemeClr val="dk2"/>
                </a:solidFill>
              </a:rPr>
              <a:t>• The hierarchical predictor development</a:t>
            </a:r>
            <a:endParaRPr sz="2400">
              <a:solidFill>
                <a:schemeClr val="dk2"/>
              </a:solidFill>
            </a:endParaRPr>
          </a:p>
          <a:p>
            <a:pPr marL="228600" lvl="0" indent="0" algn="l" rtl="0">
              <a:spcBef>
                <a:spcPts val="1600"/>
              </a:spcBef>
              <a:spcAft>
                <a:spcPts val="1600"/>
              </a:spcAft>
              <a:buNone/>
            </a:pPr>
            <a:r>
              <a:rPr lang="en-US" sz="2400">
                <a:solidFill>
                  <a:schemeClr val="dk2"/>
                </a:solidFill>
              </a:rPr>
              <a:t>• Results evaluation</a:t>
            </a:r>
            <a:endParaRPr lang="en-US" sz="2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38200" y="259932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800"/>
              <a:t>Implementation</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20"/>
          <p:cNvSpPr txBox="1"/>
          <p:nvPr/>
        </p:nvSpPr>
        <p:spPr>
          <a:xfrm>
            <a:off x="722975" y="722975"/>
            <a:ext cx="6079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dk1"/>
                </a:solidFill>
                <a:latin typeface="Roboto"/>
                <a:ea typeface="Roboto"/>
                <a:cs typeface="Roboto"/>
                <a:sym typeface="Roboto"/>
              </a:rPr>
              <a:t>Exploratory Data Analysis:</a:t>
            </a:r>
            <a:endParaRPr sz="3600" b="1">
              <a:solidFill>
                <a:schemeClr val="dk1"/>
              </a:solidFill>
              <a:latin typeface="Roboto"/>
              <a:ea typeface="Roboto"/>
              <a:cs typeface="Roboto"/>
              <a:sym typeface="Roboto"/>
            </a:endParaRPr>
          </a:p>
        </p:txBody>
      </p:sp>
      <p:sp>
        <p:nvSpPr>
          <p:cNvPr id="135" name="Google Shape;135;p20"/>
          <p:cNvSpPr txBox="1"/>
          <p:nvPr/>
        </p:nvSpPr>
        <p:spPr>
          <a:xfrm>
            <a:off x="587725" y="2628600"/>
            <a:ext cx="3373200" cy="160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latin typeface="Roboto"/>
                <a:ea typeface="Roboto"/>
                <a:cs typeface="Roboto"/>
                <a:sym typeface="Roboto"/>
              </a:rPr>
              <a:t>First we have to understand the collected data. </a:t>
            </a:r>
            <a:endParaRPr sz="2300">
              <a:latin typeface="Roboto"/>
              <a:ea typeface="Roboto"/>
              <a:cs typeface="Roboto"/>
              <a:sym typeface="Roboto"/>
            </a:endParaRPr>
          </a:p>
          <a:p>
            <a:pPr marL="0" lvl="0" indent="0" algn="l" rtl="0">
              <a:spcBef>
                <a:spcPts val="0"/>
              </a:spcBef>
              <a:spcAft>
                <a:spcPts val="0"/>
              </a:spcAft>
              <a:buNone/>
            </a:pPr>
            <a:endParaRPr sz="2300">
              <a:latin typeface="Roboto"/>
              <a:ea typeface="Roboto"/>
              <a:cs typeface="Roboto"/>
              <a:sym typeface="Roboto"/>
            </a:endParaRPr>
          </a:p>
        </p:txBody>
      </p:sp>
      <p:pic>
        <p:nvPicPr>
          <p:cNvPr id="136" name="Google Shape;136;p20"/>
          <p:cNvPicPr preferRelativeResize="0"/>
          <p:nvPr/>
        </p:nvPicPr>
        <p:blipFill>
          <a:blip r:embed="rId1"/>
          <a:stretch>
            <a:fillRect/>
          </a:stretch>
        </p:blipFill>
        <p:spPr>
          <a:xfrm>
            <a:off x="3502625" y="2067475"/>
            <a:ext cx="7447767" cy="457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1" name="Shape 141"/>
        <p:cNvGrpSpPr/>
        <p:nvPr/>
      </p:nvGrpSpPr>
      <p:grpSpPr>
        <a:xfrm>
          <a:off x="0" y="0"/>
          <a:ext cx="0" cy="0"/>
          <a:chOff x="0" y="0"/>
          <a:chExt cx="0" cy="0"/>
        </a:xfrm>
      </p:grpSpPr>
      <p:sp>
        <p:nvSpPr>
          <p:cNvPr id="142" name="Google Shape;142;p21"/>
          <p:cNvSpPr txBox="1"/>
          <p:nvPr/>
        </p:nvSpPr>
        <p:spPr>
          <a:xfrm>
            <a:off x="733050" y="472400"/>
            <a:ext cx="9448200" cy="195199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3600" b="1">
                <a:solidFill>
                  <a:schemeClr val="dk1"/>
                </a:solidFill>
                <a:latin typeface="Arial Black"/>
                <a:ea typeface="Arial Black"/>
                <a:cs typeface="Arial Black"/>
                <a:sym typeface="Arial Black"/>
              </a:rPr>
              <a:t>Conditional space analysis:</a:t>
            </a:r>
            <a:endParaRPr sz="3600" b="1">
              <a:solidFill>
                <a:schemeClr val="dk1"/>
              </a:solidFill>
              <a:latin typeface="Arial Black"/>
              <a:ea typeface="Arial Black"/>
              <a:cs typeface="Arial Black"/>
              <a:sym typeface="Arial Black"/>
            </a:endParaRPr>
          </a:p>
          <a:p>
            <a:pPr marL="0" lvl="0" indent="0" algn="l" rtl="0">
              <a:lnSpc>
                <a:spcPct val="90000"/>
              </a:lnSpc>
              <a:spcBef>
                <a:spcPts val="0"/>
              </a:spcBef>
              <a:spcAft>
                <a:spcPts val="0"/>
              </a:spcAft>
              <a:buNone/>
            </a:pPr>
            <a:endParaRPr sz="2300" u="sng">
              <a:solidFill>
                <a:srgbClr val="3F3F3F"/>
              </a:solidFill>
              <a:latin typeface="Arial Black"/>
              <a:ea typeface="Arial Black"/>
              <a:cs typeface="Arial Black"/>
              <a:sym typeface="Arial Black"/>
            </a:endParaRPr>
          </a:p>
          <a:p>
            <a:pPr marL="0" lvl="0" indent="0" algn="l" rtl="0">
              <a:lnSpc>
                <a:spcPct val="90000"/>
              </a:lnSpc>
              <a:spcBef>
                <a:spcPts val="0"/>
              </a:spcBef>
              <a:spcAft>
                <a:spcPts val="0"/>
              </a:spcAft>
              <a:buNone/>
            </a:pPr>
            <a:r>
              <a:rPr lang="en-US" sz="1800">
                <a:solidFill>
                  <a:srgbClr val="3F3F3F"/>
                </a:solidFill>
                <a:latin typeface="Arial Black"/>
                <a:ea typeface="Arial Black"/>
                <a:cs typeface="Arial Black"/>
                <a:sym typeface="Arial Black"/>
              </a:rPr>
              <a:t>	</a:t>
            </a:r>
            <a:r>
              <a:rPr lang="en-US" sz="2300">
                <a:solidFill>
                  <a:srgbClr val="3F3F3F"/>
                </a:solidFill>
              </a:rPr>
              <a:t>It provides the  solution for the critical personal characteristics and these can be done by forming a cube which is formed by the relationship between the parameters. </a:t>
            </a:r>
            <a:endParaRPr lang="en-US" sz="2300">
              <a:solidFill>
                <a:srgbClr val="3F3F3F"/>
              </a:solidFill>
            </a:endParaRPr>
          </a:p>
        </p:txBody>
      </p:sp>
      <p:pic>
        <p:nvPicPr>
          <p:cNvPr id="143" name="Google Shape;143;p21"/>
          <p:cNvPicPr preferRelativeResize="0"/>
          <p:nvPr/>
        </p:nvPicPr>
        <p:blipFill>
          <a:blip r:embed="rId1"/>
          <a:stretch>
            <a:fillRect/>
          </a:stretch>
        </p:blipFill>
        <p:spPr>
          <a:xfrm>
            <a:off x="2677325" y="2386300"/>
            <a:ext cx="6572602" cy="430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2"/>
          <p:cNvSpPr txBox="1"/>
          <p:nvPr/>
        </p:nvSpPr>
        <p:spPr>
          <a:xfrm>
            <a:off x="739425" y="482335"/>
            <a:ext cx="5175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b="1">
                <a:solidFill>
                  <a:schemeClr val="dk1"/>
                </a:solidFill>
                <a:latin typeface="Roboto"/>
                <a:ea typeface="Roboto"/>
                <a:cs typeface="Roboto"/>
                <a:sym typeface="Roboto"/>
              </a:rPr>
              <a:t>Correlation</a:t>
            </a:r>
            <a:r>
              <a:rPr lang="en-US" sz="3600" b="1">
                <a:solidFill>
                  <a:schemeClr val="dk1"/>
                </a:solidFill>
                <a:latin typeface="Roboto"/>
                <a:ea typeface="Roboto"/>
                <a:cs typeface="Roboto"/>
                <a:sym typeface="Roboto"/>
              </a:rPr>
              <a:t> Matrix:</a:t>
            </a:r>
            <a:endParaRPr sz="3600" b="1">
              <a:solidFill>
                <a:schemeClr val="dk1"/>
              </a:solidFill>
              <a:latin typeface="Roboto"/>
              <a:ea typeface="Roboto"/>
              <a:cs typeface="Roboto"/>
              <a:sym typeface="Roboto"/>
            </a:endParaRPr>
          </a:p>
        </p:txBody>
      </p:sp>
      <p:sp>
        <p:nvSpPr>
          <p:cNvPr id="150" name="Google Shape;150;p22"/>
          <p:cNvSpPr txBox="1"/>
          <p:nvPr/>
        </p:nvSpPr>
        <p:spPr>
          <a:xfrm>
            <a:off x="903725" y="2218225"/>
            <a:ext cx="1028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51" name="Google Shape;151;p22"/>
          <p:cNvSpPr txBox="1"/>
          <p:nvPr/>
        </p:nvSpPr>
        <p:spPr>
          <a:xfrm>
            <a:off x="819450" y="1551250"/>
            <a:ext cx="10828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Roboto"/>
                <a:ea typeface="Roboto"/>
                <a:cs typeface="Roboto"/>
                <a:sym typeface="Roboto"/>
              </a:rPr>
              <a:t>Correlation matrix is used to find the dependency relation among </a:t>
            </a:r>
            <a:r>
              <a:rPr lang="en-US" sz="2000">
                <a:latin typeface="Roboto"/>
                <a:ea typeface="Roboto"/>
                <a:cs typeface="Roboto"/>
                <a:sym typeface="Roboto"/>
              </a:rPr>
              <a:t>parameters</a:t>
            </a:r>
            <a:r>
              <a:rPr lang="en-US" sz="2000">
                <a:latin typeface="Roboto"/>
                <a:ea typeface="Roboto"/>
                <a:cs typeface="Roboto"/>
                <a:sym typeface="Roboto"/>
              </a:rPr>
              <a:t> in </a:t>
            </a:r>
            <a:r>
              <a:rPr lang="en-US" sz="2000">
                <a:latin typeface="Roboto"/>
                <a:ea typeface="Roboto"/>
                <a:cs typeface="Roboto"/>
                <a:sym typeface="Roboto"/>
              </a:rPr>
              <a:t>the data set.</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US" sz="2000">
                <a:latin typeface="Roboto"/>
                <a:ea typeface="Roboto"/>
                <a:cs typeface="Roboto"/>
                <a:sym typeface="Roboto"/>
              </a:rPr>
              <a:t>But the major problem with correlation matrix is it doesn’t give the parameters which are required to analyse the result so that we use boruta algorithm.</a:t>
            </a:r>
            <a:endParaRPr sz="2000">
              <a:latin typeface="Roboto"/>
              <a:ea typeface="Roboto"/>
              <a:cs typeface="Roboto"/>
              <a:sym typeface="Roboto"/>
            </a:endParaRPr>
          </a:p>
        </p:txBody>
      </p:sp>
      <p:pic>
        <p:nvPicPr>
          <p:cNvPr id="152" name="Google Shape;152;p22"/>
          <p:cNvPicPr preferRelativeResize="0"/>
          <p:nvPr/>
        </p:nvPicPr>
        <p:blipFill>
          <a:blip r:embed="rId1"/>
          <a:stretch>
            <a:fillRect/>
          </a:stretch>
        </p:blipFill>
        <p:spPr>
          <a:xfrm>
            <a:off x="3302675" y="3257550"/>
            <a:ext cx="5232751" cy="341285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3002</Words>
  <Application>WPS Presentation</Application>
  <PresentationFormat/>
  <Paragraphs>79</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Arial</vt:lpstr>
      <vt:lpstr>DejaVu Sans</vt:lpstr>
      <vt:lpstr>Roboto</vt:lpstr>
      <vt:lpstr>Gubbi</vt:lpstr>
      <vt:lpstr>Arial Black</vt:lpstr>
      <vt:lpstr>SimSun</vt:lpstr>
      <vt:lpstr>Droid Sans Fallback</vt:lpstr>
      <vt:lpstr>Libre Baskerville</vt:lpstr>
      <vt:lpstr>Baskervville</vt:lpstr>
      <vt:lpstr>Microsoft YaHei</vt:lpstr>
      <vt:lpstr>Arial Unicode MS</vt:lpstr>
      <vt:lpstr>Phetsarath OT</vt:lpstr>
      <vt:lpstr>OpenSymbol</vt:lpstr>
      <vt:lpstr>Geometric</vt:lpstr>
      <vt:lpstr>Predicting Bed Allotment in Hospitals using Condition space and Hierarchical clustering</vt:lpstr>
      <vt:lpstr>PowerPoint 演示文稿</vt:lpstr>
      <vt:lpstr>Problem Statement:</vt:lpstr>
      <vt:lpstr>Object :</vt:lpstr>
      <vt:lpstr>Design Methodology:</vt:lpstr>
      <vt:lpstr>Implementation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Bed Allotment in Hospitals using Condition space and Hierarchical clustering</dc:title>
  <dc:creator/>
  <cp:lastModifiedBy>abhi4mu</cp:lastModifiedBy>
  <cp:revision>3</cp:revision>
  <dcterms:created xsi:type="dcterms:W3CDTF">2021-11-09T16:41:48Z</dcterms:created>
  <dcterms:modified xsi:type="dcterms:W3CDTF">2021-11-09T16:41:48Z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