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27.xml" ContentType="application/vnd.openxmlformats-officedocument.presentationml.slide+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12192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 Id="rId35" Type="http://schemas.openxmlformats.org/officeDocument/2006/relationships/tableStyles" Target="tableStyles.xml" /><Relationship Id="rId3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bg>
      <p:bgPr shadeToTitle="0">
        <a:solidFill>
          <a:schemeClr val="dk1"/>
        </a:solidFill>
      </p:bgPr>
    </p:bg>
    <p:spTree>
      <p:nvGrpSpPr>
        <p:cNvPr id="1" name="" hidden="0"/>
        <p:cNvGrpSpPr/>
        <p:nvPr isPhoto="0" userDrawn="0"/>
      </p:nvGrpSpPr>
      <p:grpSpPr bwMode="auto">
        <a:xfrm>
          <a:off x="0" y="0"/>
          <a:ext cx="0" cy="0"/>
          <a:chOff x="0" y="0"/>
          <a:chExt cx="0" cy="0"/>
        </a:xfrm>
      </p:grpSpPr>
      <p:cxnSp>
        <p:nvCxnSpPr>
          <p:cNvPr id="10" name="Google Shape;10;p2" hidden="0"/>
          <p:cNvCxnSpPr>
            <a:cxnSpLocks/>
          </p:cNvCxnSpPr>
          <p:nvPr isPhoto="0" userDrawn="0"/>
        </p:nvCxnSpPr>
        <p:spPr bwMode="auto">
          <a:xfrm>
            <a:off x="0" y="3997533"/>
            <a:ext cx="12192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hidden="0"/>
          <p:cNvSpPr txBox="1"/>
          <p:nvPr isPhoto="0" userDrawn="0">
            <p:ph type="ctrTitle" hasCustomPrompt="0"/>
          </p:nvPr>
        </p:nvSpPr>
        <p:spPr bwMode="auto">
          <a:xfrm>
            <a:off x="680600" y="1676400"/>
            <a:ext cx="10830900" cy="21180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pPr>
              <a:defRPr/>
            </a:pPr>
            <a:endParaRPr/>
          </a:p>
        </p:txBody>
      </p:sp>
      <p:sp>
        <p:nvSpPr>
          <p:cNvPr id="12" name="Google Shape;12;p2" hidden="0"/>
          <p:cNvSpPr txBox="1"/>
          <p:nvPr isPhoto="0" userDrawn="0">
            <p:ph type="subTitle" idx="1" hasCustomPrompt="0"/>
          </p:nvPr>
        </p:nvSpPr>
        <p:spPr bwMode="auto">
          <a:xfrm>
            <a:off x="680600" y="4243083"/>
            <a:ext cx="10830900" cy="8400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3200"/>
              <a:buNone/>
              <a:defRPr sz="3200">
                <a:solidFill>
                  <a:schemeClr val="lt1"/>
                </a:solidFill>
              </a:defRPr>
            </a:lvl1pPr>
            <a:lvl2pPr lvl="1">
              <a:lnSpc>
                <a:spcPct val="100000"/>
              </a:lnSpc>
              <a:spcBef>
                <a:spcPts val="0"/>
              </a:spcBef>
              <a:spcAft>
                <a:spcPts val="0"/>
              </a:spcAft>
              <a:buClr>
                <a:schemeClr val="lt1"/>
              </a:buClr>
              <a:buSzPts val="3200"/>
              <a:buNone/>
              <a:defRPr sz="3200">
                <a:solidFill>
                  <a:schemeClr val="lt1"/>
                </a:solidFill>
              </a:defRPr>
            </a:lvl2pPr>
            <a:lvl3pPr lvl="2">
              <a:lnSpc>
                <a:spcPct val="100000"/>
              </a:lnSpc>
              <a:spcBef>
                <a:spcPts val="0"/>
              </a:spcBef>
              <a:spcAft>
                <a:spcPts val="0"/>
              </a:spcAft>
              <a:buClr>
                <a:schemeClr val="lt1"/>
              </a:buClr>
              <a:buSzPts val="3200"/>
              <a:buNone/>
              <a:defRPr sz="3200">
                <a:solidFill>
                  <a:schemeClr val="lt1"/>
                </a:solidFill>
              </a:defRPr>
            </a:lvl3pPr>
            <a:lvl4pPr lvl="3">
              <a:lnSpc>
                <a:spcPct val="100000"/>
              </a:lnSpc>
              <a:spcBef>
                <a:spcPts val="0"/>
              </a:spcBef>
              <a:spcAft>
                <a:spcPts val="0"/>
              </a:spcAft>
              <a:buClr>
                <a:schemeClr val="lt1"/>
              </a:buClr>
              <a:buSzPts val="3200"/>
              <a:buNone/>
              <a:defRPr sz="3200">
                <a:solidFill>
                  <a:schemeClr val="lt1"/>
                </a:solidFill>
              </a:defRPr>
            </a:lvl4pPr>
            <a:lvl5pPr lvl="4">
              <a:lnSpc>
                <a:spcPct val="100000"/>
              </a:lnSpc>
              <a:spcBef>
                <a:spcPts val="0"/>
              </a:spcBef>
              <a:spcAft>
                <a:spcPts val="0"/>
              </a:spcAft>
              <a:buClr>
                <a:schemeClr val="lt1"/>
              </a:buClr>
              <a:buSzPts val="3200"/>
              <a:buNone/>
              <a:defRPr sz="3200">
                <a:solidFill>
                  <a:schemeClr val="lt1"/>
                </a:solidFill>
              </a:defRPr>
            </a:lvl5pPr>
            <a:lvl6pPr lvl="5">
              <a:lnSpc>
                <a:spcPct val="100000"/>
              </a:lnSpc>
              <a:spcBef>
                <a:spcPts val="0"/>
              </a:spcBef>
              <a:spcAft>
                <a:spcPts val="0"/>
              </a:spcAft>
              <a:buClr>
                <a:schemeClr val="lt1"/>
              </a:buClr>
              <a:buSzPts val="3200"/>
              <a:buNone/>
              <a:defRPr sz="3200">
                <a:solidFill>
                  <a:schemeClr val="lt1"/>
                </a:solidFill>
              </a:defRPr>
            </a:lvl6pPr>
            <a:lvl7pPr lvl="6">
              <a:lnSpc>
                <a:spcPct val="100000"/>
              </a:lnSpc>
              <a:spcBef>
                <a:spcPts val="0"/>
              </a:spcBef>
              <a:spcAft>
                <a:spcPts val="0"/>
              </a:spcAft>
              <a:buClr>
                <a:schemeClr val="lt1"/>
              </a:buClr>
              <a:buSzPts val="3200"/>
              <a:buNone/>
              <a:defRPr sz="3200">
                <a:solidFill>
                  <a:schemeClr val="lt1"/>
                </a:solidFill>
              </a:defRPr>
            </a:lvl7pPr>
            <a:lvl8pPr lvl="7">
              <a:lnSpc>
                <a:spcPct val="100000"/>
              </a:lnSpc>
              <a:spcBef>
                <a:spcPts val="0"/>
              </a:spcBef>
              <a:spcAft>
                <a:spcPts val="0"/>
              </a:spcAft>
              <a:buClr>
                <a:schemeClr val="lt1"/>
              </a:buClr>
              <a:buSzPts val="3200"/>
              <a:buNone/>
              <a:defRPr sz="3200">
                <a:solidFill>
                  <a:schemeClr val="lt1"/>
                </a:solidFill>
              </a:defRPr>
            </a:lvl8pPr>
            <a:lvl9pPr lvl="8">
              <a:lnSpc>
                <a:spcPct val="100000"/>
              </a:lnSpc>
              <a:spcBef>
                <a:spcPts val="0"/>
              </a:spcBef>
              <a:spcAft>
                <a:spcPts val="0"/>
              </a:spcAft>
              <a:buClr>
                <a:schemeClr val="lt1"/>
              </a:buClr>
              <a:buSzPts val="3200"/>
              <a:buNone/>
              <a:defRPr sz="3200">
                <a:solidFill>
                  <a:schemeClr val="lt1"/>
                </a:solidFill>
              </a:defRPr>
            </a:lvl9pPr>
          </a:lstStyle>
          <a:p>
            <a:pPr>
              <a:defRPr/>
            </a:pPr>
            <a:endParaRPr/>
          </a:p>
        </p:txBody>
      </p:sp>
      <p:sp>
        <p:nvSpPr>
          <p:cNvPr id="13" name="Google Shape;13;p2"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hidden="0"/>
        <p:cNvGrpSpPr/>
        <p:nvPr isPhoto="0" userDrawn="0"/>
      </p:nvGrpSpPr>
      <p:grpSpPr bwMode="auto">
        <a:xfrm>
          <a:off x="0" y="0"/>
          <a:ext cx="0" cy="0"/>
          <a:chOff x="0" y="0"/>
          <a:chExt cx="0" cy="0"/>
        </a:xfrm>
      </p:grpSpPr>
      <p:sp>
        <p:nvSpPr>
          <p:cNvPr id="49" name="Google Shape;49;p11" hidden="0"/>
          <p:cNvSpPr/>
          <p:nvPr isPhoto="0" userDrawn="0"/>
        </p:nvSpPr>
        <p:spPr bwMode="auto">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50" name="Google Shape;50;p11" hidden="0"/>
          <p:cNvSpPr txBox="1"/>
          <p:nvPr isPhoto="0" userDrawn="0">
            <p:ph type="title" hasCustomPrompt="1"/>
          </p:nvPr>
        </p:nvSpPr>
        <p:spPr bwMode="auto">
          <a:xfrm>
            <a:off x="415600" y="1321967"/>
            <a:ext cx="11360700" cy="25572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18700"/>
              <a:buNone/>
              <a:defRPr sz="18700" b="1"/>
            </a:lvl1pPr>
            <a:lvl2pPr lvl="1" algn="ctr">
              <a:spcBef>
                <a:spcPts val="0"/>
              </a:spcBef>
              <a:spcAft>
                <a:spcPts val="0"/>
              </a:spcAft>
              <a:buSzPts val="18700"/>
              <a:buNone/>
              <a:defRPr sz="18700" b="1"/>
            </a:lvl2pPr>
            <a:lvl3pPr lvl="2" algn="ctr">
              <a:spcBef>
                <a:spcPts val="0"/>
              </a:spcBef>
              <a:spcAft>
                <a:spcPts val="0"/>
              </a:spcAft>
              <a:buSzPts val="18700"/>
              <a:buNone/>
              <a:defRPr sz="18700" b="1"/>
            </a:lvl3pPr>
            <a:lvl4pPr lvl="3" algn="ctr">
              <a:spcBef>
                <a:spcPts val="0"/>
              </a:spcBef>
              <a:spcAft>
                <a:spcPts val="0"/>
              </a:spcAft>
              <a:buSzPts val="18700"/>
              <a:buNone/>
              <a:defRPr sz="18700" b="1"/>
            </a:lvl4pPr>
            <a:lvl5pPr lvl="4" algn="ctr">
              <a:spcBef>
                <a:spcPts val="0"/>
              </a:spcBef>
              <a:spcAft>
                <a:spcPts val="0"/>
              </a:spcAft>
              <a:buSzPts val="18700"/>
              <a:buNone/>
              <a:defRPr sz="18700" b="1"/>
            </a:lvl5pPr>
            <a:lvl6pPr lvl="5" algn="ctr">
              <a:spcBef>
                <a:spcPts val="0"/>
              </a:spcBef>
              <a:spcAft>
                <a:spcPts val="0"/>
              </a:spcAft>
              <a:buSzPts val="18700"/>
              <a:buNone/>
              <a:defRPr sz="18700" b="1"/>
            </a:lvl6pPr>
            <a:lvl7pPr lvl="6" algn="ctr">
              <a:spcBef>
                <a:spcPts val="0"/>
              </a:spcBef>
              <a:spcAft>
                <a:spcPts val="0"/>
              </a:spcAft>
              <a:buSzPts val="18700"/>
              <a:buNone/>
              <a:defRPr sz="18700" b="1"/>
            </a:lvl7pPr>
            <a:lvl8pPr lvl="7" algn="ctr">
              <a:spcBef>
                <a:spcPts val="0"/>
              </a:spcBef>
              <a:spcAft>
                <a:spcPts val="0"/>
              </a:spcAft>
              <a:buSzPts val="18700"/>
              <a:buNone/>
              <a:defRPr sz="18700" b="1"/>
            </a:lvl8pPr>
            <a:lvl9pPr lvl="8" algn="ctr">
              <a:spcBef>
                <a:spcPts val="0"/>
              </a:spcBef>
              <a:spcAft>
                <a:spcPts val="0"/>
              </a:spcAft>
              <a:buSzPts val="18700"/>
              <a:buNone/>
              <a:defRPr sz="18700" b="1"/>
            </a:lvl9pPr>
          </a:lstStyle>
          <a:p>
            <a:pPr>
              <a:defRPr/>
            </a:pPr>
            <a:r>
              <a:rPr/>
              <a:t>xx%</a:t>
            </a:r>
            <a:endParaRPr/>
          </a:p>
        </p:txBody>
      </p:sp>
      <p:sp>
        <p:nvSpPr>
          <p:cNvPr id="51" name="Google Shape;51;p11" hidden="0"/>
          <p:cNvSpPr txBox="1"/>
          <p:nvPr isPhoto="0" userDrawn="0">
            <p:ph type="body" idx="1" hasCustomPrompt="0"/>
          </p:nvPr>
        </p:nvSpPr>
        <p:spPr bwMode="auto">
          <a:xfrm>
            <a:off x="415600" y="4095067"/>
            <a:ext cx="11360700" cy="12024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pPr>
              <a:defRPr/>
            </a:pPr>
            <a:endParaRPr/>
          </a:p>
        </p:txBody>
      </p:sp>
      <p:sp>
        <p:nvSpPr>
          <p:cNvPr id="52" name="Google Shape;52;p11"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hidden="0"/>
        <p:cNvGrpSpPr/>
        <p:nvPr isPhoto="0" userDrawn="0"/>
      </p:nvGrpSpPr>
      <p:grpSpPr bwMode="auto">
        <a:xfrm>
          <a:off x="0" y="0"/>
          <a:ext cx="0" cy="0"/>
          <a:chOff x="0" y="0"/>
          <a:chExt cx="0" cy="0"/>
        </a:xfrm>
      </p:grpSpPr>
      <p:sp>
        <p:nvSpPr>
          <p:cNvPr id="54" name="Google Shape;54;p12"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type="obj" userDrawn="1">
  <p:cSld name="OBJECT">
    <p:spTree>
      <p:nvGrpSpPr>
        <p:cNvPr id="1" name="" hidden="0"/>
        <p:cNvGrpSpPr/>
        <p:nvPr isPhoto="0" userDrawn="0"/>
      </p:nvGrpSpPr>
      <p:grpSpPr bwMode="auto">
        <a:xfrm>
          <a:off x="0" y="0"/>
          <a:ext cx="0" cy="0"/>
          <a:chOff x="0" y="0"/>
          <a:chExt cx="0" cy="0"/>
        </a:xfrm>
      </p:grpSpPr>
      <p:sp>
        <p:nvSpPr>
          <p:cNvPr id="56" name="Google Shape;56;p13" hidden="0"/>
          <p:cNvSpPr txBox="1"/>
          <p:nvPr isPhoto="0" userDrawn="0">
            <p:ph type="title" hasCustomPrompt="0"/>
          </p:nvPr>
        </p:nvSpPr>
        <p:spPr bwMode="auto">
          <a:xfrm>
            <a:off x="83819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pPr>
              <a:defRPr/>
            </a:pPr>
            <a:endParaRPr/>
          </a:p>
        </p:txBody>
      </p:sp>
      <p:sp>
        <p:nvSpPr>
          <p:cNvPr id="57" name="Google Shape;57;p13" hidden="0"/>
          <p:cNvSpPr txBox="1"/>
          <p:nvPr isPhoto="0" userDrawn="0">
            <p:ph type="body" idx="1" hasCustomPrompt="0"/>
          </p:nvPr>
        </p:nvSpPr>
        <p:spPr bwMode="auto">
          <a:xfrm>
            <a:off x="838198"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pPr>
              <a:defRPr/>
            </a:pPr>
            <a:endParaRPr/>
          </a:p>
        </p:txBody>
      </p:sp>
      <p:sp>
        <p:nvSpPr>
          <p:cNvPr id="58" name="Google Shape;58;p13" hidden="0"/>
          <p:cNvSpPr txBox="1"/>
          <p:nvPr isPhoto="0" userDrawn="0">
            <p:ph type="dt" idx="10" hasCustomPrompt="0"/>
          </p:nvPr>
        </p:nvSpPr>
        <p:spPr bwMode="auto">
          <a:xfrm>
            <a:off x="838198"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9" name="Google Shape;59;p13" hidden="0"/>
          <p:cNvSpPr txBox="1"/>
          <p:nvPr isPhoto="0" userDrawn="0">
            <p:ph type="ftr" idx="11" hasCustomPrompt="0"/>
          </p:nvPr>
        </p:nvSpPr>
        <p:spPr bwMode="auto">
          <a:xfrm>
            <a:off x="4038598"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0" name="Google Shape;60;p13" hidden="0"/>
          <p:cNvSpPr txBox="1"/>
          <p:nvPr isPhoto="0" userDrawn="0">
            <p:ph type="sldNum" idx="12" hasCustomPrompt="0"/>
          </p:nvPr>
        </p:nvSpPr>
        <p:spPr bwMode="auto">
          <a:xfrm>
            <a:off x="8610599" y="6356350"/>
            <a:ext cx="27432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bg>
      <p:bgPr shadeToTitle="0">
        <a:solidFill>
          <a:schemeClr val="dk1"/>
        </a:solidFill>
      </p:bgPr>
    </p:bg>
    <p:spTree>
      <p:nvGrpSpPr>
        <p:cNvPr id="1" name="" hidden="0"/>
        <p:cNvGrpSpPr/>
        <p:nvPr isPhoto="0" userDrawn="0"/>
      </p:nvGrpSpPr>
      <p:grpSpPr bwMode="auto">
        <a:xfrm>
          <a:off x="0" y="0"/>
          <a:ext cx="0" cy="0"/>
          <a:chOff x="0" y="0"/>
          <a:chExt cx="0" cy="0"/>
        </a:xfrm>
      </p:grpSpPr>
      <p:cxnSp>
        <p:nvCxnSpPr>
          <p:cNvPr id="15" name="Google Shape;15;p3" hidden="0"/>
          <p:cNvCxnSpPr>
            <a:cxnSpLocks/>
          </p:cNvCxnSpPr>
          <p:nvPr isPhoto="0" userDrawn="0"/>
        </p:nvCxnSpPr>
        <p:spPr bwMode="auto">
          <a:xfrm>
            <a:off x="0" y="3997533"/>
            <a:ext cx="12192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hidden="0"/>
          <p:cNvSpPr txBox="1"/>
          <p:nvPr isPhoto="0" userDrawn="0">
            <p:ph type="title" hasCustomPrompt="0"/>
          </p:nvPr>
        </p:nvSpPr>
        <p:spPr bwMode="auto">
          <a:xfrm>
            <a:off x="680600" y="2743200"/>
            <a:ext cx="10830900" cy="1038299"/>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pPr>
              <a:defRPr/>
            </a:pPr>
            <a:endParaRPr/>
          </a:p>
        </p:txBody>
      </p:sp>
      <p:sp>
        <p:nvSpPr>
          <p:cNvPr id="17" name="Google Shape;17;p3"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hidden="0"/>
        <p:cNvGrpSpPr/>
        <p:nvPr isPhoto="0" userDrawn="0"/>
      </p:nvGrpSpPr>
      <p:grpSpPr bwMode="auto">
        <a:xfrm>
          <a:off x="0" y="0"/>
          <a:ext cx="0" cy="0"/>
          <a:chOff x="0" y="0"/>
          <a:chExt cx="0" cy="0"/>
        </a:xfrm>
      </p:grpSpPr>
      <p:sp>
        <p:nvSpPr>
          <p:cNvPr id="19" name="Google Shape;19;p4" hidden="0"/>
          <p:cNvSpPr/>
          <p:nvPr isPhoto="0" userDrawn="0"/>
        </p:nvSpPr>
        <p:spPr bwMode="auto">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sp>
        <p:nvSpPr>
          <p:cNvPr id="20" name="Google Shape;20;p4" hidden="0"/>
          <p:cNvSpPr txBox="1"/>
          <p:nvPr isPhoto="0" userDrawn="0">
            <p:ph type="title" hasCustomPrompt="0"/>
          </p:nvPr>
        </p:nvSpPr>
        <p:spPr bwMode="auto">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pPr>
              <a:defRPr/>
            </a:pPr>
            <a:endParaRPr/>
          </a:p>
        </p:txBody>
      </p:sp>
      <p:sp>
        <p:nvSpPr>
          <p:cNvPr id="21" name="Google Shape;21;p4" hidden="0"/>
          <p:cNvSpPr txBox="1"/>
          <p:nvPr isPhoto="0" userDrawn="0">
            <p:ph type="body" idx="1" hasCustomPrompt="0"/>
          </p:nvPr>
        </p:nvSpPr>
        <p:spPr bwMode="auto">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pPr>
              <a:defRPr/>
            </a:pPr>
            <a:endParaRPr/>
          </a:p>
        </p:txBody>
      </p:sp>
      <p:sp>
        <p:nvSpPr>
          <p:cNvPr id="22" name="Google Shape;22;p4"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hidden="0"/>
        <p:cNvGrpSpPr/>
        <p:nvPr isPhoto="0" userDrawn="0"/>
      </p:nvGrpSpPr>
      <p:grpSpPr bwMode="auto">
        <a:xfrm>
          <a:off x="0" y="0"/>
          <a:ext cx="0" cy="0"/>
          <a:chOff x="0" y="0"/>
          <a:chExt cx="0" cy="0"/>
        </a:xfrm>
      </p:grpSpPr>
      <p:sp>
        <p:nvSpPr>
          <p:cNvPr id="24" name="Google Shape;24;p5" hidden="0"/>
          <p:cNvSpPr txBox="1"/>
          <p:nvPr isPhoto="0" userDrawn="0">
            <p:ph type="title" hasCustomPrompt="0"/>
          </p:nvPr>
        </p:nvSpPr>
        <p:spPr bwMode="auto">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pPr>
              <a:defRPr/>
            </a:pPr>
            <a:endParaRPr/>
          </a:p>
        </p:txBody>
      </p:sp>
      <p:sp>
        <p:nvSpPr>
          <p:cNvPr id="25" name="Google Shape;25;p5" hidden="0"/>
          <p:cNvSpPr txBox="1"/>
          <p:nvPr isPhoto="0" userDrawn="0">
            <p:ph type="body" idx="1" hasCustomPrompt="0"/>
          </p:nvPr>
        </p:nvSpPr>
        <p:spPr bwMode="auto">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a:defRPr/>
            </a:pPr>
            <a:endParaRPr/>
          </a:p>
        </p:txBody>
      </p:sp>
      <p:sp>
        <p:nvSpPr>
          <p:cNvPr id="26" name="Google Shape;26;p5" hidden="0"/>
          <p:cNvSpPr txBox="1"/>
          <p:nvPr isPhoto="0" userDrawn="0">
            <p:ph type="body" idx="2" hasCustomPrompt="0"/>
          </p:nvPr>
        </p:nvSpPr>
        <p:spPr bwMode="auto">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a:defRPr/>
            </a:pPr>
            <a:endParaRPr/>
          </a:p>
        </p:txBody>
      </p:sp>
      <p:sp>
        <p:nvSpPr>
          <p:cNvPr id="27" name="Google Shape;27;p5"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hidden="0"/>
        <p:cNvGrpSpPr/>
        <p:nvPr isPhoto="0" userDrawn="0"/>
      </p:nvGrpSpPr>
      <p:grpSpPr bwMode="auto">
        <a:xfrm>
          <a:off x="0" y="0"/>
          <a:ext cx="0" cy="0"/>
          <a:chOff x="0" y="0"/>
          <a:chExt cx="0" cy="0"/>
        </a:xfrm>
      </p:grpSpPr>
      <p:sp>
        <p:nvSpPr>
          <p:cNvPr id="29" name="Google Shape;29;p6" hidden="0"/>
          <p:cNvSpPr txBox="1"/>
          <p:nvPr isPhoto="0" userDrawn="0">
            <p:ph type="title" hasCustomPrompt="0"/>
          </p:nvPr>
        </p:nvSpPr>
        <p:spPr bwMode="auto">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pPr>
              <a:defRPr/>
            </a:pPr>
            <a:endParaRPr/>
          </a:p>
        </p:txBody>
      </p:sp>
      <p:sp>
        <p:nvSpPr>
          <p:cNvPr id="30" name="Google Shape;30;p6"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hidden="0"/>
        <p:cNvGrpSpPr/>
        <p:nvPr isPhoto="0" userDrawn="0"/>
      </p:nvGrpSpPr>
      <p:grpSpPr bwMode="auto">
        <a:xfrm>
          <a:off x="0" y="0"/>
          <a:ext cx="0" cy="0"/>
          <a:chOff x="0" y="0"/>
          <a:chExt cx="0" cy="0"/>
        </a:xfrm>
      </p:grpSpPr>
      <p:sp>
        <p:nvSpPr>
          <p:cNvPr id="32" name="Google Shape;32;p7" hidden="0"/>
          <p:cNvSpPr txBox="1"/>
          <p:nvPr isPhoto="0" userDrawn="0">
            <p:ph type="title" hasCustomPrompt="0"/>
          </p:nvPr>
        </p:nvSpPr>
        <p:spPr bwMode="auto">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pPr>
              <a:defRPr/>
            </a:pPr>
            <a:endParaRPr/>
          </a:p>
        </p:txBody>
      </p:sp>
      <p:sp>
        <p:nvSpPr>
          <p:cNvPr id="33" name="Google Shape;33;p7" hidden="0"/>
          <p:cNvSpPr txBox="1"/>
          <p:nvPr isPhoto="0" userDrawn="0">
            <p:ph type="body" idx="1" hasCustomPrompt="0"/>
          </p:nvPr>
        </p:nvSpPr>
        <p:spPr bwMode="auto">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a:defRPr/>
            </a:pPr>
            <a:endParaRPr/>
          </a:p>
        </p:txBody>
      </p:sp>
      <p:sp>
        <p:nvSpPr>
          <p:cNvPr id="34" name="Google Shape;34;p7"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bg>
      <p:bgPr shadeToTitle="0">
        <a:solidFill>
          <a:schemeClr val="lt2"/>
        </a:solidFill>
      </p:bgPr>
    </p:bg>
    <p:spTree>
      <p:nvGrpSpPr>
        <p:cNvPr id="1" name="" hidden="0"/>
        <p:cNvGrpSpPr/>
        <p:nvPr isPhoto="0" userDrawn="0"/>
      </p:nvGrpSpPr>
      <p:grpSpPr bwMode="auto">
        <a:xfrm>
          <a:off x="0" y="0"/>
          <a:ext cx="0" cy="0"/>
          <a:chOff x="0" y="0"/>
          <a:chExt cx="0" cy="0"/>
        </a:xfrm>
      </p:grpSpPr>
      <p:sp>
        <p:nvSpPr>
          <p:cNvPr id="36" name="Google Shape;36;p8" hidden="0"/>
          <p:cNvSpPr txBox="1"/>
          <p:nvPr isPhoto="0" userDrawn="0">
            <p:ph type="title" hasCustomPrompt="0"/>
          </p:nvPr>
        </p:nvSpPr>
        <p:spPr bwMode="auto">
          <a:xfrm>
            <a:off x="653667" y="701800"/>
            <a:ext cx="77301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pPr>
              <a:defRPr/>
            </a:pPr>
            <a:endParaRPr/>
          </a:p>
        </p:txBody>
      </p:sp>
      <p:sp>
        <p:nvSpPr>
          <p:cNvPr id="37" name="Google Shape;37;p8"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hidden="0"/>
        <p:cNvGrpSpPr/>
        <p:nvPr isPhoto="0" userDrawn="0"/>
      </p:nvGrpSpPr>
      <p:grpSpPr bwMode="auto">
        <a:xfrm>
          <a:off x="0" y="0"/>
          <a:ext cx="0" cy="0"/>
          <a:chOff x="0" y="0"/>
          <a:chExt cx="0" cy="0"/>
        </a:xfrm>
      </p:grpSpPr>
      <p:sp>
        <p:nvSpPr>
          <p:cNvPr id="39" name="Google Shape;39;p9" hidden="0"/>
          <p:cNvSpPr/>
          <p:nvPr isPhoto="0" userDrawn="0"/>
        </p:nvSpPr>
        <p:spPr bwMode="auto">
          <a:xfrm>
            <a:off x="6096000" y="10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a:p>
        </p:txBody>
      </p:sp>
      <p:cxnSp>
        <p:nvCxnSpPr>
          <p:cNvPr id="40" name="Google Shape;40;p9" hidden="0"/>
          <p:cNvCxnSpPr>
            <a:cxnSpLocks/>
          </p:cNvCxnSpPr>
          <p:nvPr isPhoto="0" userDrawn="0"/>
        </p:nvCxnSpPr>
        <p:spPr bwMode="auto">
          <a:xfrm>
            <a:off x="6706232" y="5994000"/>
            <a:ext cx="624299"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hidden="0"/>
          <p:cNvSpPr txBox="1"/>
          <p:nvPr isPhoto="0" userDrawn="0">
            <p:ph type="title" hasCustomPrompt="0"/>
          </p:nvPr>
        </p:nvSpPr>
        <p:spPr bwMode="auto">
          <a:xfrm>
            <a:off x="354000" y="1607767"/>
            <a:ext cx="5393700" cy="20127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pPr>
              <a:defRPr/>
            </a:pPr>
            <a:endParaRPr/>
          </a:p>
        </p:txBody>
      </p:sp>
      <p:sp>
        <p:nvSpPr>
          <p:cNvPr id="42" name="Google Shape;42;p9" hidden="0"/>
          <p:cNvSpPr txBox="1"/>
          <p:nvPr isPhoto="0" userDrawn="0">
            <p:ph type="subTitle" idx="1" hasCustomPrompt="0"/>
          </p:nvPr>
        </p:nvSpPr>
        <p:spPr bwMode="auto">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43" name="Google Shape;43;p9" hidden="0"/>
          <p:cNvSpPr txBox="1"/>
          <p:nvPr isPhoto="0" userDrawn="0">
            <p:ph type="body" idx="2" hasCustomPrompt="0"/>
          </p:nvPr>
        </p:nvSpPr>
        <p:spPr bwMode="auto">
          <a:xfrm>
            <a:off x="6586000" y="965600"/>
            <a:ext cx="5115899" cy="4926899"/>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pPr>
              <a:defRPr/>
            </a:pPr>
            <a:endParaRPr/>
          </a:p>
        </p:txBody>
      </p:sp>
      <p:sp>
        <p:nvSpPr>
          <p:cNvPr id="44" name="Google Shape;44;p9"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hidden="0"/>
        <p:cNvGrpSpPr/>
        <p:nvPr isPhoto="0" userDrawn="0"/>
      </p:nvGrpSpPr>
      <p:grpSpPr bwMode="auto">
        <a:xfrm>
          <a:off x="0" y="0"/>
          <a:ext cx="0" cy="0"/>
          <a:chOff x="0" y="0"/>
          <a:chExt cx="0" cy="0"/>
        </a:xfrm>
      </p:grpSpPr>
      <p:sp>
        <p:nvSpPr>
          <p:cNvPr id="46" name="Google Shape;46;p10" hidden="0"/>
          <p:cNvSpPr txBox="1"/>
          <p:nvPr isPhoto="0" userDrawn="0">
            <p:ph type="body" idx="1" hasCustomPrompt="0"/>
          </p:nvPr>
        </p:nvSpPr>
        <p:spPr bwMode="auto">
          <a:xfrm>
            <a:off x="415600" y="5649100"/>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800"/>
              <a:buNone/>
              <a:defRPr sz="2800"/>
            </a:lvl1pPr>
          </a:lstStyle>
          <a:p>
            <a:pPr>
              <a:defRPr/>
            </a:pPr>
            <a:endParaRPr/>
          </a:p>
        </p:txBody>
      </p:sp>
      <p:sp>
        <p:nvSpPr>
          <p:cNvPr id="47" name="Google Shape;47;p10" hidden="0"/>
          <p:cNvSpPr txBox="1"/>
          <p:nvPr isPhoto="0" userDrawn="0">
            <p:ph type="sldNum" idx="12" hasCustomPrompt="0"/>
          </p:nvPr>
        </p:nvSpPr>
        <p:spPr bwMode="auto">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IN"/>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pearmint">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6" name="Google Shape;6;p1" hidden="0"/>
          <p:cNvSpPr txBox="1"/>
          <p:nvPr isPhoto="0" userDrawn="0">
            <p:ph type="title" hasCustomPrompt="0"/>
          </p:nvPr>
        </p:nvSpPr>
        <p:spPr bwMode="auto">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Font typeface="Proxima Nova"/>
              <a:buNone/>
              <a:defRPr sz="3700">
                <a:solidFill>
                  <a:schemeClr val="dk1"/>
                </a:solidFill>
                <a:latin typeface="Proxima Nova"/>
                <a:ea typeface="Proxima Nova"/>
                <a:cs typeface="Proxima Nova"/>
              </a:defRPr>
            </a:lvl1pPr>
            <a:lvl2pPr lvl="1">
              <a:spcBef>
                <a:spcPts val="0"/>
              </a:spcBef>
              <a:spcAft>
                <a:spcPts val="0"/>
              </a:spcAft>
              <a:buClr>
                <a:schemeClr val="dk1"/>
              </a:buClr>
              <a:buSzPts val="3700"/>
              <a:buFont typeface="Proxima Nova"/>
              <a:buNone/>
              <a:defRPr sz="3700">
                <a:solidFill>
                  <a:schemeClr val="dk1"/>
                </a:solidFill>
                <a:latin typeface="Proxima Nova"/>
                <a:ea typeface="Proxima Nova"/>
                <a:cs typeface="Proxima Nova"/>
              </a:defRPr>
            </a:lvl2pPr>
            <a:lvl3pPr lvl="2">
              <a:spcBef>
                <a:spcPts val="0"/>
              </a:spcBef>
              <a:spcAft>
                <a:spcPts val="0"/>
              </a:spcAft>
              <a:buClr>
                <a:schemeClr val="dk1"/>
              </a:buClr>
              <a:buSzPts val="3700"/>
              <a:buFont typeface="Proxima Nova"/>
              <a:buNone/>
              <a:defRPr sz="3700">
                <a:solidFill>
                  <a:schemeClr val="dk1"/>
                </a:solidFill>
                <a:latin typeface="Proxima Nova"/>
                <a:ea typeface="Proxima Nova"/>
                <a:cs typeface="Proxima Nova"/>
              </a:defRPr>
            </a:lvl3pPr>
            <a:lvl4pPr lvl="3">
              <a:spcBef>
                <a:spcPts val="0"/>
              </a:spcBef>
              <a:spcAft>
                <a:spcPts val="0"/>
              </a:spcAft>
              <a:buClr>
                <a:schemeClr val="dk1"/>
              </a:buClr>
              <a:buSzPts val="3700"/>
              <a:buFont typeface="Proxima Nova"/>
              <a:buNone/>
              <a:defRPr sz="3700">
                <a:solidFill>
                  <a:schemeClr val="dk1"/>
                </a:solidFill>
                <a:latin typeface="Proxima Nova"/>
                <a:ea typeface="Proxima Nova"/>
                <a:cs typeface="Proxima Nova"/>
              </a:defRPr>
            </a:lvl4pPr>
            <a:lvl5pPr lvl="4">
              <a:spcBef>
                <a:spcPts val="0"/>
              </a:spcBef>
              <a:spcAft>
                <a:spcPts val="0"/>
              </a:spcAft>
              <a:buClr>
                <a:schemeClr val="dk1"/>
              </a:buClr>
              <a:buSzPts val="3700"/>
              <a:buFont typeface="Proxima Nova"/>
              <a:buNone/>
              <a:defRPr sz="3700">
                <a:solidFill>
                  <a:schemeClr val="dk1"/>
                </a:solidFill>
                <a:latin typeface="Proxima Nova"/>
                <a:ea typeface="Proxima Nova"/>
                <a:cs typeface="Proxima Nova"/>
              </a:defRPr>
            </a:lvl5pPr>
            <a:lvl6pPr lvl="5">
              <a:spcBef>
                <a:spcPts val="0"/>
              </a:spcBef>
              <a:spcAft>
                <a:spcPts val="0"/>
              </a:spcAft>
              <a:buClr>
                <a:schemeClr val="dk1"/>
              </a:buClr>
              <a:buSzPts val="3700"/>
              <a:buFont typeface="Proxima Nova"/>
              <a:buNone/>
              <a:defRPr sz="3700">
                <a:solidFill>
                  <a:schemeClr val="dk1"/>
                </a:solidFill>
                <a:latin typeface="Proxima Nova"/>
                <a:ea typeface="Proxima Nova"/>
                <a:cs typeface="Proxima Nova"/>
              </a:defRPr>
            </a:lvl6pPr>
            <a:lvl7pPr lvl="6">
              <a:spcBef>
                <a:spcPts val="0"/>
              </a:spcBef>
              <a:spcAft>
                <a:spcPts val="0"/>
              </a:spcAft>
              <a:buClr>
                <a:schemeClr val="dk1"/>
              </a:buClr>
              <a:buSzPts val="3700"/>
              <a:buFont typeface="Proxima Nova"/>
              <a:buNone/>
              <a:defRPr sz="3700">
                <a:solidFill>
                  <a:schemeClr val="dk1"/>
                </a:solidFill>
                <a:latin typeface="Proxima Nova"/>
                <a:ea typeface="Proxima Nova"/>
                <a:cs typeface="Proxima Nova"/>
              </a:defRPr>
            </a:lvl7pPr>
            <a:lvl8pPr lvl="7">
              <a:spcBef>
                <a:spcPts val="0"/>
              </a:spcBef>
              <a:spcAft>
                <a:spcPts val="0"/>
              </a:spcAft>
              <a:buClr>
                <a:schemeClr val="dk1"/>
              </a:buClr>
              <a:buSzPts val="3700"/>
              <a:buFont typeface="Proxima Nova"/>
              <a:buNone/>
              <a:defRPr sz="3700">
                <a:solidFill>
                  <a:schemeClr val="dk1"/>
                </a:solidFill>
                <a:latin typeface="Proxima Nova"/>
                <a:ea typeface="Proxima Nova"/>
                <a:cs typeface="Proxima Nova"/>
              </a:defRPr>
            </a:lvl8pPr>
            <a:lvl9pPr lvl="8">
              <a:spcBef>
                <a:spcPts val="0"/>
              </a:spcBef>
              <a:spcAft>
                <a:spcPts val="0"/>
              </a:spcAft>
              <a:buClr>
                <a:schemeClr val="dk1"/>
              </a:buClr>
              <a:buSzPts val="3700"/>
              <a:buFont typeface="Proxima Nova"/>
              <a:buNone/>
              <a:defRPr sz="3700">
                <a:solidFill>
                  <a:schemeClr val="dk1"/>
                </a:solidFill>
                <a:latin typeface="Proxima Nova"/>
                <a:ea typeface="Proxima Nova"/>
                <a:cs typeface="Proxima Nova"/>
              </a:defRPr>
            </a:lvl9pPr>
          </a:lstStyle>
          <a:p>
            <a:pPr>
              <a:defRPr/>
            </a:pPr>
            <a:endParaRPr/>
          </a:p>
        </p:txBody>
      </p:sp>
      <p:sp>
        <p:nvSpPr>
          <p:cNvPr id="7" name="Google Shape;7;p1" hidden="0"/>
          <p:cNvSpPr txBox="1"/>
          <p:nvPr isPhoto="0" userDrawn="0">
            <p:ph type="body" idx="1" hasCustomPrompt="0"/>
          </p:nvPr>
        </p:nvSpPr>
        <p:spPr bwMode="auto">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4999"/>
              </a:lnSpc>
              <a:spcBef>
                <a:spcPts val="0"/>
              </a:spcBef>
              <a:spcAft>
                <a:spcPts val="0"/>
              </a:spcAft>
              <a:buClr>
                <a:schemeClr val="accent3"/>
              </a:buClr>
              <a:buSzPts val="2400"/>
              <a:buFont typeface="Proxima Nova"/>
              <a:buChar char="●"/>
              <a:defRPr sz="2400">
                <a:solidFill>
                  <a:schemeClr val="accent3"/>
                </a:solidFill>
                <a:latin typeface="Proxima Nova"/>
                <a:ea typeface="Proxima Nova"/>
                <a:cs typeface="Proxima Nova"/>
              </a:defRPr>
            </a:lvl1pPr>
            <a:lvl2pPr marL="914400" lvl="1" indent="-349250">
              <a:lnSpc>
                <a:spcPct val="114999"/>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defRPr>
            </a:lvl2pPr>
            <a:lvl3pPr marL="1371600" lvl="2" indent="-349250">
              <a:lnSpc>
                <a:spcPct val="114999"/>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defRPr>
            </a:lvl3pPr>
            <a:lvl4pPr marL="1828800" lvl="3" indent="-349250">
              <a:lnSpc>
                <a:spcPct val="114999"/>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defRPr>
            </a:lvl4pPr>
            <a:lvl5pPr marL="2286000" lvl="4" indent="-349250">
              <a:lnSpc>
                <a:spcPct val="114999"/>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defRPr>
            </a:lvl5pPr>
            <a:lvl6pPr marL="2743200" lvl="5" indent="-349250">
              <a:lnSpc>
                <a:spcPct val="114999"/>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defRPr>
            </a:lvl6pPr>
            <a:lvl7pPr marL="3200400" lvl="6" indent="-349250">
              <a:lnSpc>
                <a:spcPct val="114999"/>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defRPr>
            </a:lvl7pPr>
            <a:lvl8pPr marL="3657600" lvl="7" indent="-349250">
              <a:lnSpc>
                <a:spcPct val="114999"/>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defRPr>
            </a:lvl8pPr>
            <a:lvl9pPr marL="4114800" lvl="8" indent="-349250">
              <a:lnSpc>
                <a:spcPct val="114999"/>
              </a:lnSpc>
              <a:spcBef>
                <a:spcPts val="0"/>
              </a:spcBef>
              <a:spcAft>
                <a:spcPts val="0"/>
              </a:spcAft>
              <a:buClr>
                <a:schemeClr val="accent3"/>
              </a:buClr>
              <a:buSzPts val="1900"/>
              <a:buFont typeface="Proxima Nova"/>
              <a:buChar char="■"/>
              <a:defRPr sz="1900">
                <a:solidFill>
                  <a:schemeClr val="accent3"/>
                </a:solidFill>
                <a:latin typeface="Proxima Nova"/>
                <a:ea typeface="Proxima Nova"/>
                <a:cs typeface="Proxima Nova"/>
              </a:defRPr>
            </a:lvl9pPr>
          </a:lstStyle>
          <a:p>
            <a:pPr>
              <a:defRPr/>
            </a:pPr>
            <a:endParaRPr/>
          </a:p>
        </p:txBody>
      </p:sp>
      <p:sp>
        <p:nvSpPr>
          <p:cNvPr id="8" name="Google Shape;8;p1" hidden="0"/>
          <p:cNvSpPr txBox="1"/>
          <p:nvPr isPhoto="0" userDrawn="0">
            <p:ph type="sldNum" idx="12" hasCustomPrompt="0"/>
          </p:nvPr>
        </p:nvSpPr>
        <p:spPr bwMode="auto">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Proxima Nova"/>
                <a:ea typeface="Proxima Nova"/>
                <a:cs typeface="Proxima Nova"/>
              </a:defRPr>
            </a:lvl1pPr>
            <a:lvl2pPr lvl="1" algn="r">
              <a:buNone/>
              <a:defRPr sz="1300">
                <a:solidFill>
                  <a:schemeClr val="dk1"/>
                </a:solidFill>
                <a:latin typeface="Proxima Nova"/>
                <a:ea typeface="Proxima Nova"/>
                <a:cs typeface="Proxima Nova"/>
              </a:defRPr>
            </a:lvl2pPr>
            <a:lvl3pPr lvl="2" algn="r">
              <a:buNone/>
              <a:defRPr sz="1300">
                <a:solidFill>
                  <a:schemeClr val="dk1"/>
                </a:solidFill>
                <a:latin typeface="Proxima Nova"/>
                <a:ea typeface="Proxima Nova"/>
                <a:cs typeface="Proxima Nova"/>
              </a:defRPr>
            </a:lvl3pPr>
            <a:lvl4pPr lvl="3" algn="r">
              <a:buNone/>
              <a:defRPr sz="1300">
                <a:solidFill>
                  <a:schemeClr val="dk1"/>
                </a:solidFill>
                <a:latin typeface="Proxima Nova"/>
                <a:ea typeface="Proxima Nova"/>
                <a:cs typeface="Proxima Nova"/>
              </a:defRPr>
            </a:lvl4pPr>
            <a:lvl5pPr lvl="4" algn="r">
              <a:buNone/>
              <a:defRPr sz="1300">
                <a:solidFill>
                  <a:schemeClr val="dk1"/>
                </a:solidFill>
                <a:latin typeface="Proxima Nova"/>
                <a:ea typeface="Proxima Nova"/>
                <a:cs typeface="Proxima Nova"/>
              </a:defRPr>
            </a:lvl5pPr>
            <a:lvl6pPr lvl="5" algn="r">
              <a:buNone/>
              <a:defRPr sz="1300">
                <a:solidFill>
                  <a:schemeClr val="dk1"/>
                </a:solidFill>
                <a:latin typeface="Proxima Nova"/>
                <a:ea typeface="Proxima Nova"/>
                <a:cs typeface="Proxima Nova"/>
              </a:defRPr>
            </a:lvl6pPr>
            <a:lvl7pPr lvl="6" algn="r">
              <a:buNone/>
              <a:defRPr sz="1300">
                <a:solidFill>
                  <a:schemeClr val="dk1"/>
                </a:solidFill>
                <a:latin typeface="Proxima Nova"/>
                <a:ea typeface="Proxima Nova"/>
                <a:cs typeface="Proxima Nova"/>
              </a:defRPr>
            </a:lvl7pPr>
            <a:lvl8pPr lvl="7" algn="r">
              <a:buNone/>
              <a:defRPr sz="1300">
                <a:solidFill>
                  <a:schemeClr val="dk1"/>
                </a:solidFill>
                <a:latin typeface="Proxima Nova"/>
                <a:ea typeface="Proxima Nova"/>
                <a:cs typeface="Proxima Nova"/>
              </a:defRPr>
            </a:lvl8pPr>
            <a:lvl9pPr lvl="8" algn="r">
              <a:buNone/>
              <a:defRPr sz="1300">
                <a:solidFill>
                  <a:schemeClr val="dk1"/>
                </a:solidFill>
                <a:latin typeface="Proxima Nova"/>
                <a:ea typeface="Proxima Nova"/>
                <a:cs typeface="Proxima Nova"/>
              </a:defRPr>
            </a:lvl9pPr>
          </a:lstStyle>
          <a:p>
            <a:pPr marL="0" lvl="0" indent="0" algn="r">
              <a:spcBef>
                <a:spcPts val="0"/>
              </a:spcBef>
              <a:spcAft>
                <a:spcPts val="0"/>
              </a:spcAft>
              <a:buNone/>
              <a:defRPr/>
            </a:pPr>
            <a:fld id="{00000000-1234-1234-1234-123412341234}" type="slidenum">
              <a:rPr lang="en-IN"/>
              <a:t/>
            </a:fld>
            <a:endParaRPr/>
          </a:p>
        </p:txBody>
      </p:sp>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5" name="Google Shape;65;p14" hidden="0"/>
          <p:cNvSpPr txBox="1"/>
          <p:nvPr isPhoto="0" userDrawn="0">
            <p:ph type="ctrTitle" hasCustomPrompt="0"/>
          </p:nvPr>
        </p:nvSpPr>
        <p:spPr bwMode="auto">
          <a:xfrm>
            <a:off x="1524000" y="807085"/>
            <a:ext cx="9144000" cy="1696720"/>
          </a:xfrm>
          <a:prstGeom prst="rect">
            <a:avLst/>
          </a:prstGeom>
          <a:noFill/>
          <a:ln>
            <a:noFill/>
          </a:ln>
        </p:spPr>
        <p:txBody>
          <a:bodyPr spcFirstLastPara="1" wrap="square" lIns="91400" tIns="45675" rIns="91400" bIns="45675" anchor="b" anchorCtr="0">
            <a:normAutofit/>
          </a:bodyPr>
          <a:lstStyle/>
          <a:p>
            <a:pPr marL="0" lvl="0" indent="0" algn="ctr">
              <a:lnSpc>
                <a:spcPct val="130000"/>
              </a:lnSpc>
              <a:spcBef>
                <a:spcPts val="0"/>
              </a:spcBef>
              <a:spcAft>
                <a:spcPts val="0"/>
              </a:spcAft>
              <a:buClr>
                <a:schemeClr val="dk1"/>
              </a:buClr>
              <a:buSzPts val="2800"/>
              <a:buFont typeface="Libre Baskerville"/>
              <a:buNone/>
              <a:defRPr/>
            </a:pPr>
            <a:r>
              <a:rPr lang="en-IN" sz="2800" b="1">
                <a:latin typeface="Libre Baskerville"/>
                <a:ea typeface="Libre Baskerville"/>
                <a:cs typeface="Libre Baskerville"/>
              </a:rPr>
              <a:t>Predicting a Patient’s Stay using Conditional Space Development and Hierarchical Prediction</a:t>
            </a:r>
            <a:endParaRPr sz="2800" b="1">
              <a:latin typeface="Libre Baskerville"/>
              <a:ea typeface="Libre Baskerville"/>
              <a:cs typeface="Libre Baskerville"/>
            </a:endParaRPr>
          </a:p>
        </p:txBody>
      </p:sp>
      <p:sp>
        <p:nvSpPr>
          <p:cNvPr id="66" name="Google Shape;66;p14" hidden="0"/>
          <p:cNvSpPr txBox="1"/>
          <p:nvPr isPhoto="0" userDrawn="0"/>
        </p:nvSpPr>
        <p:spPr bwMode="auto">
          <a:xfrm>
            <a:off x="1640198" y="4354201"/>
            <a:ext cx="4456500" cy="12006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Clr>
                <a:schemeClr val="dk1"/>
              </a:buClr>
              <a:buSzPts val="2400"/>
              <a:buFont typeface="Arial"/>
              <a:buNone/>
              <a:defRPr/>
            </a:pPr>
            <a:r>
              <a:rPr lang="en-IN" sz="2400" b="0" i="0" u="none" strike="noStrike" cap="none">
                <a:solidFill>
                  <a:schemeClr val="lt1"/>
                </a:solidFill>
                <a:latin typeface="Arial"/>
                <a:ea typeface="Arial"/>
                <a:cs typeface="Arial"/>
              </a:rPr>
              <a:t>Guide:</a:t>
            </a:r>
            <a:endParaRPr sz="2400" b="0" i="0" u="none" strike="noStrike" cap="none">
              <a:solidFill>
                <a:schemeClr val="lt1"/>
              </a:solidFill>
              <a:latin typeface="Arial"/>
              <a:ea typeface="Arial"/>
              <a:cs typeface="Arial"/>
            </a:endParaRPr>
          </a:p>
          <a:p>
            <a:pPr marL="0" marR="0" lvl="0" indent="0" algn="l">
              <a:spcBef>
                <a:spcPts val="0"/>
              </a:spcBef>
              <a:spcAft>
                <a:spcPts val="0"/>
              </a:spcAft>
              <a:buClr>
                <a:schemeClr val="dk1"/>
              </a:buClr>
              <a:buSzPts val="2400"/>
              <a:buFont typeface="Arial"/>
              <a:buNone/>
              <a:defRPr/>
            </a:pPr>
            <a:r>
              <a:rPr lang="en-IN" sz="2400" b="0" i="0" u="none" strike="noStrike" cap="none">
                <a:solidFill>
                  <a:schemeClr val="lt1"/>
                </a:solidFill>
                <a:latin typeface="Arial"/>
                <a:ea typeface="Arial"/>
                <a:cs typeface="Arial"/>
              </a:rPr>
              <a:t>Mrs. M. Sailaja</a:t>
            </a:r>
            <a:endParaRPr sz="2400" b="0" i="0" u="none" strike="noStrike" cap="none">
              <a:solidFill>
                <a:schemeClr val="lt1"/>
              </a:solidFill>
              <a:latin typeface="Arial"/>
              <a:ea typeface="Arial"/>
              <a:cs typeface="Arial"/>
            </a:endParaRPr>
          </a:p>
          <a:p>
            <a:pPr marL="0" marR="0" lvl="0" indent="0" algn="l">
              <a:spcBef>
                <a:spcPts val="0"/>
              </a:spcBef>
              <a:spcAft>
                <a:spcPts val="0"/>
              </a:spcAft>
              <a:buClr>
                <a:schemeClr val="dk1"/>
              </a:buClr>
              <a:buSzPts val="2400"/>
              <a:buFont typeface="Arial"/>
              <a:buNone/>
              <a:defRPr/>
            </a:pPr>
            <a:r>
              <a:rPr lang="en-IN" sz="2400" b="0" i="0" u="none" strike="noStrike" cap="none">
                <a:solidFill>
                  <a:schemeClr val="lt1"/>
                </a:solidFill>
                <a:latin typeface="Arial"/>
                <a:ea typeface="Arial"/>
                <a:cs typeface="Arial"/>
              </a:rPr>
              <a:t>Assistant Professor</a:t>
            </a:r>
            <a:endParaRPr sz="2400" b="0" i="0" u="none" strike="noStrike" cap="none">
              <a:solidFill>
                <a:schemeClr val="lt1"/>
              </a:solidFill>
              <a:latin typeface="Arial"/>
              <a:ea typeface="Arial"/>
              <a:cs typeface="Arial"/>
            </a:endParaRPr>
          </a:p>
        </p:txBody>
      </p:sp>
      <p:sp>
        <p:nvSpPr>
          <p:cNvPr id="67" name="Google Shape;67;p14" hidden="0"/>
          <p:cNvSpPr txBox="1"/>
          <p:nvPr isPhoto="0" userDrawn="0">
            <p:ph type="subTitle" idx="1" hasCustomPrompt="0"/>
          </p:nvPr>
        </p:nvSpPr>
        <p:spPr bwMode="auto">
          <a:xfrm>
            <a:off x="6926580" y="4300855"/>
            <a:ext cx="4446905" cy="1655445"/>
          </a:xfrm>
          <a:prstGeom prst="rect">
            <a:avLst/>
          </a:prstGeom>
          <a:noFill/>
          <a:ln>
            <a:noFill/>
          </a:ln>
        </p:spPr>
        <p:txBody>
          <a:bodyPr spcFirstLastPara="1" wrap="square" lIns="91425" tIns="45700" rIns="91425" bIns="45700" anchor="t" anchorCtr="0">
            <a:normAutofit fontScale="55000" lnSpcReduction="20000"/>
          </a:bodyPr>
          <a:lstStyle/>
          <a:p>
            <a:pPr marL="0" lvl="0" indent="0" algn="l">
              <a:lnSpc>
                <a:spcPct val="90000"/>
              </a:lnSpc>
              <a:spcBef>
                <a:spcPts val="0"/>
              </a:spcBef>
              <a:spcAft>
                <a:spcPts val="0"/>
              </a:spcAft>
              <a:buClr>
                <a:srgbClr val="3F3F3F"/>
              </a:buClr>
              <a:buSzPct val="36000"/>
              <a:buNone/>
              <a:defRPr/>
            </a:pPr>
            <a:r>
              <a:rPr lang="en-IN">
                <a:latin typeface="Libre Baskerville"/>
                <a:ea typeface="Libre Baskerville"/>
                <a:cs typeface="Libre Baskerville"/>
              </a:rPr>
              <a:t>Project By:</a:t>
            </a:r>
            <a:endParaRPr>
              <a:latin typeface="Libre Baskerville"/>
              <a:ea typeface="Libre Baskerville"/>
              <a:cs typeface="Libre Baskerville"/>
            </a:endParaRPr>
          </a:p>
          <a:p>
            <a:pPr marL="0" lvl="0" indent="0" algn="l">
              <a:lnSpc>
                <a:spcPct val="90000"/>
              </a:lnSpc>
              <a:spcBef>
                <a:spcPts val="1000"/>
              </a:spcBef>
              <a:spcAft>
                <a:spcPts val="0"/>
              </a:spcAft>
              <a:buClr>
                <a:srgbClr val="3F3F3F"/>
              </a:buClr>
              <a:buSzPct val="36000"/>
              <a:buNone/>
              <a:defRPr/>
            </a:pPr>
            <a:r>
              <a:rPr lang="en-IN">
                <a:latin typeface="Libre Baskerville"/>
                <a:ea typeface="Libre Baskerville"/>
                <a:cs typeface="Libre Baskerville"/>
              </a:rPr>
              <a:t>18501A0581  -  Abhinav.M</a:t>
            </a:r>
            <a:endParaRPr>
              <a:latin typeface="Libre Baskerville"/>
              <a:ea typeface="Libre Baskerville"/>
              <a:cs typeface="Libre Baskerville"/>
            </a:endParaRPr>
          </a:p>
          <a:p>
            <a:pPr marL="0" lvl="0" indent="0" algn="l">
              <a:lnSpc>
                <a:spcPct val="90000"/>
              </a:lnSpc>
              <a:spcBef>
                <a:spcPts val="1000"/>
              </a:spcBef>
              <a:spcAft>
                <a:spcPts val="0"/>
              </a:spcAft>
              <a:buClr>
                <a:srgbClr val="3F3F3F"/>
              </a:buClr>
              <a:buSzPct val="36000"/>
              <a:buNone/>
              <a:defRPr/>
            </a:pPr>
            <a:r>
              <a:rPr lang="en-IN">
                <a:latin typeface="Libre Baskerville"/>
                <a:ea typeface="Libre Baskerville"/>
                <a:cs typeface="Libre Baskerville"/>
              </a:rPr>
              <a:t>18501A05B9 -  N V Sai Bhargava.Y</a:t>
            </a:r>
            <a:endParaRPr>
              <a:latin typeface="Libre Baskerville"/>
              <a:ea typeface="Libre Baskerville"/>
              <a:cs typeface="Libre Baskerville"/>
            </a:endParaRPr>
          </a:p>
          <a:p>
            <a:pPr marL="0" lvl="0" indent="0" algn="l">
              <a:lnSpc>
                <a:spcPct val="90000"/>
              </a:lnSpc>
              <a:spcBef>
                <a:spcPts val="1000"/>
              </a:spcBef>
              <a:spcAft>
                <a:spcPts val="0"/>
              </a:spcAft>
              <a:buClr>
                <a:srgbClr val="3F3F3F"/>
              </a:buClr>
              <a:buSzPct val="36000"/>
              <a:buNone/>
              <a:defRPr/>
            </a:pPr>
            <a:r>
              <a:rPr lang="en-IN">
                <a:latin typeface="Libre Baskerville"/>
                <a:ea typeface="Libre Baskerville"/>
                <a:cs typeface="Libre Baskerville"/>
              </a:rPr>
              <a:t>18501A0576  -  Deva Harsha.M</a:t>
            </a:r>
            <a:endParaRPr>
              <a:latin typeface="Libre Baskerville"/>
              <a:ea typeface="Libre Baskerville"/>
              <a:cs typeface="Libre Baskerville"/>
            </a:endParaRPr>
          </a:p>
          <a:p>
            <a:pPr marL="0" lvl="0" indent="0" algn="l">
              <a:lnSpc>
                <a:spcPct val="90000"/>
              </a:lnSpc>
              <a:spcBef>
                <a:spcPts val="1000"/>
              </a:spcBef>
              <a:spcAft>
                <a:spcPts val="0"/>
              </a:spcAft>
              <a:buClr>
                <a:srgbClr val="3F3F3F"/>
              </a:buClr>
              <a:buSzPct val="36000"/>
              <a:buNone/>
              <a:defRPr/>
            </a:pPr>
            <a:r>
              <a:rPr lang="en-IN">
                <a:latin typeface="Libre Baskerville"/>
                <a:ea typeface="Libre Baskerville"/>
                <a:cs typeface="Libre Baskerville"/>
              </a:rPr>
              <a:t>18501A0588  -  V Ratna Sravanth.P</a:t>
            </a:r>
            <a:endParaRPr>
              <a:latin typeface="Libre Baskerville"/>
              <a:ea typeface="Libre Baskerville"/>
              <a:cs typeface="Libre Baskervill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2" name="Google Shape;132;p22" hidden="0"/>
          <p:cNvSpPr txBox="1"/>
          <p:nvPr isPhoto="0" userDrawn="0">
            <p:ph type="title" hasCustomPrompt="0"/>
          </p:nvPr>
        </p:nvSpPr>
        <p:spPr bwMode="auto">
          <a:xfrm>
            <a:off x="647700" y="258445"/>
            <a:ext cx="10515600" cy="6018529"/>
          </a:xfrm>
          <a:prstGeom prst="rect">
            <a:avLst/>
          </a:prstGeom>
          <a:noFill/>
          <a:ln>
            <a:noFill/>
          </a:ln>
        </p:spPr>
        <p:txBody>
          <a:bodyPr spcFirstLastPara="1" wrap="square" lIns="91425" tIns="45700" rIns="91425" bIns="45700" anchor="ctr" anchorCtr="0">
            <a:normAutofit/>
          </a:bodyPr>
          <a:lstStyle/>
          <a:p>
            <a:pPr marL="0" lvl="0" indent="0" algn="ctr">
              <a:lnSpc>
                <a:spcPct val="90000"/>
              </a:lnSpc>
              <a:spcBef>
                <a:spcPts val="0"/>
              </a:spcBef>
              <a:spcAft>
                <a:spcPts val="0"/>
              </a:spcAft>
              <a:buClr>
                <a:schemeClr val="dk1"/>
              </a:buClr>
              <a:buSzPts val="4800"/>
              <a:buFont typeface="Arial"/>
              <a:buNone/>
              <a:defRPr/>
            </a:pPr>
            <a:r>
              <a:rPr lang="en-IN" sz="4800" b="1"/>
              <a:t>EXPLORATORY D</a:t>
            </a:r>
            <a:r>
              <a:rPr lang="en-IN" sz="4800" b="1"/>
              <a:t>ATA</a:t>
            </a:r>
            <a:r>
              <a:rPr lang="en-IN" sz="4800" b="1"/>
              <a:t> A</a:t>
            </a:r>
            <a:r>
              <a:rPr lang="en-IN" sz="4800" b="1"/>
              <a:t>NALYSIS</a:t>
            </a:r>
            <a:endParaRPr sz="4800"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7" name="Google Shape;137;p23"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solidFill>
                  <a:schemeClr val="dk1"/>
                </a:solidFill>
                <a:latin typeface="Arial"/>
                <a:ea typeface="Arial"/>
                <a:cs typeface="Arial"/>
              </a:rPr>
              <a:t>Understanding </a:t>
            </a:r>
            <a:r>
              <a:rPr lang="en-IN" sz="3600">
                <a:latin typeface="Arial"/>
                <a:ea typeface="Arial"/>
                <a:cs typeface="Arial"/>
              </a:rPr>
              <a:t>t</a:t>
            </a:r>
            <a:r>
              <a:rPr lang="en-IN" sz="3600">
                <a:solidFill>
                  <a:schemeClr val="dk1"/>
                </a:solidFill>
                <a:latin typeface="Arial"/>
                <a:ea typeface="Arial"/>
                <a:cs typeface="Arial"/>
              </a:rPr>
              <a:t>he I/P</a:t>
            </a:r>
            <a:r>
              <a:rPr lang="en-IN" sz="3600">
                <a:latin typeface="Arial"/>
                <a:ea typeface="Arial"/>
                <a:cs typeface="Arial"/>
              </a:rPr>
              <a:t> &amp;</a:t>
            </a:r>
            <a:r>
              <a:rPr lang="en-IN" sz="3600">
                <a:solidFill>
                  <a:schemeClr val="dk1"/>
                </a:solidFill>
                <a:latin typeface="Arial"/>
                <a:ea typeface="Arial"/>
                <a:cs typeface="Arial"/>
              </a:rPr>
              <a:t> O/P</a:t>
            </a:r>
            <a:endParaRPr sz="3600">
              <a:solidFill>
                <a:schemeClr val="dk1"/>
              </a:solidFill>
              <a:latin typeface="Arial"/>
              <a:ea typeface="Arial"/>
              <a:cs typeface="Arial"/>
            </a:endParaRPr>
          </a:p>
        </p:txBody>
      </p:sp>
      <p:sp>
        <p:nvSpPr>
          <p:cNvPr id="138" name="Google Shape;138;p23" hidden="0"/>
          <p:cNvSpPr txBox="1"/>
          <p:nvPr isPhoto="0" userDrawn="0">
            <p:ph type="body" idx="1" hasCustomPrompt="0"/>
          </p:nvPr>
        </p:nvSpPr>
        <p:spPr bwMode="auto">
          <a:xfrm>
            <a:off x="838198" y="1825625"/>
            <a:ext cx="10515600" cy="4351338"/>
          </a:xfrm>
          <a:prstGeom prst="rect">
            <a:avLst/>
          </a:prstGeom>
          <a:noFill/>
          <a:ln>
            <a:noFill/>
          </a:ln>
        </p:spPr>
        <p:txBody>
          <a:bodyPr spcFirstLastPara="1" wrap="square" lIns="91425" tIns="45700" rIns="91425" bIns="45700" anchor="t" anchorCtr="0">
            <a:normAutofit/>
          </a:bodyPr>
          <a:lstStyle/>
          <a:p>
            <a:pPr marL="0" lvl="0" indent="0" algn="l">
              <a:lnSpc>
                <a:spcPct val="90000"/>
              </a:lnSpc>
              <a:spcBef>
                <a:spcPts val="0"/>
              </a:spcBef>
              <a:spcAft>
                <a:spcPts val="0"/>
              </a:spcAft>
              <a:buClr>
                <a:schemeClr val="dk1"/>
              </a:buClr>
              <a:buSzPts val="2100"/>
              <a:buNone/>
              <a:defRPr/>
            </a:pPr>
            <a:endParaRPr/>
          </a:p>
          <a:p>
            <a:pPr marL="0" lvl="0" indent="0" algn="l">
              <a:lnSpc>
                <a:spcPct val="90000"/>
              </a:lnSpc>
              <a:spcBef>
                <a:spcPts val="749"/>
              </a:spcBef>
              <a:spcAft>
                <a:spcPts val="1600"/>
              </a:spcAft>
              <a:buClr>
                <a:schemeClr val="dk1"/>
              </a:buClr>
              <a:buSzPts val="2100"/>
              <a:buNone/>
              <a:defRPr/>
            </a:pPr>
            <a:endParaRPr/>
          </a:p>
        </p:txBody>
      </p:sp>
      <p:pic>
        <p:nvPicPr>
          <p:cNvPr id="139" name="Google Shape;139;p23" hidden="0"/>
          <p:cNvPicPr/>
          <p:nvPr isPhoto="0" userDrawn="0"/>
        </p:nvPicPr>
        <p:blipFill>
          <a:blip r:embed="rId2">
            <a:alphaModFix/>
          </a:blip>
          <a:srcRect l="0" t="0" r="0" b="0"/>
          <a:stretch/>
        </p:blipFill>
        <p:spPr bwMode="auto">
          <a:xfrm>
            <a:off x="647699" y="2067444"/>
            <a:ext cx="10515599" cy="36664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4" name="Google Shape;144;p24"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Removing unnecessary parameters</a:t>
            </a:r>
            <a:endParaRPr sz="3600">
              <a:latin typeface="Arial"/>
              <a:ea typeface="Arial"/>
              <a:cs typeface="Arial"/>
            </a:endParaRPr>
          </a:p>
        </p:txBody>
      </p:sp>
      <p:sp>
        <p:nvSpPr>
          <p:cNvPr id="145" name="Google Shape;145;p24" hidden="0"/>
          <p:cNvSpPr txBox="1"/>
          <p:nvPr isPhoto="0" userDrawn="0">
            <p:ph type="body" idx="1" hasCustomPrompt="0"/>
          </p:nvPr>
        </p:nvSpPr>
        <p:spPr bwMode="auto">
          <a:xfrm>
            <a:off x="838198" y="1825625"/>
            <a:ext cx="10515600" cy="4351338"/>
          </a:xfrm>
          <a:prstGeom prst="rect">
            <a:avLst/>
          </a:prstGeom>
          <a:noFill/>
          <a:ln>
            <a:noFill/>
          </a:ln>
        </p:spPr>
        <p:txBody>
          <a:bodyPr spcFirstLastPara="1" wrap="square" lIns="91425" tIns="45700" rIns="91425" bIns="45700" anchor="t" anchorCtr="0">
            <a:normAutofit/>
          </a:bodyPr>
          <a:lstStyle/>
          <a:p>
            <a:pPr marL="0" lvl="0" indent="0" algn="just">
              <a:lnSpc>
                <a:spcPct val="150000"/>
              </a:lnSpc>
              <a:spcBef>
                <a:spcPts val="0"/>
              </a:spcBef>
              <a:spcAft>
                <a:spcPts val="0"/>
              </a:spcAft>
              <a:buClr>
                <a:schemeClr val="dk1"/>
              </a:buClr>
              <a:buSzPts val="2400"/>
              <a:buNone/>
              <a:defRPr/>
            </a:pPr>
            <a:r>
              <a:rPr lang="en-IN" sz="2400"/>
              <a:t>	Unnecessary parameters are the parameters of data which are of no use in deciding the result. They can also participate in misleading the results. So it is better to drop them. </a:t>
            </a:r>
            <a:endParaRPr sz="2400"/>
          </a:p>
          <a:p>
            <a:pPr marL="171450" lvl="0" indent="-171450" algn="just">
              <a:lnSpc>
                <a:spcPct val="150000"/>
              </a:lnSpc>
              <a:spcBef>
                <a:spcPts val="749"/>
              </a:spcBef>
              <a:spcAft>
                <a:spcPts val="0"/>
              </a:spcAft>
              <a:buClr>
                <a:schemeClr val="dk1"/>
              </a:buClr>
              <a:buSzPts val="2400"/>
              <a:buChar char="●"/>
              <a:defRPr/>
            </a:pPr>
            <a:r>
              <a:rPr lang="en-IN" sz="2400"/>
              <a:t>Id is unique for every patient; recovery of patient doesn’t depend upon id.</a:t>
            </a:r>
            <a:endParaRPr sz="2400"/>
          </a:p>
          <a:p>
            <a:pPr marL="171450" lvl="0" indent="-171450" algn="just">
              <a:lnSpc>
                <a:spcPct val="150000"/>
              </a:lnSpc>
              <a:spcBef>
                <a:spcPts val="749"/>
              </a:spcBef>
              <a:spcAft>
                <a:spcPts val="0"/>
              </a:spcAft>
              <a:buClr>
                <a:schemeClr val="dk1"/>
              </a:buClr>
              <a:buSzPts val="2400"/>
              <a:buChar char="●"/>
              <a:defRPr/>
            </a:pPr>
            <a:r>
              <a:rPr lang="en-IN" sz="2400"/>
              <a:t>Date of admission also has no effect on recovery. </a:t>
            </a:r>
            <a:endParaRPr sz="2400"/>
          </a:p>
          <a:p>
            <a:pPr marL="171450" lvl="0" indent="-171450" algn="just">
              <a:lnSpc>
                <a:spcPct val="150000"/>
              </a:lnSpc>
              <a:spcBef>
                <a:spcPts val="749"/>
              </a:spcBef>
              <a:spcAft>
                <a:spcPts val="1600"/>
              </a:spcAft>
              <a:buClr>
                <a:schemeClr val="dk1"/>
              </a:buClr>
              <a:buSzPts val="2400"/>
              <a:buNone/>
              <a:defRPr/>
            </a:pPr>
            <a:r>
              <a:rPr lang="en-IN" sz="2400"/>
              <a:t>Thus “ID” and “date admission” are dropped.</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0" name="Google Shape;150;p25"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Label Encoding</a:t>
            </a:r>
            <a:endParaRPr sz="3600">
              <a:latin typeface="Arial"/>
              <a:ea typeface="Arial"/>
              <a:cs typeface="Arial"/>
            </a:endParaRPr>
          </a:p>
        </p:txBody>
      </p:sp>
      <p:sp>
        <p:nvSpPr>
          <p:cNvPr id="151" name="Google Shape;151;p25" hidden="0"/>
          <p:cNvSpPr txBox="1"/>
          <p:nvPr isPhoto="0" userDrawn="0">
            <p:ph type="body" idx="1" hasCustomPrompt="0"/>
          </p:nvPr>
        </p:nvSpPr>
        <p:spPr bwMode="auto">
          <a:xfrm>
            <a:off x="838198" y="1825625"/>
            <a:ext cx="10515600" cy="4351338"/>
          </a:xfrm>
          <a:prstGeom prst="rect">
            <a:avLst/>
          </a:prstGeom>
          <a:noFill/>
          <a:ln>
            <a:noFill/>
          </a:ln>
        </p:spPr>
        <p:txBody>
          <a:bodyPr spcFirstLastPara="1" wrap="square" lIns="91425" tIns="45700" rIns="91425" bIns="45700" anchor="t" anchorCtr="0">
            <a:normAutofit/>
          </a:bodyPr>
          <a:lstStyle/>
          <a:p>
            <a:pPr marL="0" lvl="0" indent="0" algn="just">
              <a:lnSpc>
                <a:spcPct val="150000"/>
              </a:lnSpc>
              <a:spcBef>
                <a:spcPts val="0"/>
              </a:spcBef>
              <a:spcAft>
                <a:spcPts val="0"/>
              </a:spcAft>
              <a:buClr>
                <a:schemeClr val="dk1"/>
              </a:buClr>
              <a:buSzPts val="2400"/>
              <a:buNone/>
              <a:defRPr/>
            </a:pPr>
            <a:r>
              <a:rPr lang="en-IN" sz="2400"/>
              <a:t>Categorical Columns are - Age, Sex, Weight, Diagnose, Sub Diagnose, Flora, Medicament, Active Substance. All the categorical columns need to be label encoded.</a:t>
            </a:r>
            <a:endParaRPr sz="2400"/>
          </a:p>
          <a:p>
            <a:pPr marL="0" lvl="0" indent="0" algn="just">
              <a:lnSpc>
                <a:spcPct val="90000"/>
              </a:lnSpc>
              <a:spcBef>
                <a:spcPts val="749"/>
              </a:spcBef>
              <a:spcAft>
                <a:spcPts val="1600"/>
              </a:spcAft>
              <a:buClr>
                <a:schemeClr val="dk1"/>
              </a:buClr>
              <a:buSzPts val="2400"/>
              <a:buNone/>
              <a:defRPr/>
            </a:pPr>
            <a:endParaRPr sz="2400"/>
          </a:p>
        </p:txBody>
      </p:sp>
      <p:pic>
        <p:nvPicPr>
          <p:cNvPr id="152" name="Google Shape;152;p25" hidden="0"/>
          <p:cNvPicPr/>
          <p:nvPr isPhoto="0" userDrawn="0"/>
        </p:nvPicPr>
        <p:blipFill>
          <a:blip r:embed="rId2">
            <a:alphaModFix/>
          </a:blip>
          <a:srcRect l="0" t="0" r="0" b="0"/>
          <a:stretch/>
        </p:blipFill>
        <p:spPr bwMode="auto">
          <a:xfrm>
            <a:off x="647700" y="3819525"/>
            <a:ext cx="9954260" cy="2357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7" name="Google Shape;157;p26" hidden="0"/>
          <p:cNvSpPr txBox="1"/>
          <p:nvPr isPhoto="0" userDrawn="0">
            <p:ph type="title" hasCustomPrompt="0"/>
          </p:nvPr>
        </p:nvSpPr>
        <p:spPr bwMode="auto">
          <a:xfrm>
            <a:off x="647700" y="258445"/>
            <a:ext cx="10515600" cy="5975350"/>
          </a:xfrm>
          <a:prstGeom prst="rect">
            <a:avLst/>
          </a:prstGeom>
          <a:noFill/>
          <a:ln>
            <a:noFill/>
          </a:ln>
        </p:spPr>
        <p:txBody>
          <a:bodyPr spcFirstLastPara="1" wrap="square" lIns="91425" tIns="45700" rIns="91425" bIns="45700" anchor="ctr" anchorCtr="0">
            <a:normAutofit/>
          </a:bodyPr>
          <a:lstStyle/>
          <a:p>
            <a:pPr marL="0" lvl="0" indent="0" algn="ctr">
              <a:lnSpc>
                <a:spcPct val="90000"/>
              </a:lnSpc>
              <a:spcBef>
                <a:spcPts val="0"/>
              </a:spcBef>
              <a:spcAft>
                <a:spcPts val="0"/>
              </a:spcAft>
              <a:buClr>
                <a:schemeClr val="dk1"/>
              </a:buClr>
              <a:buSzPts val="4800"/>
              <a:buFont typeface="Arial"/>
              <a:buNone/>
              <a:defRPr/>
            </a:pPr>
            <a:r>
              <a:rPr lang="en-IN" sz="4800">
                <a:latin typeface="Arial"/>
                <a:ea typeface="Arial"/>
                <a:cs typeface="Arial"/>
              </a:rPr>
              <a:t>CONDITIONAL S</a:t>
            </a:r>
            <a:r>
              <a:rPr lang="en-IN" sz="4800"/>
              <a:t>PACE</a:t>
            </a:r>
            <a:r>
              <a:rPr lang="en-IN" sz="4800">
                <a:latin typeface="Arial"/>
                <a:ea typeface="Arial"/>
                <a:cs typeface="Arial"/>
              </a:rPr>
              <a:t> DEVELOPMENT</a:t>
            </a:r>
            <a:endParaRPr sz="4800">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2" name="Google Shape;162;p27"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Correlation matrix</a:t>
            </a:r>
            <a:endParaRPr sz="3600">
              <a:latin typeface="Arial"/>
              <a:ea typeface="Arial"/>
              <a:cs typeface="Arial"/>
            </a:endParaRPr>
          </a:p>
        </p:txBody>
      </p:sp>
      <p:sp>
        <p:nvSpPr>
          <p:cNvPr id="163" name="Google Shape;163;p27" hidden="0"/>
          <p:cNvSpPr txBox="1"/>
          <p:nvPr isPhoto="0" userDrawn="0">
            <p:ph type="body" idx="1" hasCustomPrompt="0"/>
          </p:nvPr>
        </p:nvSpPr>
        <p:spPr bwMode="auto">
          <a:xfrm>
            <a:off x="838198" y="1825625"/>
            <a:ext cx="10515600" cy="4351338"/>
          </a:xfrm>
          <a:prstGeom prst="rect">
            <a:avLst/>
          </a:prstGeom>
          <a:noFill/>
          <a:ln>
            <a:noFill/>
          </a:ln>
        </p:spPr>
        <p:txBody>
          <a:bodyPr spcFirstLastPara="1" wrap="square" lIns="91425" tIns="45700" rIns="91425" bIns="45700" anchor="t" anchorCtr="0">
            <a:normAutofit/>
          </a:bodyPr>
          <a:lstStyle/>
          <a:p>
            <a:pPr marL="171450" lvl="0" indent="-171450" algn="just">
              <a:lnSpc>
                <a:spcPct val="90000"/>
              </a:lnSpc>
              <a:spcBef>
                <a:spcPts val="0"/>
              </a:spcBef>
              <a:spcAft>
                <a:spcPts val="0"/>
              </a:spcAft>
              <a:buClr>
                <a:schemeClr val="dk1"/>
              </a:buClr>
              <a:buSzPts val="2400"/>
              <a:buChar char="●"/>
              <a:defRPr/>
            </a:pPr>
            <a:r>
              <a:rPr lang="en-IN" sz="2400"/>
              <a:t>Sometimes there will be some parameters which are dependent on other parameter too much that their effect on result will be same, there will be no change in result if we remove one of them. </a:t>
            </a:r>
            <a:endParaRPr sz="2400"/>
          </a:p>
          <a:p>
            <a:pPr marL="0" lvl="0" indent="0" algn="just">
              <a:lnSpc>
                <a:spcPct val="90000"/>
              </a:lnSpc>
              <a:spcBef>
                <a:spcPts val="749"/>
              </a:spcBef>
              <a:spcAft>
                <a:spcPts val="0"/>
              </a:spcAft>
              <a:buClr>
                <a:schemeClr val="dk1"/>
              </a:buClr>
              <a:buSzPts val="2400"/>
              <a:buNone/>
              <a:defRPr/>
            </a:pPr>
            <a:endParaRPr sz="2400"/>
          </a:p>
          <a:p>
            <a:pPr marL="171450" lvl="0" indent="-171450" algn="just">
              <a:lnSpc>
                <a:spcPct val="90000"/>
              </a:lnSpc>
              <a:spcBef>
                <a:spcPts val="749"/>
              </a:spcBef>
              <a:spcAft>
                <a:spcPts val="0"/>
              </a:spcAft>
              <a:buClr>
                <a:schemeClr val="dk1"/>
              </a:buClr>
              <a:buSzPts val="2400"/>
              <a:buChar char="●"/>
              <a:defRPr/>
            </a:pPr>
            <a:r>
              <a:rPr lang="en-IN" sz="2400"/>
              <a:t>For example, DOB and age are highly correlated, removing one of them will not have effect on result and also one less parameter to the model to process upon. </a:t>
            </a:r>
            <a:endParaRPr sz="2400"/>
          </a:p>
          <a:p>
            <a:pPr marL="0" lvl="0" indent="0" algn="just">
              <a:lnSpc>
                <a:spcPct val="90000"/>
              </a:lnSpc>
              <a:spcBef>
                <a:spcPts val="749"/>
              </a:spcBef>
              <a:spcAft>
                <a:spcPts val="0"/>
              </a:spcAft>
              <a:buClr>
                <a:schemeClr val="dk1"/>
              </a:buClr>
              <a:buSzPts val="2400"/>
              <a:buNone/>
              <a:defRPr/>
            </a:pPr>
            <a:endParaRPr sz="2400"/>
          </a:p>
          <a:p>
            <a:pPr marL="171450" lvl="0" indent="-171450" algn="just">
              <a:lnSpc>
                <a:spcPct val="90000"/>
              </a:lnSpc>
              <a:spcBef>
                <a:spcPts val="749"/>
              </a:spcBef>
              <a:spcAft>
                <a:spcPts val="1600"/>
              </a:spcAft>
              <a:buClr>
                <a:schemeClr val="dk1"/>
              </a:buClr>
              <a:buSzPts val="2400"/>
              <a:buChar char="●"/>
              <a:defRPr/>
            </a:pPr>
            <a:r>
              <a:rPr lang="en-IN" sz="2400"/>
              <a:t>Yet this is the most obvious example, sometimes we cannot find highly correlated parameters with just observing the table, this is where correlation matrix comes.</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168" name="Google Shape;168;p28" hidden="0"/>
          <p:cNvPicPr/>
          <p:nvPr isPhoto="0" userDrawn="0">
            <p:ph type="body" idx="1" hasCustomPrompt="0"/>
          </p:nvPr>
        </p:nvPicPr>
        <p:blipFill>
          <a:blip r:embed="rId2">
            <a:alphaModFix/>
          </a:blip>
          <a:srcRect l="0" t="0" r="0" b="0"/>
          <a:stretch/>
        </p:blipFill>
        <p:spPr bwMode="auto">
          <a:xfrm>
            <a:off x="5172075" y="2292985"/>
            <a:ext cx="5875020" cy="3527425"/>
          </a:xfrm>
          <a:prstGeom prst="rect">
            <a:avLst/>
          </a:prstGeom>
          <a:noFill/>
          <a:ln>
            <a:noFill/>
          </a:ln>
        </p:spPr>
      </p:pic>
      <p:sp>
        <p:nvSpPr>
          <p:cNvPr id="169" name="Google Shape;169;p28" hidden="0"/>
          <p:cNvSpPr txBox="1"/>
          <p:nvPr isPhoto="0" userDrawn="0"/>
        </p:nvSpPr>
        <p:spPr bwMode="auto">
          <a:xfrm>
            <a:off x="578484" y="1071706"/>
            <a:ext cx="4487082" cy="2286036"/>
          </a:xfrm>
          <a:prstGeom prst="rect">
            <a:avLst/>
          </a:prstGeom>
          <a:noFill/>
          <a:ln>
            <a:noFill/>
          </a:ln>
        </p:spPr>
        <p:txBody>
          <a:bodyPr spcFirstLastPara="1" wrap="square" lIns="91425" tIns="45700" rIns="91425" bIns="45700" anchor="t" anchorCtr="0">
            <a:noAutofit/>
          </a:bodyPr>
          <a:lstStyle/>
          <a:p>
            <a:pPr marL="0" marR="0" lvl="0" indent="0" algn="just">
              <a:spcBef>
                <a:spcPts val="0"/>
              </a:spcBef>
              <a:spcAft>
                <a:spcPts val="0"/>
              </a:spcAft>
              <a:buNone/>
              <a:defRPr/>
            </a:pPr>
            <a:r>
              <a:rPr lang="en-IN" sz="2400" b="0" i="0" u="none" strike="noStrike" cap="none">
                <a:solidFill>
                  <a:schemeClr val="dk1"/>
                </a:solidFill>
                <a:latin typeface="Arial"/>
                <a:ea typeface="Arial"/>
                <a:cs typeface="Arial"/>
              </a:rPr>
              <a:t>In this heatmap of correlation you can see that medicament and active substance are highly correlated, so one of them can be dropped.</a:t>
            </a:r>
            <a:endParaRPr sz="24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4" name="Google Shape;174;p29"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Boruta Algorithm:</a:t>
            </a:r>
            <a:endParaRPr sz="3600">
              <a:latin typeface="Arial"/>
              <a:ea typeface="Arial"/>
              <a:cs typeface="Arial"/>
            </a:endParaRPr>
          </a:p>
        </p:txBody>
      </p:sp>
      <p:sp>
        <p:nvSpPr>
          <p:cNvPr id="175" name="Google Shape;175;p29" hidden="0"/>
          <p:cNvSpPr txBox="1"/>
          <p:nvPr isPhoto="0" userDrawn="0">
            <p:ph type="body" idx="1" hasCustomPrompt="0"/>
          </p:nvPr>
        </p:nvSpPr>
        <p:spPr bwMode="auto">
          <a:xfrm>
            <a:off x="838198"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171450" lvl="0" indent="-151447" algn="just">
              <a:lnSpc>
                <a:spcPct val="150000"/>
              </a:lnSpc>
              <a:spcBef>
                <a:spcPts val="0"/>
              </a:spcBef>
              <a:spcAft>
                <a:spcPts val="0"/>
              </a:spcAft>
              <a:buClr>
                <a:schemeClr val="dk1"/>
              </a:buClr>
              <a:buSzPct val="87500"/>
              <a:buChar char="●"/>
              <a:defRPr/>
            </a:pPr>
            <a:r>
              <a:rPr lang="en-IN"/>
              <a:t>Boruta is a feature selection algorithm. Precisely, it works as a wrapper algorithm around Random Forest. Feature selection is important because you often need not use every feature at your disposal to train a model.</a:t>
            </a:r>
            <a:endParaRPr/>
          </a:p>
          <a:p>
            <a:pPr marL="0" lvl="0" indent="0" algn="just">
              <a:lnSpc>
                <a:spcPct val="90000"/>
              </a:lnSpc>
              <a:spcBef>
                <a:spcPts val="749"/>
              </a:spcBef>
              <a:spcAft>
                <a:spcPts val="0"/>
              </a:spcAft>
              <a:buClr>
                <a:schemeClr val="dk1"/>
              </a:buClr>
              <a:buSzPct val="87500"/>
              <a:buNone/>
              <a:defRPr/>
            </a:pPr>
            <a:endParaRPr b="1"/>
          </a:p>
          <a:p>
            <a:pPr marL="0" lvl="0" indent="0" algn="just">
              <a:lnSpc>
                <a:spcPct val="90000"/>
              </a:lnSpc>
              <a:spcBef>
                <a:spcPts val="749"/>
              </a:spcBef>
              <a:spcAft>
                <a:spcPts val="0"/>
              </a:spcAft>
              <a:buClr>
                <a:schemeClr val="dk1"/>
              </a:buClr>
              <a:buSzPct val="87500"/>
              <a:buNone/>
              <a:defRPr/>
            </a:pPr>
            <a:r>
              <a:rPr lang="en-IN" b="1"/>
              <a:t>How does Boruta works:</a:t>
            </a:r>
            <a:endParaRPr b="1"/>
          </a:p>
          <a:p>
            <a:pPr marL="0" lvl="0" indent="0" algn="l">
              <a:lnSpc>
                <a:spcPct val="90000"/>
              </a:lnSpc>
              <a:spcBef>
                <a:spcPts val="749"/>
              </a:spcBef>
              <a:spcAft>
                <a:spcPts val="0"/>
              </a:spcAft>
              <a:buClr>
                <a:schemeClr val="dk1"/>
              </a:buClr>
              <a:buSzPct val="87500"/>
              <a:buNone/>
              <a:defRPr/>
            </a:pPr>
            <a:r>
              <a:rPr lang="en-IN"/>
              <a:t>1. It adds randomness to the given data set by creating shuffled copies of all features (which are called shadow features).</a:t>
            </a:r>
            <a:endParaRPr/>
          </a:p>
          <a:p>
            <a:pPr marL="0" lvl="0" indent="0" algn="just">
              <a:lnSpc>
                <a:spcPct val="90000"/>
              </a:lnSpc>
              <a:spcBef>
                <a:spcPts val="749"/>
              </a:spcBef>
              <a:spcAft>
                <a:spcPts val="0"/>
              </a:spcAft>
              <a:buClr>
                <a:schemeClr val="dk1"/>
              </a:buClr>
              <a:buSzPct val="87500"/>
              <a:buNone/>
              <a:defRPr/>
            </a:pPr>
            <a:r>
              <a:rPr lang="en-IN"/>
              <a:t>2. Then, it trains a random forest classifier on the extended data set and applies a feature</a:t>
            </a:r>
            <a:endParaRPr/>
          </a:p>
          <a:p>
            <a:pPr marL="0" lvl="0" indent="0" algn="just">
              <a:lnSpc>
                <a:spcPct val="90000"/>
              </a:lnSpc>
              <a:spcBef>
                <a:spcPts val="749"/>
              </a:spcBef>
              <a:spcAft>
                <a:spcPts val="0"/>
              </a:spcAft>
              <a:buClr>
                <a:schemeClr val="dk1"/>
              </a:buClr>
              <a:buSzPct val="87500"/>
              <a:buNone/>
              <a:defRPr/>
            </a:pPr>
            <a:r>
              <a:rPr lang="en-IN"/>
              <a:t>importance measure (the default is Mean Decrease Accuracy) to evaluate the importance of</a:t>
            </a:r>
            <a:endParaRPr/>
          </a:p>
          <a:p>
            <a:pPr marL="0" lvl="0" indent="0" algn="just">
              <a:lnSpc>
                <a:spcPct val="90000"/>
              </a:lnSpc>
              <a:spcBef>
                <a:spcPts val="749"/>
              </a:spcBef>
              <a:spcAft>
                <a:spcPts val="0"/>
              </a:spcAft>
              <a:buClr>
                <a:schemeClr val="dk1"/>
              </a:buClr>
              <a:buSzPct val="87500"/>
              <a:buNone/>
              <a:defRPr/>
            </a:pPr>
            <a:r>
              <a:rPr lang="en-IN"/>
              <a:t>each feature with higher means more important.</a:t>
            </a:r>
            <a:endParaRPr/>
          </a:p>
          <a:p>
            <a:pPr marL="0" lvl="0" indent="0" algn="just">
              <a:lnSpc>
                <a:spcPct val="90000"/>
              </a:lnSpc>
              <a:spcBef>
                <a:spcPts val="749"/>
              </a:spcBef>
              <a:spcAft>
                <a:spcPts val="1600"/>
              </a:spcAft>
              <a:buClr>
                <a:schemeClr val="dk1"/>
              </a:buClr>
              <a:buSzPct val="87500"/>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0" name="Google Shape;180;p30" hidden="0"/>
          <p:cNvSpPr txBox="1"/>
          <p:nvPr isPhoto="0" userDrawn="0">
            <p:ph type="body" idx="1" hasCustomPrompt="0"/>
          </p:nvPr>
        </p:nvSpPr>
        <p:spPr bwMode="auto">
          <a:xfrm>
            <a:off x="647700" y="497840"/>
            <a:ext cx="10515600" cy="5679440"/>
          </a:xfrm>
          <a:prstGeom prst="rect">
            <a:avLst/>
          </a:prstGeom>
          <a:noFill/>
          <a:ln>
            <a:noFill/>
          </a:ln>
        </p:spPr>
        <p:txBody>
          <a:bodyPr spcFirstLastPara="1" wrap="square" lIns="91425" tIns="45700" rIns="91425" bIns="45700" anchor="t" anchorCtr="0">
            <a:normAutofit/>
          </a:bodyPr>
          <a:lstStyle/>
          <a:p>
            <a:pPr marL="0" lvl="0" indent="0" algn="just">
              <a:lnSpc>
                <a:spcPct val="90000"/>
              </a:lnSpc>
              <a:spcBef>
                <a:spcPts val="0"/>
              </a:spcBef>
              <a:spcAft>
                <a:spcPts val="0"/>
              </a:spcAft>
              <a:buClr>
                <a:schemeClr val="dk1"/>
              </a:buClr>
              <a:buSzPts val="2100"/>
              <a:buNone/>
              <a:defRPr/>
            </a:pPr>
            <a:r>
              <a:rPr lang="en-IN"/>
              <a:t>3. At every iteration, it checks whether a real feature has a higher importance than the best of its shadow features (i.e. whether the feature has a higher Z score than the maximum Z score of its shadow features) and constantly removes features which are deemed highly unimportant.</a:t>
            </a:r>
            <a:endParaRPr/>
          </a:p>
          <a:p>
            <a:pPr marL="0" lvl="0" indent="0" algn="just">
              <a:lnSpc>
                <a:spcPct val="90000"/>
              </a:lnSpc>
              <a:spcBef>
                <a:spcPts val="749"/>
              </a:spcBef>
              <a:spcAft>
                <a:spcPts val="0"/>
              </a:spcAft>
              <a:buClr>
                <a:schemeClr val="dk1"/>
              </a:buClr>
              <a:buSzPts val="2100"/>
              <a:buNone/>
              <a:defRPr/>
            </a:pPr>
            <a:r>
              <a:rPr lang="en-IN"/>
              <a:t>4. Finally, the algorithm stops either when all features gets confirmed or rejected or it reaches a specified limit of random forest runs.</a:t>
            </a:r>
            <a:endParaRPr/>
          </a:p>
          <a:p>
            <a:pPr marL="0" lvl="0" indent="0" algn="just">
              <a:lnSpc>
                <a:spcPct val="90000"/>
              </a:lnSpc>
              <a:spcBef>
                <a:spcPts val="749"/>
              </a:spcBef>
              <a:spcAft>
                <a:spcPts val="1600"/>
              </a:spcAft>
              <a:buClr>
                <a:schemeClr val="dk1"/>
              </a:buClr>
              <a:buSzPts val="2100"/>
              <a:buNone/>
              <a:defRPr/>
            </a:pPr>
            <a:endParaRPr/>
          </a:p>
        </p:txBody>
      </p:sp>
      <p:pic>
        <p:nvPicPr>
          <p:cNvPr id="181" name="Google Shape;181;p30" hidden="0"/>
          <p:cNvPicPr/>
          <p:nvPr isPhoto="0" userDrawn="0"/>
        </p:nvPicPr>
        <p:blipFill>
          <a:blip r:embed="rId2">
            <a:alphaModFix/>
          </a:blip>
          <a:srcRect l="0" t="0" r="0" b="0"/>
          <a:stretch/>
        </p:blipFill>
        <p:spPr bwMode="auto">
          <a:xfrm>
            <a:off x="254635" y="3472815"/>
            <a:ext cx="6162040" cy="2779395"/>
          </a:xfrm>
          <a:prstGeom prst="rect">
            <a:avLst/>
          </a:prstGeom>
          <a:noFill/>
          <a:ln>
            <a:noFill/>
          </a:ln>
        </p:spPr>
      </p:pic>
      <p:sp>
        <p:nvSpPr>
          <p:cNvPr id="182" name="Google Shape;182;p30" hidden="0"/>
          <p:cNvSpPr txBox="1"/>
          <p:nvPr isPhoto="0" userDrawn="0"/>
        </p:nvSpPr>
        <p:spPr bwMode="auto">
          <a:xfrm>
            <a:off x="5436233" y="2717798"/>
            <a:ext cx="5453700" cy="1754700"/>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In boruta algorithm there </a:t>
            </a:r>
            <a:r>
              <a:rPr lang="en-IN" sz="1800">
                <a:solidFill>
                  <a:schemeClr val="dk1"/>
                </a:solidFill>
              </a:rPr>
              <a:t>are</a:t>
            </a:r>
            <a:r>
              <a:rPr lang="en-IN" sz="1800" b="0" i="0" u="none" strike="noStrike" cap="none">
                <a:solidFill>
                  <a:schemeClr val="dk1"/>
                </a:solidFill>
                <a:latin typeface="Arial"/>
                <a:ea typeface="Arial"/>
                <a:cs typeface="Arial"/>
              </a:rPr>
              <a:t> three types of parameters - red, blue, green.</a:t>
            </a:r>
            <a:endParaRPr sz="1800" b="0" i="0" u="none" strike="noStrike" cap="none">
              <a:solidFill>
                <a:schemeClr val="dk1"/>
              </a:solidFill>
              <a:latin typeface="Arial"/>
              <a:ea typeface="Arial"/>
              <a:cs typeface="Arial"/>
            </a:endParaRPr>
          </a:p>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Green parameters are the parameters with highest importance.</a:t>
            </a:r>
            <a:endParaRPr sz="1800" b="0" i="0" u="none" strike="noStrike" cap="none">
              <a:solidFill>
                <a:schemeClr val="dk1"/>
              </a:solidFill>
              <a:latin typeface="Arial"/>
              <a:ea typeface="Arial"/>
              <a:cs typeface="Arial"/>
            </a:endParaRPr>
          </a:p>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Blue parameters are left to our choice to use or not.</a:t>
            </a:r>
            <a:endParaRPr sz="1800" b="0" i="0" u="none" strike="noStrike" cap="none">
              <a:solidFill>
                <a:schemeClr val="dk1"/>
              </a:solidFill>
              <a:latin typeface="Arial"/>
              <a:ea typeface="Arial"/>
              <a:cs typeface="Arial"/>
            </a:endParaRPr>
          </a:p>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Red parameters have no effect on result.</a:t>
            </a:r>
            <a:endParaRPr sz="1800" b="0" i="0" u="none" strike="noStrike" cap="none">
              <a:solidFill>
                <a:schemeClr val="dk1"/>
              </a:solidFill>
              <a:latin typeface="Arial"/>
              <a:ea typeface="Arial"/>
              <a:cs typeface="Arial"/>
            </a:endParaRPr>
          </a:p>
        </p:txBody>
      </p:sp>
      <p:pic>
        <p:nvPicPr>
          <p:cNvPr id="183" name="Google Shape;183;p30" hidden="0"/>
          <p:cNvPicPr/>
          <p:nvPr isPhoto="0" userDrawn="0"/>
        </p:nvPicPr>
        <p:blipFill>
          <a:blip r:embed="rId3">
            <a:alphaModFix/>
          </a:blip>
          <a:srcRect l="0" t="0" r="0" b="0"/>
          <a:stretch/>
        </p:blipFill>
        <p:spPr bwMode="auto">
          <a:xfrm>
            <a:off x="5436235" y="4471035"/>
            <a:ext cx="5762625" cy="904875"/>
          </a:xfrm>
          <a:prstGeom prst="rect">
            <a:avLst/>
          </a:prstGeom>
          <a:noFill/>
          <a:ln>
            <a:noFill/>
          </a:ln>
        </p:spPr>
      </p:pic>
      <p:sp>
        <p:nvSpPr>
          <p:cNvPr id="184" name="Google Shape;184;p30" hidden="0"/>
          <p:cNvSpPr txBox="1"/>
          <p:nvPr isPhoto="0" userDrawn="0"/>
        </p:nvSpPr>
        <p:spPr bwMode="auto">
          <a:xfrm>
            <a:off x="5556883" y="5565137"/>
            <a:ext cx="6048207" cy="640115"/>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In above picture we printed red and blue parameters. “weight” is missing, that means it is safe to drop “weight”.</a:t>
            </a:r>
            <a:endParaRPr sz="18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9" name="Google Shape;189;p31"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Clustering</a:t>
            </a:r>
            <a:endParaRPr sz="3600">
              <a:latin typeface="Arial"/>
              <a:ea typeface="Arial"/>
              <a:cs typeface="Arial"/>
            </a:endParaRPr>
          </a:p>
        </p:txBody>
      </p:sp>
      <p:sp>
        <p:nvSpPr>
          <p:cNvPr id="190" name="Google Shape;190;p31" hidden="0"/>
          <p:cNvSpPr txBox="1"/>
          <p:nvPr isPhoto="0" userDrawn="0">
            <p:ph type="body" idx="1" hasCustomPrompt="0"/>
          </p:nvPr>
        </p:nvSpPr>
        <p:spPr bwMode="auto">
          <a:xfrm>
            <a:off x="838198" y="1825625"/>
            <a:ext cx="10515600" cy="4351338"/>
          </a:xfrm>
          <a:prstGeom prst="rect">
            <a:avLst/>
          </a:prstGeom>
          <a:noFill/>
          <a:ln>
            <a:noFill/>
          </a:ln>
        </p:spPr>
        <p:txBody>
          <a:bodyPr spcFirstLastPara="1" wrap="square" lIns="91425" tIns="45700" rIns="91425" bIns="45700" anchor="t" anchorCtr="0">
            <a:normAutofit lnSpcReduction="20000"/>
          </a:bodyPr>
          <a:lstStyle/>
          <a:p>
            <a:pPr marL="0" lvl="0" indent="0" algn="just">
              <a:lnSpc>
                <a:spcPct val="150000"/>
              </a:lnSpc>
              <a:spcBef>
                <a:spcPts val="0"/>
              </a:spcBef>
              <a:spcAft>
                <a:spcPts val="1600"/>
              </a:spcAft>
              <a:buClr>
                <a:schemeClr val="dk1"/>
              </a:buClr>
              <a:buSzPts val="2400"/>
              <a:buNone/>
              <a:defRPr/>
            </a:pPr>
            <a:r>
              <a:rPr lang="en-IN" sz="2400"/>
              <a:t>There is need for deciding between hard clustering and soft clustering. In non-fuzzy clustering (also referred to as hard clustering), data is divided into distinct clusters, where each data point can only belong to exactly one cluster. For example, an apple can be red or green (hard clustering), but an apple can also be red and green (fuzzy clustering). Here, the apple can be red as well as green to a certain degree. Instead of the apple belonging to green [green = 1] and not red [red = 0], the apple can belong to green [green = 0.5]. These value are normalized between 0 and 1; however, they do not represent probabilities, so the two values do not need to add up to 1.</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2" name="Google Shape;72;p15" hidden="0"/>
          <p:cNvSpPr txBox="1"/>
          <p:nvPr isPhoto="0" userDrawn="0">
            <p:ph type="body" idx="1" hasCustomPrompt="0"/>
          </p:nvPr>
        </p:nvSpPr>
        <p:spPr bwMode="auto">
          <a:xfrm>
            <a:off x="838198" y="1825625"/>
            <a:ext cx="10515600" cy="4351338"/>
          </a:xfrm>
          <a:prstGeom prst="rect">
            <a:avLst/>
          </a:prstGeom>
          <a:noFill/>
          <a:ln>
            <a:noFill/>
          </a:ln>
        </p:spPr>
        <p:txBody>
          <a:bodyPr spcFirstLastPara="1" vertOverflow="overflow" horzOverflow="clip" vert="horz" wrap="square" lIns="91423" tIns="45699" rIns="91423" bIns="45699" numCol="1" spcCol="0" rtlCol="0" fromWordArt="0" anchor="t" anchorCtr="0" forceAA="0" upright="0" compatLnSpc="0">
            <a:normAutofit/>
          </a:bodyPr>
          <a:lstStyle/>
          <a:p>
            <a:pPr marL="0" lvl="0" indent="0" algn="just">
              <a:lnSpc>
                <a:spcPct val="114999"/>
              </a:lnSpc>
              <a:spcBef>
                <a:spcPts val="0"/>
              </a:spcBef>
              <a:spcAft>
                <a:spcPts val="0"/>
              </a:spcAft>
              <a:buClr>
                <a:srgbClr val="3F3F3F"/>
              </a:buClr>
              <a:buSzPts val="2400"/>
              <a:buNone/>
              <a:defRPr/>
            </a:pPr>
            <a:r>
              <a:rPr lang="en-IN" sz="2600"/>
              <a:t>The length of stay (LOS) is very important to patient. Reduction in the number of inpatient days results in decreased risk of infection. </a:t>
            </a:r>
            <a:r>
              <a:rPr lang="en-IN" sz="2600"/>
              <a:t>But it is not an easy task, it is dependent on many crucial factors like age, sex, weight, diagnose, sub diagnose, medicament, flora, active substance etc. </a:t>
            </a:r>
            <a:r>
              <a:rPr lang="en-IN" sz="2600"/>
              <a:t>We are given with a dataset containing above features. We need the best possible way to predict the no.of days a patient will stay in hospital.</a:t>
            </a:r>
            <a:endParaRPr sz="2600"/>
          </a:p>
        </p:txBody>
      </p:sp>
      <p:sp>
        <p:nvSpPr>
          <p:cNvPr id="73" name="Google Shape;73;p15" hidden="0"/>
          <p:cNvSpPr txBox="1"/>
          <p:nvPr isPhoto="0" userDrawn="0">
            <p:ph type="title" idx="4294967295" hasCustomPrompt="0"/>
          </p:nvPr>
        </p:nvSpPr>
        <p:spPr bwMode="auto">
          <a:xfrm>
            <a:off x="788034" y="258445"/>
            <a:ext cx="10317480" cy="1325880"/>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200"/>
              <a:buFont typeface="Libre Baskerville"/>
              <a:buNone/>
              <a:defRPr/>
            </a:pPr>
            <a:r>
              <a:rPr lang="en-IN" sz="3200" b="1">
                <a:latin typeface="Libre Baskerville"/>
                <a:ea typeface="Libre Baskerville"/>
                <a:cs typeface="Libre Baskerville"/>
              </a:rPr>
              <a:t>Problem Statement:</a:t>
            </a:r>
            <a:endParaRPr sz="3200" b="1">
              <a:latin typeface="Libre Baskerville"/>
              <a:ea typeface="Libre Baskerville"/>
              <a:cs typeface="Libre Baskervill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5" name="Google Shape;195;p32"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&gt; Hopkins Statistic</a:t>
            </a:r>
            <a:endParaRPr sz="3600">
              <a:latin typeface="Arial"/>
              <a:ea typeface="Arial"/>
              <a:cs typeface="Arial"/>
            </a:endParaRPr>
          </a:p>
        </p:txBody>
      </p:sp>
      <p:sp>
        <p:nvSpPr>
          <p:cNvPr id="196" name="Google Shape;196;p32" hidden="0"/>
          <p:cNvSpPr txBox="1"/>
          <p:nvPr isPhoto="0" userDrawn="0">
            <p:ph type="body" idx="1" hasCustomPrompt="0"/>
          </p:nvPr>
        </p:nvSpPr>
        <p:spPr bwMode="auto">
          <a:xfrm>
            <a:off x="647700" y="1825625"/>
            <a:ext cx="7379335" cy="4351655"/>
          </a:xfrm>
          <a:prstGeom prst="rect">
            <a:avLst/>
          </a:prstGeom>
          <a:noFill/>
          <a:ln>
            <a:noFill/>
          </a:ln>
        </p:spPr>
        <p:txBody>
          <a:bodyPr spcFirstLastPara="1" wrap="square" lIns="91425" tIns="45700" rIns="91425" bIns="45700" anchor="t" anchorCtr="0">
            <a:normAutofit/>
          </a:bodyPr>
          <a:lstStyle/>
          <a:p>
            <a:pPr marL="171450" lvl="0" indent="-171450" algn="just">
              <a:lnSpc>
                <a:spcPct val="90000"/>
              </a:lnSpc>
              <a:spcBef>
                <a:spcPts val="0"/>
              </a:spcBef>
              <a:spcAft>
                <a:spcPts val="0"/>
              </a:spcAft>
              <a:buClr>
                <a:schemeClr val="dk1"/>
              </a:buClr>
              <a:buSzPts val="2400"/>
              <a:buChar char="●"/>
              <a:defRPr/>
            </a:pPr>
            <a:r>
              <a:rPr lang="en-IN" sz="2400"/>
              <a:t>Hopkins statistic decides whether we should perform hard clustering or soft clustering on data.</a:t>
            </a:r>
            <a:endParaRPr sz="2400"/>
          </a:p>
          <a:p>
            <a:pPr marL="171450" lvl="0" indent="-171450" algn="just">
              <a:lnSpc>
                <a:spcPct val="90000"/>
              </a:lnSpc>
              <a:spcBef>
                <a:spcPts val="749"/>
              </a:spcBef>
              <a:spcAft>
                <a:spcPts val="0"/>
              </a:spcAft>
              <a:buClr>
                <a:schemeClr val="dk1"/>
              </a:buClr>
              <a:buSzPts val="2400"/>
              <a:buChar char="●"/>
              <a:defRPr/>
            </a:pPr>
            <a:r>
              <a:rPr lang="en-IN" sz="2400"/>
              <a:t>The smaller the value of hopkins statistic the greater the data can be clusterable.</a:t>
            </a:r>
            <a:endParaRPr sz="2400"/>
          </a:p>
          <a:p>
            <a:pPr marL="171450" lvl="0" indent="-171450" algn="just">
              <a:lnSpc>
                <a:spcPct val="90000"/>
              </a:lnSpc>
              <a:spcBef>
                <a:spcPts val="749"/>
              </a:spcBef>
              <a:spcAft>
                <a:spcPts val="0"/>
              </a:spcAft>
              <a:buClr>
                <a:schemeClr val="dk1"/>
              </a:buClr>
              <a:buSzPts val="2400"/>
              <a:buChar char="●"/>
              <a:defRPr/>
            </a:pPr>
            <a:r>
              <a:rPr lang="en-IN" sz="2400"/>
              <a:t>For the data we considered we got 0.71 for hopkins statistic.</a:t>
            </a:r>
            <a:endParaRPr sz="2400"/>
          </a:p>
          <a:p>
            <a:pPr marL="171450" lvl="0" indent="-171450" algn="just">
              <a:lnSpc>
                <a:spcPct val="90000"/>
              </a:lnSpc>
              <a:spcBef>
                <a:spcPts val="749"/>
              </a:spcBef>
              <a:spcAft>
                <a:spcPts val="0"/>
              </a:spcAft>
              <a:buClr>
                <a:schemeClr val="dk1"/>
              </a:buClr>
              <a:buSzPts val="2400"/>
              <a:buChar char="●"/>
              <a:defRPr/>
            </a:pPr>
            <a:r>
              <a:rPr lang="en-IN" sz="2400"/>
              <a:t>Thus data cannot be clusterable or we can say cannot be hard clusterable.</a:t>
            </a:r>
            <a:endParaRPr sz="2400"/>
          </a:p>
          <a:p>
            <a:pPr marL="171450" lvl="0" indent="-171450" algn="just">
              <a:lnSpc>
                <a:spcPct val="90000"/>
              </a:lnSpc>
              <a:spcBef>
                <a:spcPts val="749"/>
              </a:spcBef>
              <a:spcAft>
                <a:spcPts val="0"/>
              </a:spcAft>
              <a:buClr>
                <a:schemeClr val="dk1"/>
              </a:buClr>
              <a:buSzPts val="2400"/>
              <a:buChar char="●"/>
              <a:defRPr/>
            </a:pPr>
            <a:r>
              <a:rPr lang="en-IN" sz="2400"/>
              <a:t>So we need to perform a soft clustering algorithm like fuzzy-c-mean algorithm.</a:t>
            </a:r>
            <a:endParaRPr sz="2400"/>
          </a:p>
          <a:p>
            <a:pPr marL="0" lvl="0" indent="0" algn="l">
              <a:lnSpc>
                <a:spcPct val="90000"/>
              </a:lnSpc>
              <a:spcBef>
                <a:spcPts val="749"/>
              </a:spcBef>
              <a:spcAft>
                <a:spcPts val="1600"/>
              </a:spcAft>
              <a:buClr>
                <a:schemeClr val="dk1"/>
              </a:buClr>
              <a:buSzPts val="2400"/>
              <a:buNone/>
              <a:defRPr/>
            </a:pPr>
            <a:endParaRPr sz="2400"/>
          </a:p>
        </p:txBody>
      </p:sp>
      <p:pic>
        <p:nvPicPr>
          <p:cNvPr id="197" name="Google Shape;197;p32" hidden="0"/>
          <p:cNvPicPr/>
          <p:nvPr isPhoto="0" userDrawn="0"/>
        </p:nvPicPr>
        <p:blipFill>
          <a:blip r:embed="rId2">
            <a:alphaModFix/>
          </a:blip>
          <a:srcRect l="0" t="0" r="0" b="0"/>
          <a:stretch/>
        </p:blipFill>
        <p:spPr bwMode="auto">
          <a:xfrm>
            <a:off x="8242935" y="2922905"/>
            <a:ext cx="3337560" cy="9810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2" name="Google Shape;202;p33"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300"/>
              <a:buFont typeface="Arial"/>
              <a:buNone/>
              <a:defRPr/>
            </a:pPr>
            <a:r>
              <a:rPr lang="en-IN"/>
              <a:t>&gt; </a:t>
            </a:r>
            <a:r>
              <a:rPr lang="en-IN" sz="3600">
                <a:latin typeface="Arial"/>
                <a:ea typeface="Arial"/>
                <a:cs typeface="Arial"/>
              </a:rPr>
              <a:t>K-Elbow &amp; Knee locator</a:t>
            </a:r>
            <a:endParaRPr sz="3600">
              <a:latin typeface="Arial"/>
              <a:ea typeface="Arial"/>
              <a:cs typeface="Arial"/>
            </a:endParaRPr>
          </a:p>
        </p:txBody>
      </p:sp>
      <p:sp>
        <p:nvSpPr>
          <p:cNvPr id="203" name="Google Shape;203;p33" hidden="0"/>
          <p:cNvSpPr txBox="1"/>
          <p:nvPr isPhoto="0" userDrawn="0">
            <p:ph type="body" idx="1" hasCustomPrompt="0"/>
          </p:nvPr>
        </p:nvSpPr>
        <p:spPr bwMode="auto">
          <a:xfrm>
            <a:off x="838198" y="1825625"/>
            <a:ext cx="10515600" cy="4351338"/>
          </a:xfrm>
          <a:prstGeom prst="rect">
            <a:avLst/>
          </a:prstGeom>
          <a:noFill/>
          <a:ln>
            <a:noFill/>
          </a:ln>
        </p:spPr>
        <p:txBody>
          <a:bodyPr spcFirstLastPara="1" wrap="square" lIns="91425" tIns="45700" rIns="91425" bIns="45700" anchor="t" anchorCtr="0">
            <a:normAutofit/>
          </a:bodyPr>
          <a:lstStyle/>
          <a:p>
            <a:pPr marL="171450" lvl="0" indent="-171450" algn="just">
              <a:lnSpc>
                <a:spcPct val="90000"/>
              </a:lnSpc>
              <a:spcBef>
                <a:spcPts val="0"/>
              </a:spcBef>
              <a:spcAft>
                <a:spcPts val="0"/>
              </a:spcAft>
              <a:buClr>
                <a:schemeClr val="dk1"/>
              </a:buClr>
              <a:buSzPts val="2400"/>
              <a:buChar char="●"/>
              <a:defRPr/>
            </a:pPr>
            <a:r>
              <a:rPr lang="en-IN" sz="2400"/>
              <a:t>The number of clusters we choose has a huge impact on the accuracy of the model. So choosing optimal number of clusters is very important. We Used K-elbow method to choose optimal number of clusters.</a:t>
            </a:r>
            <a:endParaRPr sz="2400"/>
          </a:p>
          <a:p>
            <a:pPr marL="171450" lvl="0" indent="-171450" algn="just">
              <a:lnSpc>
                <a:spcPct val="90000"/>
              </a:lnSpc>
              <a:spcBef>
                <a:spcPts val="749"/>
              </a:spcBef>
              <a:spcAft>
                <a:spcPts val="0"/>
              </a:spcAft>
              <a:buClr>
                <a:schemeClr val="dk1"/>
              </a:buClr>
              <a:buSzPts val="2400"/>
              <a:buChar char="●"/>
              <a:defRPr/>
            </a:pPr>
            <a:r>
              <a:rPr lang="en-IN" sz="2400"/>
              <a:t>K-Elbow depicts graph more like our arm and the point from where graph is more straight is considered to be elbow, and it is the most optimal number of clusters.</a:t>
            </a:r>
            <a:endParaRPr sz="2400"/>
          </a:p>
          <a:p>
            <a:pPr marL="0" lvl="0" indent="0" algn="just">
              <a:lnSpc>
                <a:spcPct val="90000"/>
              </a:lnSpc>
              <a:spcBef>
                <a:spcPts val="749"/>
              </a:spcBef>
              <a:spcAft>
                <a:spcPts val="1600"/>
              </a:spcAft>
              <a:buClr>
                <a:schemeClr val="dk1"/>
              </a:buClr>
              <a:buSzPts val="2400"/>
              <a:buNone/>
              <a:defRPr/>
            </a:pPr>
            <a:endParaRPr sz="2400"/>
          </a:p>
        </p:txBody>
      </p:sp>
      <p:pic>
        <p:nvPicPr>
          <p:cNvPr id="204" name="Google Shape;204;p33" hidden="0"/>
          <p:cNvPicPr/>
          <p:nvPr isPhoto="0" userDrawn="0"/>
        </p:nvPicPr>
        <p:blipFill>
          <a:blip r:embed="rId2">
            <a:alphaModFix/>
          </a:blip>
          <a:srcRect l="0" t="0" r="0" b="0"/>
          <a:stretch/>
        </p:blipFill>
        <p:spPr bwMode="auto">
          <a:xfrm>
            <a:off x="1208405" y="4164965"/>
            <a:ext cx="3011805" cy="1944370"/>
          </a:xfrm>
          <a:prstGeom prst="rect">
            <a:avLst/>
          </a:prstGeom>
          <a:noFill/>
          <a:ln>
            <a:noFill/>
          </a:ln>
        </p:spPr>
      </p:pic>
      <p:sp>
        <p:nvSpPr>
          <p:cNvPr id="205" name="Google Shape;205;p33" hidden="0"/>
          <p:cNvSpPr txBox="1"/>
          <p:nvPr isPhoto="0" userDrawn="0"/>
        </p:nvSpPr>
        <p:spPr bwMode="auto">
          <a:xfrm>
            <a:off x="4617720" y="4436109"/>
            <a:ext cx="6478736" cy="640115"/>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N" sz="1800" b="0" i="0" u="none" strike="noStrike" cap="none">
                <a:solidFill>
                  <a:schemeClr val="dk1"/>
                </a:solidFill>
                <a:latin typeface="Arial"/>
                <a:ea typeface="Arial"/>
                <a:cs typeface="Arial"/>
              </a:rPr>
              <a:t>From this diagram we came to know 4 is the optimal number of clusters.</a:t>
            </a:r>
            <a:endParaRPr sz="18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10" name="Google Shape;210;p34"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&gt; Fuzzy - c - means</a:t>
            </a:r>
            <a:endParaRPr sz="3600">
              <a:latin typeface="Arial"/>
              <a:ea typeface="Arial"/>
              <a:cs typeface="Arial"/>
            </a:endParaRPr>
          </a:p>
        </p:txBody>
      </p:sp>
      <p:sp>
        <p:nvSpPr>
          <p:cNvPr id="211" name="Google Shape;211;p34" hidden="0"/>
          <p:cNvSpPr txBox="1"/>
          <p:nvPr isPhoto="0" userDrawn="0">
            <p:ph type="body" idx="1" hasCustomPrompt="0"/>
          </p:nvPr>
        </p:nvSpPr>
        <p:spPr bwMode="auto">
          <a:xfrm>
            <a:off x="647700" y="1497965"/>
            <a:ext cx="10515600" cy="4679315"/>
          </a:xfrm>
          <a:prstGeom prst="rect">
            <a:avLst/>
          </a:prstGeom>
          <a:noFill/>
          <a:ln>
            <a:noFill/>
          </a:ln>
        </p:spPr>
        <p:txBody>
          <a:bodyPr spcFirstLastPara="1" wrap="square" lIns="91425" tIns="45700" rIns="91425" bIns="45700" anchor="t" anchorCtr="0">
            <a:normAutofit/>
          </a:bodyPr>
          <a:lstStyle/>
          <a:p>
            <a:pPr marL="171450" lvl="0" indent="-171450" algn="just">
              <a:lnSpc>
                <a:spcPct val="90000"/>
              </a:lnSpc>
              <a:spcBef>
                <a:spcPts val="0"/>
              </a:spcBef>
              <a:spcAft>
                <a:spcPts val="0"/>
              </a:spcAft>
              <a:buClr>
                <a:schemeClr val="dk1"/>
              </a:buClr>
              <a:buSzPts val="2400"/>
              <a:buChar char="●"/>
              <a:defRPr/>
            </a:pPr>
            <a:r>
              <a:rPr lang="en-IN" sz="2400"/>
              <a:t>FCM (Fuzzy-c-means) is a soft clustering algorithm. As we discussed in soft clustering algorithm a data point may present in multiple clusters with membership values which says how much a data point belongs to a particular cluster.</a:t>
            </a:r>
            <a:endParaRPr sz="2400"/>
          </a:p>
          <a:p>
            <a:pPr marL="0" lvl="0" indent="0" algn="just">
              <a:lnSpc>
                <a:spcPct val="90000"/>
              </a:lnSpc>
              <a:spcBef>
                <a:spcPts val="749"/>
              </a:spcBef>
              <a:spcAft>
                <a:spcPts val="1600"/>
              </a:spcAft>
              <a:buClr>
                <a:schemeClr val="dk1"/>
              </a:buClr>
              <a:buSzPts val="2400"/>
              <a:buNone/>
              <a:defRPr/>
            </a:pPr>
            <a:endParaRPr sz="2400"/>
          </a:p>
        </p:txBody>
      </p:sp>
      <p:pic>
        <p:nvPicPr>
          <p:cNvPr id="212" name="Google Shape;212;p34" hidden="0"/>
          <p:cNvPicPr/>
          <p:nvPr isPhoto="0" userDrawn="0"/>
        </p:nvPicPr>
        <p:blipFill>
          <a:blip r:embed="rId2">
            <a:alphaModFix/>
          </a:blip>
          <a:srcRect l="0" t="0" r="0" b="0"/>
          <a:stretch/>
        </p:blipFill>
        <p:spPr bwMode="auto">
          <a:xfrm>
            <a:off x="2396490" y="3274060"/>
            <a:ext cx="7399020" cy="27908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17" name="Google Shape;217;p35" hidden="0"/>
          <p:cNvSpPr txBox="1"/>
          <p:nvPr isPhoto="0" userDrawn="0">
            <p:ph type="body" idx="1" hasCustomPrompt="0"/>
          </p:nvPr>
        </p:nvSpPr>
        <p:spPr bwMode="auto">
          <a:xfrm>
            <a:off x="647700" y="697230"/>
            <a:ext cx="10515600" cy="5480049"/>
          </a:xfrm>
          <a:prstGeom prst="rect">
            <a:avLst/>
          </a:prstGeom>
          <a:noFill/>
          <a:ln>
            <a:noFill/>
          </a:ln>
        </p:spPr>
        <p:txBody>
          <a:bodyPr spcFirstLastPara="1" wrap="square" lIns="91425" tIns="45700" rIns="91425" bIns="45700" anchor="t" anchorCtr="0">
            <a:normAutofit lnSpcReduction="20000"/>
          </a:bodyPr>
          <a:lstStyle/>
          <a:p>
            <a:pPr marL="171450" lvl="0" indent="-171450" algn="just">
              <a:lnSpc>
                <a:spcPct val="150000"/>
              </a:lnSpc>
              <a:spcBef>
                <a:spcPts val="0"/>
              </a:spcBef>
              <a:spcAft>
                <a:spcPts val="0"/>
              </a:spcAft>
              <a:buClr>
                <a:schemeClr val="dk1"/>
              </a:buClr>
              <a:buSzPts val="2400"/>
              <a:buChar char="●"/>
              <a:defRPr/>
            </a:pPr>
            <a:r>
              <a:rPr lang="en-IN" sz="2400"/>
              <a:t>We took 0.65 as the breaking point of membership i.e, if a element’s max membership is 0.65 then it belongs to corresponding cluster, else it’ll belong to new cluster having elements similar to it (elements with max membership value less than 0.65 will form a new cluster). That means by the end of clustering we will end up with (number of clusters from k elbow method + 1).</a:t>
            </a:r>
            <a:endParaRPr sz="2400"/>
          </a:p>
          <a:p>
            <a:pPr marL="0" lvl="0" indent="0" algn="just">
              <a:lnSpc>
                <a:spcPct val="90000"/>
              </a:lnSpc>
              <a:spcBef>
                <a:spcPts val="749"/>
              </a:spcBef>
              <a:spcAft>
                <a:spcPts val="0"/>
              </a:spcAft>
              <a:buClr>
                <a:schemeClr val="dk1"/>
              </a:buClr>
              <a:buSzPts val="2400"/>
              <a:buNone/>
              <a:defRPr/>
            </a:pPr>
            <a:endParaRPr sz="2400"/>
          </a:p>
          <a:p>
            <a:pPr marL="171450" lvl="0" indent="-171450" algn="just">
              <a:lnSpc>
                <a:spcPct val="90000"/>
              </a:lnSpc>
              <a:spcBef>
                <a:spcPts val="749"/>
              </a:spcBef>
              <a:spcAft>
                <a:spcPts val="0"/>
              </a:spcAft>
              <a:buClr>
                <a:schemeClr val="dk1"/>
              </a:buClr>
              <a:buSzPts val="2400"/>
              <a:buChar char="●"/>
              <a:defRPr/>
            </a:pPr>
            <a:r>
              <a:rPr lang="en-IN" sz="2400"/>
              <a:t>1st element -&gt; max(0.02...,0.67...,0.08...,0.20...) = 0.67 -&gt; 2nd cluster</a:t>
            </a:r>
            <a:endParaRPr sz="2400"/>
          </a:p>
          <a:p>
            <a:pPr marL="171450" lvl="0" indent="-171450" algn="just">
              <a:lnSpc>
                <a:spcPct val="90000"/>
              </a:lnSpc>
              <a:spcBef>
                <a:spcPts val="749"/>
              </a:spcBef>
              <a:spcAft>
                <a:spcPts val="0"/>
              </a:spcAft>
              <a:buClr>
                <a:schemeClr val="dk1"/>
              </a:buClr>
              <a:buSzPts val="2400"/>
              <a:buChar char="●"/>
              <a:defRPr/>
            </a:pPr>
            <a:r>
              <a:rPr lang="en-IN" sz="2400"/>
              <a:t>2 nd element -&gt; max (0.01..., 0.76..., 0.05..., 0.16...) = 0.76 -&gt; 2nd cluster</a:t>
            </a:r>
            <a:endParaRPr sz="2400"/>
          </a:p>
          <a:p>
            <a:pPr marL="171450" lvl="0" indent="-171450" algn="just">
              <a:lnSpc>
                <a:spcPct val="90000"/>
              </a:lnSpc>
              <a:spcBef>
                <a:spcPts val="749"/>
              </a:spcBef>
              <a:spcAft>
                <a:spcPts val="0"/>
              </a:spcAft>
              <a:buClr>
                <a:schemeClr val="dk1"/>
              </a:buClr>
              <a:buSzPts val="2400"/>
              <a:buChar char="●"/>
              <a:defRPr/>
            </a:pPr>
            <a:r>
              <a:rPr lang="en-IN" sz="2400"/>
              <a:t>3 rd element -&gt; max (0.02...., 0.61..., 0.13..., 0.22...) = 0.61 -&gt; 4th cluster</a:t>
            </a:r>
            <a:endParaRPr sz="2400"/>
          </a:p>
          <a:p>
            <a:pPr marL="171450" lvl="0" indent="-171450" algn="just">
              <a:lnSpc>
                <a:spcPct val="90000"/>
              </a:lnSpc>
              <a:spcBef>
                <a:spcPts val="749"/>
              </a:spcBef>
              <a:spcAft>
                <a:spcPts val="0"/>
              </a:spcAft>
              <a:buClr>
                <a:schemeClr val="dk1"/>
              </a:buClr>
              <a:buSzPts val="2400"/>
              <a:buChar char="●"/>
              <a:defRPr/>
            </a:pPr>
            <a:r>
              <a:rPr lang="en-IN" sz="2400"/>
              <a:t>4 th element -&gt; max (0.02..., 0.59..., 0.14..., 0.23...) = 0.59 -&gt; 4th cluster</a:t>
            </a:r>
            <a:endParaRPr sz="2400"/>
          </a:p>
          <a:p>
            <a:pPr marL="171450" lvl="0" indent="-171450" algn="just">
              <a:lnSpc>
                <a:spcPct val="90000"/>
              </a:lnSpc>
              <a:spcBef>
                <a:spcPts val="749"/>
              </a:spcBef>
              <a:spcAft>
                <a:spcPts val="1600"/>
              </a:spcAft>
              <a:buClr>
                <a:schemeClr val="dk1"/>
              </a:buClr>
              <a:buSzPts val="2400"/>
              <a:buChar char="●"/>
              <a:defRPr/>
            </a:pPr>
            <a:r>
              <a:rPr lang="en-IN" sz="2400"/>
              <a:t>5 th element -&gt; max (0.02..., 0.43..., 0.08..., 0.45...) = 0.45 -&gt; 4th cluster</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22" name="Google Shape;222;p36" hidden="0"/>
          <p:cNvSpPr txBox="1"/>
          <p:nvPr isPhoto="0" userDrawn="0">
            <p:ph type="title" hasCustomPrompt="0"/>
          </p:nvPr>
        </p:nvSpPr>
        <p:spPr bwMode="auto">
          <a:xfrm>
            <a:off x="647700" y="258445"/>
            <a:ext cx="10515600" cy="6097905"/>
          </a:xfrm>
          <a:prstGeom prst="rect">
            <a:avLst/>
          </a:prstGeom>
          <a:noFill/>
          <a:ln>
            <a:noFill/>
          </a:ln>
        </p:spPr>
        <p:txBody>
          <a:bodyPr spcFirstLastPara="1" wrap="square" lIns="91425" tIns="45700" rIns="91425" bIns="45700" anchor="ctr" anchorCtr="0">
            <a:normAutofit/>
          </a:bodyPr>
          <a:lstStyle/>
          <a:p>
            <a:pPr marL="0" lvl="0" indent="0" algn="ctr">
              <a:lnSpc>
                <a:spcPct val="90000"/>
              </a:lnSpc>
              <a:spcBef>
                <a:spcPts val="0"/>
              </a:spcBef>
              <a:spcAft>
                <a:spcPts val="0"/>
              </a:spcAft>
              <a:buClr>
                <a:schemeClr val="dk1"/>
              </a:buClr>
              <a:buSzPts val="4800"/>
              <a:buFont typeface="Arial"/>
              <a:buNone/>
              <a:defRPr/>
            </a:pPr>
            <a:r>
              <a:rPr lang="en-IN" sz="4800">
                <a:latin typeface="Arial"/>
                <a:ea typeface="Arial"/>
                <a:cs typeface="Arial"/>
              </a:rPr>
              <a:t>HIERARCHICAL</a:t>
            </a:r>
            <a:r>
              <a:rPr lang="en-IN" sz="4800">
                <a:latin typeface="Arial"/>
                <a:ea typeface="Arial"/>
                <a:cs typeface="Arial"/>
              </a:rPr>
              <a:t> PREDICTION</a:t>
            </a:r>
            <a:endParaRPr sz="4800">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27" name="Google Shape;227;p37" hidden="0"/>
          <p:cNvSpPr txBox="1"/>
          <p:nvPr isPhoto="0" userDrawn="0">
            <p:ph type="body" idx="1" hasCustomPrompt="0"/>
          </p:nvPr>
        </p:nvSpPr>
        <p:spPr bwMode="auto">
          <a:xfrm>
            <a:off x="647700" y="680720"/>
            <a:ext cx="10515600" cy="5496559"/>
          </a:xfrm>
          <a:prstGeom prst="rect">
            <a:avLst/>
          </a:prstGeom>
          <a:noFill/>
          <a:ln>
            <a:noFill/>
          </a:ln>
        </p:spPr>
        <p:txBody>
          <a:bodyPr spcFirstLastPara="1" wrap="square" lIns="91425" tIns="45700" rIns="91425" bIns="45700" anchor="t" anchorCtr="0">
            <a:normAutofit/>
          </a:bodyPr>
          <a:lstStyle/>
          <a:p>
            <a:pPr marL="171450" lvl="0" indent="-171450" algn="just">
              <a:lnSpc>
                <a:spcPct val="150000"/>
              </a:lnSpc>
              <a:spcBef>
                <a:spcPts val="0"/>
              </a:spcBef>
              <a:spcAft>
                <a:spcPts val="0"/>
              </a:spcAft>
              <a:buClr>
                <a:schemeClr val="dk1"/>
              </a:buClr>
              <a:buSzPts val="2400"/>
              <a:buChar char="●"/>
              <a:defRPr/>
            </a:pPr>
            <a:r>
              <a:rPr lang="en-IN" sz="2400"/>
              <a:t>Predicting with weak selectors gives more error. So we chose </a:t>
            </a:r>
            <a:r>
              <a:rPr lang="en-IN"/>
              <a:t>hierarchical</a:t>
            </a:r>
            <a:r>
              <a:rPr lang="en-IN" sz="2400"/>
              <a:t> prediction.</a:t>
            </a:r>
            <a:endParaRPr sz="2400"/>
          </a:p>
          <a:p>
            <a:pPr marL="0" lvl="0" indent="0" algn="just">
              <a:lnSpc>
                <a:spcPct val="150000"/>
              </a:lnSpc>
              <a:spcBef>
                <a:spcPts val="749"/>
              </a:spcBef>
              <a:spcAft>
                <a:spcPts val="0"/>
              </a:spcAft>
              <a:buClr>
                <a:schemeClr val="dk1"/>
              </a:buClr>
              <a:buSzPts val="2400"/>
              <a:buNone/>
              <a:defRPr/>
            </a:pPr>
            <a:endParaRPr sz="2400"/>
          </a:p>
          <a:p>
            <a:pPr marL="171450" lvl="0" indent="-171450" algn="just">
              <a:lnSpc>
                <a:spcPct val="150000"/>
              </a:lnSpc>
              <a:spcBef>
                <a:spcPts val="749"/>
              </a:spcBef>
              <a:spcAft>
                <a:spcPts val="0"/>
              </a:spcAft>
              <a:buClr>
                <a:schemeClr val="dk1"/>
              </a:buClr>
              <a:buSzPts val="2400"/>
              <a:buChar char="●"/>
              <a:defRPr/>
            </a:pPr>
            <a:r>
              <a:rPr lang="en-IN"/>
              <a:t>Hierarchical</a:t>
            </a:r>
            <a:r>
              <a:rPr lang="en-IN" sz="2400"/>
              <a:t> prediction flow:</a:t>
            </a:r>
            <a:endParaRPr sz="2400"/>
          </a:p>
          <a:p>
            <a:pPr marL="0" lvl="0" indent="0" algn="just">
              <a:lnSpc>
                <a:spcPct val="150000"/>
              </a:lnSpc>
              <a:spcBef>
                <a:spcPts val="749"/>
              </a:spcBef>
              <a:spcAft>
                <a:spcPts val="0"/>
              </a:spcAft>
              <a:buClr>
                <a:schemeClr val="dk1"/>
              </a:buClr>
              <a:buSzPts val="2400"/>
              <a:buNone/>
              <a:defRPr/>
            </a:pPr>
            <a:r>
              <a:rPr lang="en-IN" sz="2400"/>
              <a:t>  1. Get test data and check for its corresponding cluster.</a:t>
            </a:r>
            <a:endParaRPr sz="2400"/>
          </a:p>
          <a:p>
            <a:pPr marL="0" lvl="0" indent="0" algn="just">
              <a:lnSpc>
                <a:spcPct val="150000"/>
              </a:lnSpc>
              <a:spcBef>
                <a:spcPts val="749"/>
              </a:spcBef>
              <a:spcAft>
                <a:spcPts val="0"/>
              </a:spcAft>
              <a:buClr>
                <a:schemeClr val="dk1"/>
              </a:buClr>
              <a:buSzPts val="2400"/>
              <a:buNone/>
              <a:defRPr/>
            </a:pPr>
            <a:r>
              <a:rPr lang="en-IN" sz="2400"/>
              <a:t>  2. Consider all the data from that corresponding cluster only.</a:t>
            </a:r>
            <a:endParaRPr sz="2400"/>
          </a:p>
          <a:p>
            <a:pPr marL="0" lvl="0" indent="0" algn="just">
              <a:lnSpc>
                <a:spcPct val="150000"/>
              </a:lnSpc>
              <a:spcBef>
                <a:spcPts val="749"/>
              </a:spcBef>
              <a:spcAft>
                <a:spcPts val="0"/>
              </a:spcAft>
              <a:buClr>
                <a:schemeClr val="dk1"/>
              </a:buClr>
              <a:buSzPts val="2400"/>
              <a:buNone/>
              <a:defRPr/>
            </a:pPr>
            <a:r>
              <a:rPr lang="en-IN" sz="2400"/>
              <a:t>  3. Training Random Forest regression, SVM with radial basis kernel and SVM with polynomial kernel  models on that data only.</a:t>
            </a:r>
            <a:endParaRPr sz="2400"/>
          </a:p>
          <a:p>
            <a:pPr marL="0" lvl="0" indent="0" algn="just">
              <a:lnSpc>
                <a:spcPct val="150000"/>
              </a:lnSpc>
              <a:spcBef>
                <a:spcPts val="749"/>
              </a:spcBef>
              <a:spcAft>
                <a:spcPts val="1600"/>
              </a:spcAft>
              <a:buClr>
                <a:schemeClr val="dk1"/>
              </a:buClr>
              <a:buSzPts val="2400"/>
              <a:buNone/>
              <a:defRPr/>
            </a:pPr>
            <a:r>
              <a:rPr lang="en-IN" sz="2400"/>
              <a:t>  4. Average of these three is our result.</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32" name="Google Shape;232;p38" hidden="0"/>
          <p:cNvSpPr txBox="1"/>
          <p:nvPr isPhoto="0" userDrawn="0">
            <p:ph type="title" hasCustomPrompt="0"/>
          </p:nvPr>
        </p:nvSpPr>
        <p:spPr bwMode="auto">
          <a:xfrm>
            <a:off x="647699" y="258444"/>
            <a:ext cx="10515600" cy="1325562"/>
          </a:xfrm>
          <a:prstGeom prst="rect">
            <a:avLst/>
          </a:prstGeom>
          <a:noFill/>
          <a:ln>
            <a:noFill/>
          </a:ln>
        </p:spPr>
        <p:txBody>
          <a:bodyPr spcFirstLastPara="1" wrap="square" lIns="91425" tIns="45700" rIns="91425" bIns="45700" anchor="ctr" anchorCtr="0">
            <a:normAutofit/>
          </a:bodyPr>
          <a:lstStyle/>
          <a:p>
            <a:pPr marL="0" marR="0" lvl="0" indent="0" algn="l">
              <a:lnSpc>
                <a:spcPct val="90000"/>
              </a:lnSpc>
              <a:spcBef>
                <a:spcPts val="0"/>
              </a:spcBef>
              <a:spcAft>
                <a:spcPts val="0"/>
              </a:spcAft>
              <a:buClr>
                <a:schemeClr val="dk1"/>
              </a:buClr>
              <a:buSzPts val="3600"/>
              <a:buFont typeface="Arial"/>
              <a:buNone/>
              <a:defRPr/>
            </a:pPr>
            <a:r>
              <a:rPr lang="en-IN" sz="3600" b="1" i="0" u="none" strike="noStrike" cap="none">
                <a:solidFill>
                  <a:schemeClr val="dk1"/>
                </a:solidFill>
                <a:latin typeface="Arial"/>
                <a:ea typeface="Arial"/>
                <a:cs typeface="Arial"/>
              </a:rPr>
              <a:t>&gt; Random Forest Regression Model</a:t>
            </a:r>
            <a:endParaRPr sz="3600" b="1" i="0" u="none" strike="noStrike" cap="none">
              <a:solidFill>
                <a:schemeClr val="dk1"/>
              </a:solidFill>
              <a:latin typeface="Arial"/>
              <a:ea typeface="Arial"/>
              <a:cs typeface="Arial"/>
            </a:endParaRPr>
          </a:p>
        </p:txBody>
      </p:sp>
      <p:sp>
        <p:nvSpPr>
          <p:cNvPr id="233" name="Google Shape;233;p38" hidden="0"/>
          <p:cNvSpPr txBox="1"/>
          <p:nvPr isPhoto="0" userDrawn="0">
            <p:ph type="body" idx="1" hasCustomPrompt="0"/>
          </p:nvPr>
        </p:nvSpPr>
        <p:spPr bwMode="auto">
          <a:xfrm flipH="0" flipV="0">
            <a:off x="647697" y="1825623"/>
            <a:ext cx="10515600" cy="1638013"/>
          </a:xfrm>
          <a:prstGeom prst="rect">
            <a:avLst/>
          </a:prstGeom>
          <a:noFill/>
          <a:ln>
            <a:noFill/>
          </a:ln>
        </p:spPr>
        <p:txBody>
          <a:bodyPr spcFirstLastPara="1" vertOverflow="overflow" horzOverflow="clip" vert="horz" wrap="square" lIns="91423" tIns="45699" rIns="91423" bIns="45699" numCol="1" spcCol="0" rtlCol="0" fromWordArt="0" anchor="t" anchorCtr="0" forceAA="0" upright="0" compatLnSpc="0">
            <a:noAutofit/>
          </a:bodyPr>
          <a:lstStyle/>
          <a:p>
            <a:pPr>
              <a:defRPr/>
            </a:pPr>
            <a:r>
              <a:rPr sz="2400" b="0" i="0" u="none" spc="11">
                <a:solidFill>
                  <a:srgbClr val="273239"/>
                </a:solidFill>
                <a:latin typeface="Arial"/>
                <a:ea typeface="Arial"/>
                <a:cs typeface="Arial"/>
              </a:rPr>
              <a:t>Every decision tree has high variance, but when we combine all of them together in parallel then the resultant variance is low as each decision tree gets perfectly trained on that particular sample data and hence the output doesn’t depend on one decision tree but multiple decision trees.</a:t>
            </a:r>
            <a:endParaRPr sz="2400"/>
          </a:p>
        </p:txBody>
      </p:sp>
      <p:sp>
        <p:nvSpPr>
          <p:cNvPr id="1177646891" name="" hidden="0"/>
          <p:cNvSpPr/>
          <p:nvPr isPhoto="0" userDrawn="0"/>
        </p:nvSpPr>
        <p:spPr bwMode="auto">
          <a:xfrm flipH="0" flipV="0">
            <a:off x="-2126199" y="-647932"/>
            <a:ext cx="70281" cy="7542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565149501" name="" hidden="0"/>
          <p:cNvPicPr>
            <a:picLocks noChangeAspect="1"/>
          </p:cNvPicPr>
          <p:nvPr isPhoto="0" userDrawn="0"/>
        </p:nvPicPr>
        <p:blipFill>
          <a:blip r:embed="rId2"/>
          <a:stretch/>
        </p:blipFill>
        <p:spPr bwMode="auto">
          <a:xfrm flipH="0" flipV="0">
            <a:off x="3530390" y="3521363"/>
            <a:ext cx="4750215" cy="25389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39" name="Google Shape;239;p39" hidden="0"/>
          <p:cNvSpPr txBox="1"/>
          <p:nvPr isPhoto="0" userDrawn="0">
            <p:ph type="title" hasCustomPrompt="0"/>
          </p:nvPr>
        </p:nvSpPr>
        <p:spPr bwMode="auto">
          <a:xfrm>
            <a:off x="647699" y="258444"/>
            <a:ext cx="10515600" cy="1325562"/>
          </a:xfrm>
          <a:prstGeom prst="rect">
            <a:avLst/>
          </a:prstGeom>
          <a:noFill/>
          <a:ln>
            <a:noFill/>
          </a:ln>
        </p:spPr>
        <p:txBody>
          <a:bodyPr spcFirstLastPara="1" wrap="square" lIns="91425" tIns="45700" rIns="91425" bIns="45700" anchor="ctr" anchorCtr="0">
            <a:normAutofit/>
          </a:bodyPr>
          <a:lstStyle/>
          <a:p>
            <a:pPr marL="0" marR="0" lvl="0" indent="0" algn="l">
              <a:lnSpc>
                <a:spcPct val="90000"/>
              </a:lnSpc>
              <a:spcBef>
                <a:spcPts val="0"/>
              </a:spcBef>
              <a:spcAft>
                <a:spcPts val="0"/>
              </a:spcAft>
              <a:buClr>
                <a:schemeClr val="dk1"/>
              </a:buClr>
              <a:buSzPts val="3600"/>
              <a:buFont typeface="Arial"/>
              <a:buNone/>
              <a:defRPr/>
            </a:pPr>
            <a:r>
              <a:rPr lang="en-IN" sz="3600" b="1" i="0" u="none" strike="noStrike" cap="none">
                <a:solidFill>
                  <a:schemeClr val="dk1"/>
                </a:solidFill>
                <a:latin typeface="Arial"/>
                <a:ea typeface="Arial"/>
                <a:cs typeface="Arial"/>
              </a:rPr>
              <a:t>&gt; SVM - Support Vector Machines</a:t>
            </a:r>
            <a:endParaRPr sz="3600" b="1" i="0" u="none" strike="noStrike" cap="none">
              <a:solidFill>
                <a:schemeClr val="dk1"/>
              </a:solidFill>
              <a:latin typeface="Arial"/>
              <a:ea typeface="Arial"/>
              <a:cs typeface="Arial"/>
            </a:endParaRPr>
          </a:p>
        </p:txBody>
      </p:sp>
      <p:sp>
        <p:nvSpPr>
          <p:cNvPr id="240" name="Google Shape;240;p39" hidden="0"/>
          <p:cNvSpPr txBox="1"/>
          <p:nvPr isPhoto="0" userDrawn="0">
            <p:ph type="body" idx="1" hasCustomPrompt="0"/>
          </p:nvPr>
        </p:nvSpPr>
        <p:spPr bwMode="auto">
          <a:xfrm>
            <a:off x="647699" y="1825624"/>
            <a:ext cx="10515600" cy="945284"/>
          </a:xfrm>
          <a:prstGeom prst="rect">
            <a:avLst/>
          </a:prstGeom>
          <a:noFill/>
          <a:ln>
            <a:noFill/>
          </a:ln>
        </p:spPr>
        <p:txBody>
          <a:bodyPr spcFirstLastPara="1" wrap="square" lIns="91425" tIns="45700" rIns="91425" bIns="45700" anchor="t" anchorCtr="0">
            <a:normAutofit/>
          </a:bodyPr>
          <a:lstStyle/>
          <a:p>
            <a:pPr marL="0" marR="0" lvl="0" indent="0" algn="l">
              <a:lnSpc>
                <a:spcPct val="90000"/>
              </a:lnSpc>
              <a:spcBef>
                <a:spcPts val="0"/>
              </a:spcBef>
              <a:spcAft>
                <a:spcPts val="1600"/>
              </a:spcAft>
              <a:buClr>
                <a:srgbClr val="292929"/>
              </a:buClr>
              <a:buSzPts val="2400"/>
              <a:buFont typeface="Arial"/>
              <a:buNone/>
              <a:defRPr/>
            </a:pPr>
            <a:r>
              <a:rPr lang="en-IN" sz="2400" b="0" i="0" u="none" strike="noStrike" cap="none">
                <a:solidFill>
                  <a:srgbClr val="292929"/>
                </a:solidFill>
                <a:latin typeface="Arial"/>
                <a:ea typeface="Arial"/>
                <a:cs typeface="Arial"/>
              </a:rPr>
              <a:t>The RBF kernel function for two points X₁ and X₂ computes the similarity or how close they are to each other.</a:t>
            </a:r>
            <a:endParaRPr sz="2400" b="0" i="0" u="none" strike="noStrike" cap="none">
              <a:solidFill>
                <a:srgbClr val="292929"/>
              </a:solidFill>
              <a:latin typeface="Arial"/>
              <a:ea typeface="Arial"/>
              <a:cs typeface="Arial"/>
            </a:endParaRPr>
          </a:p>
        </p:txBody>
      </p:sp>
      <p:pic>
        <p:nvPicPr>
          <p:cNvPr id="241" name="Google Shape;241;p39" hidden="0"/>
          <p:cNvPicPr/>
          <p:nvPr isPhoto="0" userDrawn="0"/>
        </p:nvPicPr>
        <p:blipFill>
          <a:blip r:embed="rId2">
            <a:alphaModFix/>
          </a:blip>
          <a:srcRect l="0" t="0" r="0" b="0"/>
          <a:stretch/>
        </p:blipFill>
        <p:spPr bwMode="auto">
          <a:xfrm>
            <a:off x="647699" y="2684388"/>
            <a:ext cx="2903976" cy="752177"/>
          </a:xfrm>
          <a:prstGeom prst="rect">
            <a:avLst/>
          </a:prstGeom>
          <a:noFill/>
          <a:ln>
            <a:noFill/>
          </a:ln>
        </p:spPr>
      </p:pic>
      <p:pic>
        <p:nvPicPr>
          <p:cNvPr id="242" name="Google Shape;242;p39" hidden="0"/>
          <p:cNvPicPr/>
          <p:nvPr isPhoto="0" userDrawn="0"/>
        </p:nvPicPr>
        <p:blipFill>
          <a:blip r:embed="rId3">
            <a:alphaModFix/>
          </a:blip>
          <a:srcRect l="0" t="0" r="0" b="0"/>
          <a:stretch/>
        </p:blipFill>
        <p:spPr bwMode="auto">
          <a:xfrm>
            <a:off x="3599293" y="2684387"/>
            <a:ext cx="7260936" cy="1183408"/>
          </a:xfrm>
          <a:prstGeom prst="rect">
            <a:avLst/>
          </a:prstGeom>
          <a:noFill/>
          <a:ln>
            <a:noFill/>
          </a:ln>
        </p:spPr>
      </p:pic>
      <p:sp>
        <p:nvSpPr>
          <p:cNvPr id="243" name="Google Shape;243;p39" hidden="0"/>
          <p:cNvSpPr txBox="1"/>
          <p:nvPr isPhoto="0" userDrawn="0"/>
        </p:nvSpPr>
        <p:spPr bwMode="auto">
          <a:xfrm>
            <a:off x="724772" y="4776931"/>
            <a:ext cx="10592954" cy="1399886"/>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None/>
              <a:defRPr/>
            </a:pPr>
            <a:r>
              <a:rPr lang="en-IN" sz="2400" b="0" i="0" u="none" strike="noStrike" cap="none">
                <a:solidFill>
                  <a:schemeClr val="dk1"/>
                </a:solidFill>
                <a:latin typeface="Arial"/>
                <a:ea typeface="Arial"/>
                <a:cs typeface="Arial"/>
              </a:rPr>
              <a:t>The linear kernel divides data linearly.</a:t>
            </a:r>
            <a:endParaRPr sz="2400" b="0" i="0" u="none" strike="noStrike" cap="none">
              <a:solidFill>
                <a:schemeClr val="dk1"/>
              </a:solidFill>
              <a:latin typeface="Arial"/>
              <a:ea typeface="Arial"/>
              <a:cs typeface="Arial"/>
            </a:endParaRPr>
          </a:p>
          <a:p>
            <a:pPr marL="0" marR="0" lvl="0" indent="0" algn="l">
              <a:spcBef>
                <a:spcPts val="0"/>
              </a:spcBef>
              <a:spcAft>
                <a:spcPts val="0"/>
              </a:spcAft>
              <a:buNone/>
              <a:defRPr/>
            </a:pPr>
            <a:r>
              <a:rPr lang="en-IN" sz="2400" b="0" i="0" u="none" strike="noStrike" cap="none">
                <a:solidFill>
                  <a:schemeClr val="dk1"/>
                </a:solidFill>
                <a:latin typeface="Arial"/>
                <a:ea typeface="Arial"/>
                <a:cs typeface="Arial"/>
              </a:rPr>
              <a:t>Training SVM with linear kernel is Faster than with any other Kernel.</a:t>
            </a:r>
            <a:endParaRPr sz="2400" b="0" i="0" u="none" strike="noStrike" cap="none">
              <a:solidFill>
                <a:schemeClr val="dk1"/>
              </a:solidFill>
              <a:latin typeface="Arial"/>
              <a:ea typeface="Arial"/>
              <a:cs typeface="Arial"/>
            </a:endParaRPr>
          </a:p>
          <a:p>
            <a:pPr marL="0" marR="0" lvl="0" indent="0" algn="l">
              <a:spcBef>
                <a:spcPts val="0"/>
              </a:spcBef>
              <a:spcAft>
                <a:spcPts val="0"/>
              </a:spcAft>
              <a:buNone/>
              <a:defRPr/>
            </a:pPr>
            <a:r>
              <a:rPr lang="en-IN" sz="2400" b="0" i="0" u="none" strike="noStrike" cap="none">
                <a:solidFill>
                  <a:schemeClr val="dk1"/>
                </a:solidFill>
                <a:latin typeface="Arial"/>
                <a:ea typeface="Arial"/>
                <a:cs typeface="Arial"/>
              </a:rPr>
              <a:t> </a:t>
            </a:r>
            <a:endParaRPr sz="24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7" name="Google Shape;257;p41" hidden="0"/>
          <p:cNvSpPr txBox="1"/>
          <p:nvPr isPhoto="0" userDrawn="0">
            <p:ph type="title" hasCustomPrompt="0"/>
          </p:nvPr>
        </p:nvSpPr>
        <p:spPr bwMode="auto">
          <a:xfrm>
            <a:off x="647699" y="258444"/>
            <a:ext cx="10515600" cy="1325562"/>
          </a:xfrm>
          <a:prstGeom prst="rect">
            <a:avLst/>
          </a:prstGeom>
          <a:noFill/>
          <a:ln>
            <a:noFill/>
          </a:ln>
        </p:spPr>
        <p:txBody>
          <a:bodyPr spcFirstLastPara="1" wrap="square" lIns="91425" tIns="45700" rIns="91425" bIns="45700" anchor="ctr" anchorCtr="0">
            <a:normAutofit/>
          </a:bodyPr>
          <a:lstStyle/>
          <a:p>
            <a:pPr marL="0" marR="0" lvl="0" indent="0" algn="l">
              <a:lnSpc>
                <a:spcPct val="90000"/>
              </a:lnSpc>
              <a:spcBef>
                <a:spcPts val="0"/>
              </a:spcBef>
              <a:spcAft>
                <a:spcPts val="0"/>
              </a:spcAft>
              <a:buClr>
                <a:schemeClr val="dk1"/>
              </a:buClr>
              <a:buSzPts val="3600"/>
              <a:buFont typeface="Arial"/>
              <a:buNone/>
              <a:defRPr/>
            </a:pPr>
            <a:r>
              <a:rPr lang="en-IN" sz="3600" b="1" i="0" u="none" strike="noStrike" cap="none">
                <a:solidFill>
                  <a:schemeClr val="dk1"/>
                </a:solidFill>
                <a:latin typeface="Arial"/>
                <a:ea typeface="Arial"/>
                <a:cs typeface="Arial"/>
              </a:rPr>
              <a:t>Results</a:t>
            </a:r>
            <a:endParaRPr sz="3600" b="1" i="0" u="none" strike="noStrike" cap="none">
              <a:solidFill>
                <a:schemeClr val="dk1"/>
              </a:solidFill>
              <a:latin typeface="Arial"/>
              <a:ea typeface="Arial"/>
              <a:cs typeface="Arial"/>
            </a:endParaRPr>
          </a:p>
        </p:txBody>
      </p:sp>
      <p:pic>
        <p:nvPicPr>
          <p:cNvPr id="258" name="Google Shape;258;p41" hidden="0"/>
          <p:cNvPicPr/>
          <p:nvPr isPhoto="0" userDrawn="0"/>
        </p:nvPicPr>
        <p:blipFill>
          <a:blip r:embed="rId2">
            <a:alphaModFix/>
          </a:blip>
          <a:srcRect l="0" t="0" r="0" b="0"/>
          <a:stretch/>
        </p:blipFill>
        <p:spPr bwMode="auto">
          <a:xfrm>
            <a:off x="2353863" y="1899793"/>
            <a:ext cx="7410852" cy="36564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63" name="Google Shape;263;p42" hidden="0"/>
          <p:cNvSpPr txBox="1"/>
          <p:nvPr isPhoto="0" userDrawn="0">
            <p:ph type="title" hasCustomPrompt="0"/>
          </p:nvPr>
        </p:nvSpPr>
        <p:spPr bwMode="auto">
          <a:xfrm>
            <a:off x="647699" y="258444"/>
            <a:ext cx="10515600" cy="1325562"/>
          </a:xfrm>
          <a:prstGeom prst="rect">
            <a:avLst/>
          </a:prstGeom>
          <a:noFill/>
          <a:ln>
            <a:noFill/>
          </a:ln>
        </p:spPr>
        <p:txBody>
          <a:bodyPr spcFirstLastPara="1" wrap="square" lIns="91425" tIns="45700" rIns="91425" bIns="45700" anchor="ctr" anchorCtr="0">
            <a:normAutofit/>
          </a:bodyPr>
          <a:lstStyle/>
          <a:p>
            <a:pPr marL="0" marR="0" lvl="0" indent="0" algn="l">
              <a:lnSpc>
                <a:spcPct val="90000"/>
              </a:lnSpc>
              <a:spcBef>
                <a:spcPts val="0"/>
              </a:spcBef>
              <a:spcAft>
                <a:spcPts val="0"/>
              </a:spcAft>
              <a:buClr>
                <a:schemeClr val="dk1"/>
              </a:buClr>
              <a:buSzPts val="3600"/>
              <a:buFont typeface="Arial"/>
              <a:buNone/>
              <a:defRPr/>
            </a:pPr>
            <a:r>
              <a:rPr lang="en-IN" sz="3600" b="1" i="0" u="none" strike="noStrike" cap="none">
                <a:solidFill>
                  <a:schemeClr val="dk1"/>
                </a:solidFill>
                <a:latin typeface="Arial"/>
                <a:ea typeface="Arial"/>
                <a:cs typeface="Arial"/>
              </a:rPr>
              <a:t>Conclusion</a:t>
            </a:r>
            <a:endParaRPr sz="3600" b="1" i="0" u="none" strike="noStrike" cap="none">
              <a:solidFill>
                <a:schemeClr val="dk1"/>
              </a:solidFill>
              <a:latin typeface="Arial"/>
              <a:ea typeface="Arial"/>
              <a:cs typeface="Arial"/>
            </a:endParaRPr>
          </a:p>
        </p:txBody>
      </p:sp>
      <p:sp>
        <p:nvSpPr>
          <p:cNvPr id="264" name="Google Shape;264;p42" hidden="0"/>
          <p:cNvSpPr txBox="1"/>
          <p:nvPr isPhoto="0" userDrawn="0">
            <p:ph type="body" idx="1" hasCustomPrompt="0"/>
          </p:nvPr>
        </p:nvSpPr>
        <p:spPr bwMode="auto">
          <a:xfrm>
            <a:off x="647698" y="1825623"/>
            <a:ext cx="10365255" cy="4105852"/>
          </a:xfrm>
          <a:prstGeom prst="rect">
            <a:avLst/>
          </a:prstGeom>
          <a:noFill/>
          <a:ln>
            <a:noFill/>
          </a:ln>
        </p:spPr>
        <p:txBody>
          <a:bodyPr spcFirstLastPara="1" wrap="square" lIns="91425" tIns="45700" rIns="91425" bIns="45700" anchor="t" anchorCtr="0">
            <a:normAutofit/>
          </a:bodyPr>
          <a:lstStyle/>
          <a:p>
            <a:pPr marL="171450" marR="0" lvl="0" indent="-171450" algn="just">
              <a:lnSpc>
                <a:spcPct val="114999"/>
              </a:lnSpc>
              <a:spcBef>
                <a:spcPts val="0"/>
              </a:spcBef>
              <a:spcAft>
                <a:spcPts val="0"/>
              </a:spcAft>
              <a:buClr>
                <a:schemeClr val="lt2"/>
              </a:buClr>
              <a:buSzPts val="2400"/>
              <a:buFont typeface="Arial"/>
              <a:buChar char="•"/>
              <a:defRPr/>
            </a:pPr>
            <a:r>
              <a:rPr lang="en-IN" sz="2400" b="0" i="0" u="none" strike="noStrike" cap="none">
                <a:latin typeface="Arial"/>
                <a:ea typeface="Arial"/>
                <a:cs typeface="Arial"/>
              </a:rPr>
              <a:t>This project is achieved through conditional space development and </a:t>
            </a:r>
            <a:r>
              <a:rPr lang="en-IN">
                <a:latin typeface="Arial"/>
                <a:ea typeface="Arial"/>
                <a:cs typeface="Arial"/>
              </a:rPr>
              <a:t>hierarchical</a:t>
            </a:r>
            <a:r>
              <a:rPr lang="en-IN" sz="2400" b="0" i="0" u="none" strike="noStrike" cap="none">
                <a:latin typeface="Arial"/>
                <a:ea typeface="Arial"/>
                <a:cs typeface="Arial"/>
              </a:rPr>
              <a:t> clustering. As our data is Soft clusterable we applied Fuzzy-</a:t>
            </a:r>
            <a:r>
              <a:rPr lang="en-IN">
                <a:latin typeface="Arial"/>
                <a:ea typeface="Arial"/>
                <a:cs typeface="Arial"/>
              </a:rPr>
              <a:t>C</a:t>
            </a:r>
            <a:r>
              <a:rPr lang="en-IN" sz="2400" b="0" i="0" u="none" strike="noStrike" cap="none">
                <a:latin typeface="Arial"/>
                <a:ea typeface="Arial"/>
                <a:cs typeface="Arial"/>
              </a:rPr>
              <a:t>-Means and we predicted result from test data related cluster rather than from whole data.</a:t>
            </a:r>
            <a:endParaRPr sz="2400" b="0" i="0" u="none" strike="noStrike" cap="none">
              <a:latin typeface="Arial"/>
              <a:ea typeface="Arial"/>
              <a:cs typeface="Arial"/>
            </a:endParaRPr>
          </a:p>
          <a:p>
            <a:pPr marL="0" marR="0" lvl="0" indent="0" algn="just">
              <a:lnSpc>
                <a:spcPct val="114999"/>
              </a:lnSpc>
              <a:spcBef>
                <a:spcPts val="749"/>
              </a:spcBef>
              <a:spcAft>
                <a:spcPts val="0"/>
              </a:spcAft>
              <a:buClr>
                <a:srgbClr val="3F3F3F"/>
              </a:buClr>
              <a:buSzPts val="2400"/>
              <a:buFont typeface="Arial"/>
              <a:buNone/>
              <a:defRPr/>
            </a:pPr>
            <a:endParaRPr sz="2400" b="0" i="0" u="none" strike="noStrike" cap="none">
              <a:latin typeface="Arial"/>
              <a:ea typeface="Arial"/>
              <a:cs typeface="Arial"/>
            </a:endParaRPr>
          </a:p>
          <a:p>
            <a:pPr marL="171450" marR="0" lvl="0" indent="-171450" algn="just">
              <a:lnSpc>
                <a:spcPct val="114999"/>
              </a:lnSpc>
              <a:spcBef>
                <a:spcPts val="749"/>
              </a:spcBef>
              <a:spcAft>
                <a:spcPts val="1600"/>
              </a:spcAft>
              <a:buClr>
                <a:schemeClr val="lt2"/>
              </a:buClr>
              <a:buSzPts val="2400"/>
              <a:buFont typeface="Arial"/>
              <a:buChar char="•"/>
              <a:defRPr/>
            </a:pPr>
            <a:r>
              <a:rPr lang="en-IN" sz="2400" b="0" i="0" u="none" strike="noStrike" cap="none">
                <a:latin typeface="Arial"/>
                <a:ea typeface="Arial"/>
                <a:cs typeface="Arial"/>
              </a:rPr>
              <a:t>When compared to our base paper we decreased more error in prediction by choosing optimal no.of clusters using K-elbow and KneeLocator.</a:t>
            </a:r>
            <a:endParaRPr sz="2400" b="0" i="0" u="none" strike="noStrike" cap="none">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8" name="Google Shape;78;p16" hidden="0"/>
          <p:cNvSpPr txBox="1"/>
          <p:nvPr isPhoto="0" userDrawn="0">
            <p:ph type="body" idx="1" hasCustomPrompt="0"/>
          </p:nvPr>
        </p:nvSpPr>
        <p:spPr bwMode="auto">
          <a:xfrm>
            <a:off x="647700" y="1861185"/>
            <a:ext cx="10515600" cy="4316095"/>
          </a:xfrm>
          <a:prstGeom prst="rect">
            <a:avLst/>
          </a:prstGeom>
          <a:noFill/>
          <a:ln>
            <a:noFill/>
          </a:ln>
        </p:spPr>
        <p:txBody>
          <a:bodyPr spcFirstLastPara="1" wrap="square" lIns="91425" tIns="45700" rIns="91425" bIns="45700" anchor="t" anchorCtr="0">
            <a:normAutofit/>
          </a:bodyPr>
          <a:lstStyle/>
          <a:p>
            <a:pPr marL="0" lvl="0" indent="0" algn="l">
              <a:lnSpc>
                <a:spcPct val="114999"/>
              </a:lnSpc>
              <a:spcBef>
                <a:spcPts val="0"/>
              </a:spcBef>
              <a:spcAft>
                <a:spcPts val="0"/>
              </a:spcAft>
              <a:buClr>
                <a:schemeClr val="dk1"/>
              </a:buClr>
              <a:buSzPts val="2400"/>
              <a:buNone/>
              <a:defRPr/>
            </a:pPr>
            <a:r>
              <a:rPr lang="en-IN" sz="2400"/>
              <a:t>To develop a patient’s length of stay predictor that can effectively predict number of days a patient will stay in hospital accurately.</a:t>
            </a:r>
            <a:endParaRPr sz="2400"/>
          </a:p>
          <a:p>
            <a:pPr marL="0" lvl="0" indent="0" algn="l">
              <a:lnSpc>
                <a:spcPct val="114999"/>
              </a:lnSpc>
              <a:spcBef>
                <a:spcPts val="749"/>
              </a:spcBef>
              <a:spcAft>
                <a:spcPts val="1600"/>
              </a:spcAft>
              <a:buClr>
                <a:schemeClr val="dk1"/>
              </a:buClr>
              <a:buSzPts val="2400"/>
              <a:buNone/>
              <a:defRPr/>
            </a:pPr>
            <a:r>
              <a:rPr lang="en-IN" sz="2400"/>
              <a:t>The proposed model is based on Conditional Space Development and </a:t>
            </a:r>
            <a:r>
              <a:rPr lang="en-IN"/>
              <a:t>Hierarchical</a:t>
            </a:r>
            <a:r>
              <a:rPr lang="en-IN" sz="2400"/>
              <a:t> Prediction.</a:t>
            </a:r>
            <a:endParaRPr sz="2400"/>
          </a:p>
        </p:txBody>
      </p:sp>
      <p:sp>
        <p:nvSpPr>
          <p:cNvPr id="79" name="Google Shape;79;p16" hidden="0"/>
          <p:cNvSpPr txBox="1"/>
          <p:nvPr isPhoto="0" userDrawn="0">
            <p:ph type="title" hasCustomPrompt="0"/>
          </p:nvPr>
        </p:nvSpPr>
        <p:spPr bwMode="auto">
          <a:xfrm>
            <a:off x="647700" y="655321"/>
            <a:ext cx="10515600" cy="581814"/>
          </a:xfrm>
          <a:prstGeom prst="rect">
            <a:avLst/>
          </a:prstGeom>
          <a:noFill/>
          <a:ln>
            <a:noFill/>
          </a:ln>
        </p:spPr>
        <p:txBody>
          <a:bodyPr spcFirstLastPara="1" wrap="square" lIns="91425" tIns="45700" rIns="91425" bIns="45700" anchor="ctr" anchorCtr="0">
            <a:noAutofit/>
          </a:bodyPr>
          <a:lstStyle/>
          <a:p>
            <a:pPr marL="0" lvl="0" indent="0" algn="l">
              <a:lnSpc>
                <a:spcPct val="90000"/>
              </a:lnSpc>
              <a:spcBef>
                <a:spcPts val="0"/>
              </a:spcBef>
              <a:spcAft>
                <a:spcPts val="0"/>
              </a:spcAft>
              <a:buClr>
                <a:schemeClr val="dk1"/>
              </a:buClr>
              <a:buSzPts val="3600"/>
              <a:buFont typeface="Libre Baskerville"/>
              <a:buNone/>
              <a:defRPr/>
            </a:pPr>
            <a:r>
              <a:rPr lang="en-IN" sz="3600">
                <a:latin typeface="Libre Baskerville"/>
                <a:ea typeface="Libre Baskerville"/>
                <a:cs typeface="Libre Baskerville"/>
              </a:rPr>
              <a:t>Objective:</a:t>
            </a:r>
            <a:endParaRPr sz="3600">
              <a:latin typeface="Libre Baskerville"/>
              <a:ea typeface="Libre Baskerville"/>
              <a:cs typeface="Libre Baskervill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69" name="Google Shape;269;p43"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300"/>
              <a:buFont typeface="Arial"/>
              <a:buNone/>
              <a:defRPr/>
            </a:pPr>
            <a:r>
              <a:rPr lang="en-IN"/>
              <a:t>Future Scope</a:t>
            </a:r>
            <a:endParaRPr/>
          </a:p>
        </p:txBody>
      </p:sp>
      <p:sp>
        <p:nvSpPr>
          <p:cNvPr id="270" name="Google Shape;270;p43" hidden="0"/>
          <p:cNvSpPr txBox="1"/>
          <p:nvPr isPhoto="0" userDrawn="0">
            <p:ph type="body" idx="1" hasCustomPrompt="0"/>
          </p:nvPr>
        </p:nvSpPr>
        <p:spPr bwMode="auto">
          <a:xfrm>
            <a:off x="838198" y="2511136"/>
            <a:ext cx="10515600" cy="3665826"/>
          </a:xfrm>
          <a:prstGeom prst="rect">
            <a:avLst/>
          </a:prstGeom>
          <a:noFill/>
          <a:ln>
            <a:noFill/>
          </a:ln>
        </p:spPr>
        <p:txBody>
          <a:bodyPr spcFirstLastPara="1" wrap="square" lIns="91425" tIns="45700" rIns="91425" bIns="45700" anchor="t" anchorCtr="0">
            <a:normAutofit/>
          </a:bodyPr>
          <a:lstStyle/>
          <a:p>
            <a:pPr marL="171450" lvl="0" indent="-177800" algn="just">
              <a:lnSpc>
                <a:spcPct val="114999"/>
              </a:lnSpc>
              <a:spcBef>
                <a:spcPts val="0"/>
              </a:spcBef>
              <a:spcAft>
                <a:spcPts val="1600"/>
              </a:spcAft>
              <a:buClr>
                <a:schemeClr val="dk1"/>
              </a:buClr>
              <a:buSzPts val="2800"/>
              <a:buChar char="●"/>
              <a:defRPr/>
            </a:pPr>
            <a:r>
              <a:rPr lang="en-IN" sz="2800"/>
              <a:t>The dataset we are using now is covering only abdominal diseases, using more sophisticated data will cover more areas.</a:t>
            </a:r>
            <a:endParaRPr lang="en-IN" sz="2800"/>
          </a:p>
          <a:p>
            <a:pPr marL="171450" lvl="0" indent="-177799" algn="just">
              <a:lnSpc>
                <a:spcPct val="114999"/>
              </a:lnSpc>
              <a:spcBef>
                <a:spcPts val="0"/>
              </a:spcBef>
              <a:spcAft>
                <a:spcPts val="1599"/>
              </a:spcAft>
              <a:buClr>
                <a:schemeClr val="dk1"/>
              </a:buClr>
              <a:buSzPts val="2800"/>
              <a:buChar char="●"/>
              <a:defRPr/>
            </a:pPr>
            <a:r>
              <a:rPr lang="en-IN" sz="2800"/>
              <a:t>Adding another model in hierarchical precidtion may increase accuracy.</a:t>
            </a:r>
            <a:endParaRPr lang="en-IN" sz="2800"/>
          </a:p>
          <a:p>
            <a:pPr marL="171450" lvl="0" indent="-177799" algn="just">
              <a:lnSpc>
                <a:spcPct val="114999"/>
              </a:lnSpc>
              <a:spcBef>
                <a:spcPts val="0"/>
              </a:spcBef>
              <a:spcAft>
                <a:spcPts val="1599"/>
              </a:spcAft>
              <a:buClr>
                <a:schemeClr val="dk1"/>
              </a:buClr>
              <a:buSzPts val="2800"/>
              <a:buChar char="●"/>
              <a:defRPr/>
            </a:pPr>
            <a:r>
              <a:rPr lang="en-IN" sz="2800"/>
              <a:t>We can create a web interface for this project.</a:t>
            </a:r>
            <a:endParaRPr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75" name="Google Shape;275;p44" hidden="0"/>
          <p:cNvSpPr txBox="1"/>
          <p:nvPr isPhoto="0" userDrawn="0">
            <p:ph type="title" hasCustomPrompt="0"/>
          </p:nvPr>
        </p:nvSpPr>
        <p:spPr bwMode="auto">
          <a:xfrm>
            <a:off x="647699" y="258444"/>
            <a:ext cx="10515600" cy="6235872"/>
          </a:xfrm>
          <a:prstGeom prst="rect">
            <a:avLst/>
          </a:prstGeom>
          <a:noFill/>
          <a:ln>
            <a:noFill/>
          </a:ln>
        </p:spPr>
        <p:txBody>
          <a:bodyPr spcFirstLastPara="1" wrap="square" lIns="91425" tIns="45700" rIns="91425" bIns="45700" anchor="ctr" anchorCtr="0">
            <a:normAutofit/>
          </a:bodyPr>
          <a:lstStyle/>
          <a:p>
            <a:pPr marL="0" marR="0" lvl="0" indent="0" algn="ctr">
              <a:lnSpc>
                <a:spcPct val="90000"/>
              </a:lnSpc>
              <a:spcBef>
                <a:spcPts val="0"/>
              </a:spcBef>
              <a:spcAft>
                <a:spcPts val="0"/>
              </a:spcAft>
              <a:buClr>
                <a:schemeClr val="dk1"/>
              </a:buClr>
              <a:buSzPts val="4800"/>
              <a:buFont typeface="Arial"/>
              <a:buNone/>
              <a:defRPr/>
            </a:pPr>
            <a:r>
              <a:rPr lang="en-IN" sz="4800" b="1" i="0" u="none" strike="noStrike" cap="none">
                <a:solidFill>
                  <a:schemeClr val="dk1"/>
                </a:solidFill>
                <a:latin typeface="Arial"/>
                <a:ea typeface="Arial"/>
                <a:cs typeface="Arial"/>
              </a:rPr>
              <a:t>Thank You</a:t>
            </a:r>
            <a:endParaRPr sz="4800" b="1"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28575463" name="Google Shape;56;p13" hidden="0"/>
          <p:cNvSpPr txBox="1"/>
          <p:nvPr isPhoto="0" userDrawn="0">
            <p:ph type="title" hasCustomPrompt="0"/>
          </p:nvPr>
        </p:nvSpPr>
        <p:spPr bwMode="auto">
          <a:xfrm>
            <a:off x="838197" y="365124"/>
            <a:ext cx="10515600" cy="1325700"/>
          </a:xfrm>
          <a:prstGeom prst="rect">
            <a:avLst/>
          </a:prstGeom>
          <a:noFill/>
          <a:ln>
            <a:noFill/>
          </a:ln>
        </p:spPr>
        <p:txBody>
          <a:bodyPr spcFirstLastPara="1" wrap="square" lIns="91423" tIns="45699" rIns="91423" bIns="45699"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pPr>
              <a:defRPr/>
            </a:pPr>
            <a:r>
              <a:rPr/>
              <a:t>Design Methodology</a:t>
            </a:r>
            <a:endParaRPr/>
          </a:p>
        </p:txBody>
      </p:sp>
      <p:sp>
        <p:nvSpPr>
          <p:cNvPr id="1589892151" name="" hidden="0"/>
          <p:cNvSpPr/>
          <p:nvPr isPhoto="0" userDrawn="0"/>
        </p:nvSpPr>
        <p:spPr bwMode="auto">
          <a:xfrm flipH="0" flipV="0">
            <a:off x="-426205" y="1117612"/>
            <a:ext cx="167585" cy="209082"/>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7349636" name="" hidden="0"/>
          <p:cNvPicPr>
            <a:picLocks noChangeAspect="1"/>
          </p:cNvPicPr>
          <p:nvPr isPhoto="0" userDrawn="0"/>
        </p:nvPicPr>
        <p:blipFill>
          <a:blip r:embed="rId2"/>
          <a:stretch/>
        </p:blipFill>
        <p:spPr bwMode="auto">
          <a:xfrm flipH="0" flipV="0">
            <a:off x="852954" y="1544204"/>
            <a:ext cx="10506363" cy="46181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51815315" name="Google Shape;56;p13" hidden="0"/>
          <p:cNvSpPr txBox="1"/>
          <p:nvPr isPhoto="0" userDrawn="0">
            <p:ph type="title" hasCustomPrompt="0"/>
          </p:nvPr>
        </p:nvSpPr>
        <p:spPr bwMode="auto">
          <a:xfrm>
            <a:off x="838198" y="365124"/>
            <a:ext cx="10515600" cy="1325700"/>
          </a:xfrm>
          <a:prstGeom prst="rect">
            <a:avLst/>
          </a:prstGeom>
          <a:noFill/>
          <a:ln>
            <a:noFill/>
          </a:ln>
        </p:spPr>
        <p:txBody>
          <a:bodyPr spcFirstLastPara="1" wrap="square" lIns="91423" tIns="45699" rIns="91423" bIns="45699"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pPr>
              <a:defRPr/>
            </a:pPr>
            <a:r>
              <a:rPr lang="en-IN" sz="3700" b="0" i="0" u="none" strike="noStrike" cap="none" spc="0">
                <a:solidFill>
                  <a:schemeClr val="dk1"/>
                </a:solidFill>
                <a:latin typeface="Libre Baskerville"/>
                <a:ea typeface="Libre Baskerville"/>
                <a:cs typeface="Libre Baskerville"/>
              </a:rPr>
              <a:t>Exploratory Data Analysis:</a:t>
            </a:r>
            <a:endParaRPr/>
          </a:p>
        </p:txBody>
      </p:sp>
      <p:sp>
        <p:nvSpPr>
          <p:cNvPr id="2126829527" name="Google Shape;57;p13" hidden="0"/>
          <p:cNvSpPr txBox="1"/>
          <p:nvPr isPhoto="0" userDrawn="0">
            <p:ph type="body" idx="1" hasCustomPrompt="0"/>
          </p:nvPr>
        </p:nvSpPr>
        <p:spPr bwMode="auto">
          <a:xfrm>
            <a:off x="838198" y="1825624"/>
            <a:ext cx="10515600" cy="4351199"/>
          </a:xfrm>
          <a:prstGeom prst="rect">
            <a:avLst/>
          </a:prstGeom>
          <a:noFill/>
          <a:ln>
            <a:noFill/>
          </a:ln>
        </p:spPr>
        <p:txBody>
          <a:bodyPr spcFirstLastPara="1" wrap="square" lIns="91423" tIns="45699" rIns="91423" bIns="45699" anchor="t" anchorCtr="0">
            <a:normAutofit/>
          </a:bodyPr>
          <a:lstStyle>
            <a:lvl1pPr marL="457200" lvl="0" indent="-342900" algn="l">
              <a:lnSpc>
                <a:spcPct val="90000"/>
              </a:lnSpc>
              <a:spcBef>
                <a:spcPts val="748"/>
              </a:spcBef>
              <a:spcAft>
                <a:spcPts val="0"/>
              </a:spcAft>
              <a:buClr>
                <a:schemeClr val="dk1"/>
              </a:buClr>
              <a:buSzPts val="1800"/>
              <a:buChar char="●"/>
              <a:defRPr/>
            </a:lvl1pPr>
            <a:lvl2pPr marL="914400" lvl="1" indent="-342900" algn="l">
              <a:lnSpc>
                <a:spcPct val="90000"/>
              </a:lnSpc>
              <a:spcBef>
                <a:spcPts val="1599"/>
              </a:spcBef>
              <a:spcAft>
                <a:spcPts val="0"/>
              </a:spcAft>
              <a:buClr>
                <a:schemeClr val="dk1"/>
              </a:buClr>
              <a:buSzPts val="1800"/>
              <a:buChar char="○"/>
              <a:defRPr/>
            </a:lvl2pPr>
            <a:lvl3pPr marL="1371600" lvl="2" indent="-342900" algn="l">
              <a:lnSpc>
                <a:spcPct val="90000"/>
              </a:lnSpc>
              <a:spcBef>
                <a:spcPts val="1599"/>
              </a:spcBef>
              <a:spcAft>
                <a:spcPts val="0"/>
              </a:spcAft>
              <a:buClr>
                <a:schemeClr val="dk1"/>
              </a:buClr>
              <a:buSzPts val="1800"/>
              <a:buChar char="■"/>
              <a:defRPr/>
            </a:lvl3pPr>
            <a:lvl4pPr marL="1828800" lvl="3" indent="-342900" algn="l">
              <a:lnSpc>
                <a:spcPct val="90000"/>
              </a:lnSpc>
              <a:spcBef>
                <a:spcPts val="1599"/>
              </a:spcBef>
              <a:spcAft>
                <a:spcPts val="0"/>
              </a:spcAft>
              <a:buClr>
                <a:schemeClr val="dk1"/>
              </a:buClr>
              <a:buSzPts val="1800"/>
              <a:buChar char="●"/>
              <a:defRPr/>
            </a:lvl4pPr>
            <a:lvl5pPr marL="2286000" lvl="4" indent="-342900" algn="l">
              <a:lnSpc>
                <a:spcPct val="90000"/>
              </a:lnSpc>
              <a:spcBef>
                <a:spcPts val="1599"/>
              </a:spcBef>
              <a:spcAft>
                <a:spcPts val="0"/>
              </a:spcAft>
              <a:buClr>
                <a:schemeClr val="dk1"/>
              </a:buClr>
              <a:buSzPts val="1800"/>
              <a:buChar char="○"/>
              <a:defRPr/>
            </a:lvl5pPr>
            <a:lvl6pPr marL="2743200" lvl="5" indent="-342900" algn="l">
              <a:lnSpc>
                <a:spcPct val="90000"/>
              </a:lnSpc>
              <a:spcBef>
                <a:spcPts val="1599"/>
              </a:spcBef>
              <a:spcAft>
                <a:spcPts val="0"/>
              </a:spcAft>
              <a:buClr>
                <a:schemeClr val="dk1"/>
              </a:buClr>
              <a:buSzPts val="1800"/>
              <a:buChar char="■"/>
              <a:defRPr/>
            </a:lvl6pPr>
            <a:lvl7pPr marL="3200400" lvl="6" indent="-342900" algn="l">
              <a:lnSpc>
                <a:spcPct val="90000"/>
              </a:lnSpc>
              <a:spcBef>
                <a:spcPts val="1599"/>
              </a:spcBef>
              <a:spcAft>
                <a:spcPts val="0"/>
              </a:spcAft>
              <a:buClr>
                <a:schemeClr val="dk1"/>
              </a:buClr>
              <a:buSzPts val="1800"/>
              <a:buChar char="●"/>
              <a:defRPr/>
            </a:lvl7pPr>
            <a:lvl8pPr marL="3657600" lvl="7" indent="-342900" algn="l">
              <a:lnSpc>
                <a:spcPct val="90000"/>
              </a:lnSpc>
              <a:spcBef>
                <a:spcPts val="1599"/>
              </a:spcBef>
              <a:spcAft>
                <a:spcPts val="0"/>
              </a:spcAft>
              <a:buClr>
                <a:schemeClr val="dk1"/>
              </a:buClr>
              <a:buSzPts val="1800"/>
              <a:buChar char="○"/>
              <a:defRPr/>
            </a:lvl8pPr>
            <a:lvl9pPr marL="4114800" lvl="8" indent="-342900" algn="l">
              <a:lnSpc>
                <a:spcPct val="90000"/>
              </a:lnSpc>
              <a:spcBef>
                <a:spcPts val="1599"/>
              </a:spcBef>
              <a:spcAft>
                <a:spcPts val="1599"/>
              </a:spcAft>
              <a:buClr>
                <a:schemeClr val="dk1"/>
              </a:buClr>
              <a:buSzPts val="1800"/>
              <a:buChar char="■"/>
              <a:defRPr/>
            </a:lvl9pPr>
          </a:lstStyle>
          <a:p>
            <a:pPr>
              <a:defRPr/>
            </a:pPr>
            <a:endParaRPr sz="2600"/>
          </a:p>
          <a:p>
            <a:pPr>
              <a:defRPr/>
            </a:pPr>
            <a:r>
              <a:rPr sz="2600"/>
              <a:t>Understanding the data.</a:t>
            </a:r>
            <a:endParaRPr sz="2600"/>
          </a:p>
          <a:p>
            <a:pPr marL="114299" indent="0">
              <a:buClr>
                <a:schemeClr val="dk1"/>
              </a:buClr>
              <a:buSzPts val="1800"/>
              <a:buFont typeface="Proxima Nova"/>
              <a:buNone/>
              <a:defRPr/>
            </a:pPr>
            <a:endParaRPr sz="2600"/>
          </a:p>
          <a:p>
            <a:pPr>
              <a:defRPr/>
            </a:pPr>
            <a:r>
              <a:rPr sz="2600"/>
              <a:t>Removing unnecessary parameters.</a:t>
            </a:r>
            <a:endParaRPr sz="2600"/>
          </a:p>
          <a:p>
            <a:pPr>
              <a:defRPr/>
            </a:pPr>
            <a:endParaRPr sz="2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6" name="Google Shape;96;p18"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ConditionalSpaceDevelopment Flow Chart</a:t>
            </a:r>
            <a:endParaRPr sz="3600">
              <a:latin typeface="Arial"/>
              <a:ea typeface="Arial"/>
              <a:cs typeface="Arial"/>
            </a:endParaRPr>
          </a:p>
        </p:txBody>
      </p:sp>
      <p:sp>
        <p:nvSpPr>
          <p:cNvPr id="97" name="Google Shape;97;p18" hidden="0"/>
          <p:cNvSpPr/>
          <p:nvPr isPhoto="0" userDrawn="0"/>
        </p:nvSpPr>
        <p:spPr bwMode="auto">
          <a:xfrm>
            <a:off x="1828800" y="1584324"/>
            <a:ext cx="3836670" cy="914400"/>
          </a:xfrm>
          <a:prstGeom prst="roundRect">
            <a:avLst>
              <a:gd name="adj" fmla="val 16667"/>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IN" sz="1800" b="0" i="0" u="none" strike="noStrike" cap="none">
                <a:solidFill>
                  <a:schemeClr val="lt1"/>
                </a:solidFill>
                <a:latin typeface="Arial"/>
                <a:ea typeface="Arial"/>
                <a:cs typeface="Arial"/>
              </a:rPr>
              <a:t>Correlation Matrix</a:t>
            </a:r>
            <a:endParaRPr sz="1800" b="0" i="0" u="none" strike="noStrike" cap="none">
              <a:solidFill>
                <a:schemeClr val="lt1"/>
              </a:solidFill>
              <a:latin typeface="Arial"/>
              <a:ea typeface="Arial"/>
              <a:cs typeface="Arial"/>
            </a:endParaRPr>
          </a:p>
        </p:txBody>
      </p:sp>
      <p:sp>
        <p:nvSpPr>
          <p:cNvPr id="98" name="Google Shape;98;p18" hidden="0"/>
          <p:cNvSpPr/>
          <p:nvPr isPhoto="0" userDrawn="0"/>
        </p:nvSpPr>
        <p:spPr bwMode="auto">
          <a:xfrm>
            <a:off x="6809105" y="2748279"/>
            <a:ext cx="3836670" cy="914400"/>
          </a:xfrm>
          <a:prstGeom prst="roundRect">
            <a:avLst>
              <a:gd name="adj" fmla="val 16667"/>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IN" sz="1800" b="0" i="0" u="none" strike="noStrike" cap="none">
                <a:solidFill>
                  <a:schemeClr val="lt1"/>
                </a:solidFill>
                <a:latin typeface="Arial"/>
                <a:ea typeface="Arial"/>
                <a:cs typeface="Arial"/>
              </a:rPr>
              <a:t>Boruta Algorithm</a:t>
            </a:r>
            <a:endParaRPr sz="1800" b="0" i="0" u="none" strike="noStrike" cap="none">
              <a:solidFill>
                <a:schemeClr val="lt1"/>
              </a:solidFill>
              <a:latin typeface="Arial"/>
              <a:ea typeface="Arial"/>
              <a:cs typeface="Arial"/>
            </a:endParaRPr>
          </a:p>
        </p:txBody>
      </p:sp>
      <p:sp>
        <p:nvSpPr>
          <p:cNvPr id="99" name="Google Shape;99;p18" hidden="0"/>
          <p:cNvSpPr/>
          <p:nvPr isPhoto="0" userDrawn="0"/>
        </p:nvSpPr>
        <p:spPr bwMode="auto">
          <a:xfrm>
            <a:off x="1828800" y="4745355"/>
            <a:ext cx="3836670" cy="914400"/>
          </a:xfrm>
          <a:prstGeom prst="roundRect">
            <a:avLst>
              <a:gd name="adj" fmla="val 16667"/>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IN" sz="1800" b="0" i="0" u="none" strike="noStrike" cap="none">
                <a:solidFill>
                  <a:schemeClr val="lt1"/>
                </a:solidFill>
                <a:latin typeface="Arial"/>
                <a:ea typeface="Arial"/>
                <a:cs typeface="Arial"/>
              </a:rPr>
              <a:t>Clustering</a:t>
            </a:r>
            <a:endParaRPr sz="1800" b="0" i="0" u="none" strike="noStrike" cap="none">
              <a:solidFill>
                <a:schemeClr val="lt1"/>
              </a:solidFill>
              <a:latin typeface="Arial"/>
              <a:ea typeface="Arial"/>
              <a:cs typeface="Arial"/>
            </a:endParaRPr>
          </a:p>
        </p:txBody>
      </p:sp>
      <p:sp>
        <p:nvSpPr>
          <p:cNvPr id="100" name="Google Shape;100;p18" hidden="0"/>
          <p:cNvSpPr/>
          <p:nvPr isPhoto="0" userDrawn="0"/>
        </p:nvSpPr>
        <p:spPr bwMode="auto">
          <a:xfrm rot="5400000">
            <a:off x="6332220" y="1783080"/>
            <a:ext cx="813435" cy="867410"/>
          </a:xfrm>
          <a:prstGeom prst="bentArrow">
            <a:avLst>
              <a:gd name="adj1" fmla="val 25000"/>
              <a:gd name="adj2" fmla="val 25000"/>
              <a:gd name="adj3" fmla="val 25000"/>
              <a:gd name="adj4" fmla="val 43750"/>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dk1"/>
              </a:solidFill>
              <a:latin typeface="Arial"/>
              <a:ea typeface="Arial"/>
              <a:cs typeface="Arial"/>
            </a:endParaRPr>
          </a:p>
        </p:txBody>
      </p:sp>
      <p:sp>
        <p:nvSpPr>
          <p:cNvPr id="101" name="Google Shape;101;p18" hidden="0"/>
          <p:cNvSpPr/>
          <p:nvPr isPhoto="0" userDrawn="0"/>
        </p:nvSpPr>
        <p:spPr bwMode="auto">
          <a:xfrm rot="10800000">
            <a:off x="6359525" y="4495165"/>
            <a:ext cx="813435" cy="867410"/>
          </a:xfrm>
          <a:prstGeom prst="bentArrow">
            <a:avLst>
              <a:gd name="adj1" fmla="val 25000"/>
              <a:gd name="adj2" fmla="val 25000"/>
              <a:gd name="adj3" fmla="val 25000"/>
              <a:gd name="adj4" fmla="val 43750"/>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dk1"/>
              </a:solidFill>
              <a:latin typeface="Arial"/>
              <a:ea typeface="Arial"/>
              <a:cs typeface="Arial"/>
            </a:endParaRPr>
          </a:p>
        </p:txBody>
      </p:sp>
      <p:sp>
        <p:nvSpPr>
          <p:cNvPr id="102" name="Google Shape;102;p18" hidden="0"/>
          <p:cNvSpPr txBox="1"/>
          <p:nvPr isPhoto="0" userDrawn="0"/>
        </p:nvSpPr>
        <p:spPr bwMode="auto">
          <a:xfrm>
            <a:off x="1828800" y="2498724"/>
            <a:ext cx="3837136" cy="640115"/>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To understand what parameters are highly correlated and remove them.</a:t>
            </a:r>
            <a:endParaRPr sz="1800" b="0" i="0" u="none" strike="noStrike" cap="none">
              <a:solidFill>
                <a:schemeClr val="dk1"/>
              </a:solidFill>
              <a:latin typeface="Arial"/>
              <a:ea typeface="Arial"/>
              <a:cs typeface="Arial"/>
            </a:endParaRPr>
          </a:p>
        </p:txBody>
      </p:sp>
      <p:sp>
        <p:nvSpPr>
          <p:cNvPr id="103" name="Google Shape;103;p18" hidden="0"/>
          <p:cNvSpPr txBox="1"/>
          <p:nvPr isPhoto="0" userDrawn="0"/>
        </p:nvSpPr>
        <p:spPr bwMode="auto">
          <a:xfrm>
            <a:off x="6809103" y="3662678"/>
            <a:ext cx="4480391" cy="640115"/>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This is used for feature selection, i.e, which parameters need to be considered.</a:t>
            </a:r>
            <a:endParaRPr sz="18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8" name="Google Shape;108;p19"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Clustering Flow chart</a:t>
            </a:r>
            <a:endParaRPr sz="3600">
              <a:latin typeface="Arial"/>
              <a:ea typeface="Arial"/>
              <a:cs typeface="Arial"/>
            </a:endParaRPr>
          </a:p>
        </p:txBody>
      </p:sp>
      <p:sp>
        <p:nvSpPr>
          <p:cNvPr id="109" name="Google Shape;109;p19" hidden="0"/>
          <p:cNvSpPr/>
          <p:nvPr isPhoto="0" userDrawn="0"/>
        </p:nvSpPr>
        <p:spPr bwMode="auto">
          <a:xfrm>
            <a:off x="1828800" y="1584324"/>
            <a:ext cx="3836670" cy="914400"/>
          </a:xfrm>
          <a:prstGeom prst="roundRect">
            <a:avLst>
              <a:gd name="adj" fmla="val 16667"/>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IN" sz="1800" b="0" i="0" u="none" strike="noStrike" cap="none">
                <a:solidFill>
                  <a:schemeClr val="lt1"/>
                </a:solidFill>
                <a:latin typeface="Arial"/>
                <a:ea typeface="Arial"/>
                <a:cs typeface="Arial"/>
              </a:rPr>
              <a:t>Hopkins Statistic</a:t>
            </a:r>
            <a:endParaRPr sz="1800" b="0" i="0" u="none" strike="noStrike" cap="none">
              <a:solidFill>
                <a:schemeClr val="lt1"/>
              </a:solidFill>
              <a:latin typeface="Arial"/>
              <a:ea typeface="Arial"/>
              <a:cs typeface="Arial"/>
            </a:endParaRPr>
          </a:p>
        </p:txBody>
      </p:sp>
      <p:sp>
        <p:nvSpPr>
          <p:cNvPr id="110" name="Google Shape;110;p19" hidden="0"/>
          <p:cNvSpPr/>
          <p:nvPr isPhoto="0" userDrawn="0"/>
        </p:nvSpPr>
        <p:spPr bwMode="auto">
          <a:xfrm>
            <a:off x="6809105" y="2748279"/>
            <a:ext cx="3836670" cy="914400"/>
          </a:xfrm>
          <a:prstGeom prst="roundRect">
            <a:avLst>
              <a:gd name="adj" fmla="val 16667"/>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IN" sz="1800" b="0" i="0" u="none" strike="noStrike" cap="none">
                <a:solidFill>
                  <a:schemeClr val="lt1"/>
                </a:solidFill>
                <a:latin typeface="Arial"/>
                <a:ea typeface="Arial"/>
                <a:cs typeface="Arial"/>
              </a:rPr>
              <a:t>K - </a:t>
            </a:r>
            <a:r>
              <a:rPr lang="en-IN" sz="1800">
                <a:solidFill>
                  <a:schemeClr val="lt1"/>
                </a:solidFill>
              </a:rPr>
              <a:t>E</a:t>
            </a:r>
            <a:r>
              <a:rPr lang="en-IN" sz="1800" b="0" i="0" u="none" strike="noStrike" cap="none">
                <a:solidFill>
                  <a:schemeClr val="lt1"/>
                </a:solidFill>
                <a:latin typeface="Arial"/>
                <a:ea typeface="Arial"/>
                <a:cs typeface="Arial"/>
              </a:rPr>
              <a:t>lbow &amp; KneeLocator</a:t>
            </a:r>
            <a:endParaRPr sz="1800" b="0" i="0" u="none" strike="noStrike" cap="none">
              <a:solidFill>
                <a:schemeClr val="lt1"/>
              </a:solidFill>
              <a:latin typeface="Arial"/>
              <a:ea typeface="Arial"/>
              <a:cs typeface="Arial"/>
            </a:endParaRPr>
          </a:p>
        </p:txBody>
      </p:sp>
      <p:sp>
        <p:nvSpPr>
          <p:cNvPr id="111" name="Google Shape;111;p19" hidden="0"/>
          <p:cNvSpPr/>
          <p:nvPr isPhoto="0" userDrawn="0"/>
        </p:nvSpPr>
        <p:spPr bwMode="auto">
          <a:xfrm>
            <a:off x="1828800" y="4745355"/>
            <a:ext cx="3836670" cy="914400"/>
          </a:xfrm>
          <a:prstGeom prst="roundRect">
            <a:avLst>
              <a:gd name="adj" fmla="val 16667"/>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IN" sz="1800" b="0" i="0" u="none" strike="noStrike" cap="none">
                <a:solidFill>
                  <a:schemeClr val="lt1"/>
                </a:solidFill>
                <a:latin typeface="Arial"/>
                <a:ea typeface="Arial"/>
                <a:cs typeface="Arial"/>
              </a:rPr>
              <a:t>Fuzzy - C - Mean Algorithm</a:t>
            </a:r>
            <a:endParaRPr sz="1800" b="0" i="0" u="none" strike="noStrike" cap="none">
              <a:solidFill>
                <a:schemeClr val="lt1"/>
              </a:solidFill>
              <a:latin typeface="Arial"/>
              <a:ea typeface="Arial"/>
              <a:cs typeface="Arial"/>
            </a:endParaRPr>
          </a:p>
        </p:txBody>
      </p:sp>
      <p:sp>
        <p:nvSpPr>
          <p:cNvPr id="112" name="Google Shape;112;p19" hidden="0"/>
          <p:cNvSpPr/>
          <p:nvPr isPhoto="0" userDrawn="0"/>
        </p:nvSpPr>
        <p:spPr bwMode="auto">
          <a:xfrm rot="5400000">
            <a:off x="6332220" y="1783080"/>
            <a:ext cx="813435" cy="867410"/>
          </a:xfrm>
          <a:prstGeom prst="bentArrow">
            <a:avLst>
              <a:gd name="adj1" fmla="val 25000"/>
              <a:gd name="adj2" fmla="val 25000"/>
              <a:gd name="adj3" fmla="val 25000"/>
              <a:gd name="adj4" fmla="val 43750"/>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dk1"/>
              </a:solidFill>
              <a:latin typeface="Arial"/>
              <a:ea typeface="Arial"/>
              <a:cs typeface="Arial"/>
            </a:endParaRPr>
          </a:p>
        </p:txBody>
      </p:sp>
      <p:sp>
        <p:nvSpPr>
          <p:cNvPr id="113" name="Google Shape;113;p19" hidden="0"/>
          <p:cNvSpPr/>
          <p:nvPr isPhoto="0" userDrawn="0"/>
        </p:nvSpPr>
        <p:spPr bwMode="auto">
          <a:xfrm rot="10800000">
            <a:off x="6359525" y="4495165"/>
            <a:ext cx="813435" cy="867410"/>
          </a:xfrm>
          <a:prstGeom prst="bentArrow">
            <a:avLst>
              <a:gd name="adj1" fmla="val 25000"/>
              <a:gd name="adj2" fmla="val 25000"/>
              <a:gd name="adj3" fmla="val 25000"/>
              <a:gd name="adj4" fmla="val 43750"/>
            </a:avLst>
          </a:prstGeom>
          <a:solidFill>
            <a:schemeClr val="accen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dk1"/>
              </a:solidFill>
              <a:latin typeface="Arial"/>
              <a:ea typeface="Arial"/>
              <a:cs typeface="Arial"/>
            </a:endParaRPr>
          </a:p>
        </p:txBody>
      </p:sp>
      <p:sp>
        <p:nvSpPr>
          <p:cNvPr id="114" name="Google Shape;114;p19" hidden="0"/>
          <p:cNvSpPr txBox="1"/>
          <p:nvPr isPhoto="0" userDrawn="0"/>
        </p:nvSpPr>
        <p:spPr bwMode="auto">
          <a:xfrm>
            <a:off x="1828800" y="2498724"/>
            <a:ext cx="4296241" cy="640115"/>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This is used to decide whether our data is hard clusterable or soft clusterable.</a:t>
            </a:r>
            <a:endParaRPr sz="1800" b="0" i="0" u="none" strike="noStrike" cap="none">
              <a:solidFill>
                <a:schemeClr val="dk1"/>
              </a:solidFill>
              <a:latin typeface="Arial"/>
              <a:ea typeface="Arial"/>
              <a:cs typeface="Arial"/>
            </a:endParaRPr>
          </a:p>
        </p:txBody>
      </p:sp>
      <p:sp>
        <p:nvSpPr>
          <p:cNvPr id="115" name="Google Shape;115;p19" hidden="0"/>
          <p:cNvSpPr txBox="1"/>
          <p:nvPr isPhoto="0" userDrawn="0"/>
        </p:nvSpPr>
        <p:spPr bwMode="auto">
          <a:xfrm>
            <a:off x="6809103" y="3662678"/>
            <a:ext cx="4480391" cy="640115"/>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These are used to find the optimal number of clusters we need to divide the data into.</a:t>
            </a:r>
            <a:endParaRPr sz="1800" b="0" i="0" u="none" strike="noStrike" cap="none">
              <a:solidFill>
                <a:schemeClr val="dk1"/>
              </a:solidFill>
              <a:latin typeface="Arial"/>
              <a:ea typeface="Arial"/>
              <a:cs typeface="Arial"/>
            </a:endParaRPr>
          </a:p>
        </p:txBody>
      </p:sp>
      <p:sp>
        <p:nvSpPr>
          <p:cNvPr id="116" name="Google Shape;116;p19" hidden="0"/>
          <p:cNvSpPr txBox="1"/>
          <p:nvPr isPhoto="0" userDrawn="0"/>
        </p:nvSpPr>
        <p:spPr bwMode="auto">
          <a:xfrm>
            <a:off x="1828800" y="5659753"/>
            <a:ext cx="5665302" cy="914436"/>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N" sz="1800" b="0" i="0" u="none" strike="noStrike" cap="none">
                <a:solidFill>
                  <a:schemeClr val="dk1"/>
                </a:solidFill>
                <a:latin typeface="Arial"/>
                <a:ea typeface="Arial"/>
                <a:cs typeface="Arial"/>
              </a:rPr>
              <a:t>This is a soft clustering algorithm. This divides the data into clusters and gives membership value of each data point in each cluster.</a:t>
            </a:r>
            <a:endParaRPr sz="1800" b="0" i="0" u="none" strike="noStrike" cap="none">
              <a:solidFill>
                <a:schemeClr val="dk1"/>
              </a:solidFill>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1" name="Google Shape;121;p20" hidden="0"/>
          <p:cNvSpPr txBox="1"/>
          <p:nvPr isPhoto="0" userDrawn="0">
            <p:ph type="title" hasCustomPrompt="0"/>
          </p:nvPr>
        </p:nvSpPr>
        <p:spPr bwMode="auto">
          <a:xfrm>
            <a:off x="838198" y="365125"/>
            <a:ext cx="10515600" cy="1325562"/>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Clr>
                <a:schemeClr val="dk1"/>
              </a:buClr>
              <a:buSzPts val="3600"/>
              <a:buFont typeface="Arial"/>
              <a:buNone/>
              <a:defRPr/>
            </a:pPr>
            <a:r>
              <a:rPr lang="en-IN" sz="3600">
                <a:latin typeface="Arial"/>
                <a:ea typeface="Arial"/>
                <a:cs typeface="Arial"/>
              </a:rPr>
              <a:t>Hierarchical</a:t>
            </a:r>
            <a:r>
              <a:rPr lang="en-IN" sz="3600">
                <a:latin typeface="Arial"/>
                <a:ea typeface="Arial"/>
                <a:cs typeface="Arial"/>
              </a:rPr>
              <a:t> Prediction</a:t>
            </a:r>
            <a:endParaRPr sz="3600">
              <a:latin typeface="Arial"/>
              <a:ea typeface="Arial"/>
              <a:cs typeface="Arial"/>
            </a:endParaRPr>
          </a:p>
        </p:txBody>
      </p:sp>
      <p:sp>
        <p:nvSpPr>
          <p:cNvPr id="122" name="Google Shape;122;p20" hidden="0"/>
          <p:cNvSpPr txBox="1"/>
          <p:nvPr isPhoto="0" userDrawn="0">
            <p:ph type="body" idx="1" hasCustomPrompt="0"/>
          </p:nvPr>
        </p:nvSpPr>
        <p:spPr bwMode="auto">
          <a:xfrm>
            <a:off x="838198" y="1825625"/>
            <a:ext cx="10515600" cy="4351200"/>
          </a:xfrm>
          <a:prstGeom prst="rect">
            <a:avLst/>
          </a:prstGeom>
          <a:noFill/>
          <a:ln>
            <a:noFill/>
          </a:ln>
        </p:spPr>
        <p:txBody>
          <a:bodyPr spcFirstLastPara="1" wrap="square" lIns="91425" tIns="45700" rIns="91425" bIns="45700" anchor="t" anchorCtr="0">
            <a:normAutofit/>
          </a:bodyPr>
          <a:lstStyle/>
          <a:p>
            <a:pPr marL="0" lvl="0" indent="0" algn="just">
              <a:lnSpc>
                <a:spcPct val="150000"/>
              </a:lnSpc>
              <a:spcBef>
                <a:spcPts val="0"/>
              </a:spcBef>
              <a:spcAft>
                <a:spcPts val="0"/>
              </a:spcAft>
              <a:buClr>
                <a:schemeClr val="dk1"/>
              </a:buClr>
              <a:buSzPts val="2100"/>
              <a:buNone/>
              <a:defRPr/>
            </a:pPr>
            <a:r>
              <a:rPr lang="en-IN"/>
              <a:t>  1. Get test data and check for its corresponding cluster.</a:t>
            </a:r>
            <a:endParaRPr/>
          </a:p>
          <a:p>
            <a:pPr marL="0" lvl="0" indent="0" algn="just">
              <a:lnSpc>
                <a:spcPct val="150000"/>
              </a:lnSpc>
              <a:spcBef>
                <a:spcPts val="749"/>
              </a:spcBef>
              <a:spcAft>
                <a:spcPts val="0"/>
              </a:spcAft>
              <a:buClr>
                <a:schemeClr val="dk1"/>
              </a:buClr>
              <a:buSzPts val="2100"/>
              <a:buNone/>
              <a:defRPr/>
            </a:pPr>
            <a:r>
              <a:rPr lang="en-IN"/>
              <a:t>  2. Consider all the data from that corresponding cluster only.</a:t>
            </a:r>
            <a:endParaRPr/>
          </a:p>
          <a:p>
            <a:pPr marL="0" lvl="0" indent="0" algn="just">
              <a:lnSpc>
                <a:spcPct val="150000"/>
              </a:lnSpc>
              <a:spcBef>
                <a:spcPts val="749"/>
              </a:spcBef>
              <a:spcAft>
                <a:spcPts val="0"/>
              </a:spcAft>
              <a:buClr>
                <a:schemeClr val="dk1"/>
              </a:buClr>
              <a:buSzPts val="2100"/>
              <a:buNone/>
              <a:defRPr/>
            </a:pPr>
            <a:r>
              <a:rPr lang="en-IN"/>
              <a:t>  3. Training Random Forest regression, SVM with radial basis kernel and SVM with polynomial kernel  models on that data only.</a:t>
            </a:r>
            <a:endParaRPr/>
          </a:p>
          <a:p>
            <a:pPr marL="0" lvl="0" indent="0" algn="just">
              <a:lnSpc>
                <a:spcPct val="150000"/>
              </a:lnSpc>
              <a:spcBef>
                <a:spcPts val="749"/>
              </a:spcBef>
              <a:spcAft>
                <a:spcPts val="1600"/>
              </a:spcAft>
              <a:buClr>
                <a:schemeClr val="dk1"/>
              </a:buClr>
              <a:buSzPts val="2100"/>
              <a:buNone/>
              <a:defRPr/>
            </a:pPr>
            <a:r>
              <a:rPr lang="en-IN"/>
              <a:t>  4. Predict three Length of Stays with these three models and taking average of these three is our result.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7" name="Google Shape;127;p21" hidden="0"/>
          <p:cNvSpPr txBox="1"/>
          <p:nvPr isPhoto="0" userDrawn="0">
            <p:ph type="title" hasCustomPrompt="0"/>
          </p:nvPr>
        </p:nvSpPr>
        <p:spPr bwMode="auto">
          <a:xfrm>
            <a:off x="647700" y="258445"/>
            <a:ext cx="10515600" cy="6138545"/>
          </a:xfrm>
          <a:prstGeom prst="rect">
            <a:avLst/>
          </a:prstGeom>
          <a:noFill/>
          <a:ln>
            <a:noFill/>
          </a:ln>
        </p:spPr>
        <p:txBody>
          <a:bodyPr spcFirstLastPara="1" wrap="square" lIns="91425" tIns="45700" rIns="91425" bIns="45700" anchor="ctr" anchorCtr="0">
            <a:normAutofit/>
          </a:bodyPr>
          <a:lstStyle/>
          <a:p>
            <a:pPr marL="0" lvl="0" indent="0" algn="ctr">
              <a:lnSpc>
                <a:spcPct val="90000"/>
              </a:lnSpc>
              <a:spcBef>
                <a:spcPts val="0"/>
              </a:spcBef>
              <a:spcAft>
                <a:spcPts val="0"/>
              </a:spcAft>
              <a:buClr>
                <a:schemeClr val="dk1"/>
              </a:buClr>
              <a:buSzPts val="4800"/>
              <a:buFont typeface="Arial"/>
              <a:buNone/>
              <a:defRPr/>
            </a:pPr>
            <a:r>
              <a:rPr lang="en-IN" sz="4800" b="1"/>
              <a:t>I</a:t>
            </a:r>
            <a:r>
              <a:rPr lang="en-IN" sz="4800" b="1"/>
              <a:t>MPLEMENTATION</a:t>
            </a:r>
            <a:endParaRPr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ONLYOFFICE/6.4.2.17</Application>
  <DocSecurity>0</DocSecurity>
  <PresentationFormat>On-screen Show (4:3)</PresentationFormat>
  <Paragraphs>0</Paragraphs>
  <Slides>31</Slides>
  <Notes>31</Notes>
  <HiddenSlides>0</HiddenSlides>
  <MMClips>2</MMClips>
  <ScaleCrop>0</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3</cp:revision>
  <dcterms:modified xsi:type="dcterms:W3CDTF">2021-12-21T04:35:24Z</dcterms:modified>
  <cp:category/>
  <cp:contentStatus/>
  <cp:version/>
</cp:coreProperties>
</file>