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547" r:id="rId2"/>
    <p:sldId id="548" r:id="rId3"/>
    <p:sldId id="549" r:id="rId4"/>
    <p:sldId id="550" r:id="rId5"/>
    <p:sldId id="551" r:id="rId6"/>
    <p:sldId id="552" r:id="rId7"/>
    <p:sldId id="553" r:id="rId8"/>
    <p:sldId id="318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93" d="100"/>
          <a:sy n="93" d="100"/>
        </p:scale>
        <p:origin x="750" y="78"/>
      </p:cViewPr>
      <p:guideLst>
        <p:guide orient="horz" pos="162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60D2B-C106-4F5B-BD0E-F675994065B6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1CA30-D3BB-46B6-8635-9A15E6C82B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7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1" y="2206952"/>
            <a:ext cx="7147931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72652" y="2208476"/>
            <a:ext cx="1479908" cy="1844802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714" y="2352494"/>
            <a:ext cx="1278886" cy="1556766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484" y="2291716"/>
            <a:ext cx="6947845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3468951"/>
            <a:ext cx="762000" cy="3429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3419458"/>
            <a:ext cx="6755166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8971" y="2354580"/>
            <a:ext cx="6760868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3486150"/>
            <a:ext cx="6553200" cy="3429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2420275"/>
            <a:ext cx="6629400" cy="9144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171450"/>
            <a:ext cx="1859280" cy="4591976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6" y="263557"/>
            <a:ext cx="1672235" cy="440776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8" y="296571"/>
            <a:ext cx="1485531" cy="43417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172200" cy="43434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209800"/>
            <a:ext cx="8265160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7656" y="2286001"/>
            <a:ext cx="8033800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2400300"/>
            <a:ext cx="7696200" cy="97155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3406141"/>
            <a:ext cx="7818120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455633"/>
            <a:ext cx="7696200" cy="392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8" y="2343150"/>
            <a:ext cx="7817599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289303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303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291828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1828800"/>
            <a:ext cx="4040188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91828"/>
            <a:ext cx="4041775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8800"/>
            <a:ext cx="4041775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14350"/>
            <a:ext cx="4572000" cy="3943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129284"/>
            <a:ext cx="2716566" cy="264261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690" y="1231854"/>
            <a:ext cx="2483254" cy="2425746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228850"/>
            <a:ext cx="2298634" cy="131445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300734"/>
            <a:ext cx="2298634" cy="893715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66078"/>
            <a:ext cx="7772400" cy="3248673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3714750"/>
            <a:ext cx="7772400" cy="10287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0" y="3771900"/>
            <a:ext cx="7600765" cy="902193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4229100"/>
            <a:ext cx="7328514" cy="338772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589" y="3806190"/>
            <a:ext cx="7946136" cy="82296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4242418"/>
            <a:ext cx="7244736" cy="3012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29051"/>
            <a:ext cx="7328514" cy="392282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82296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08625"/>
            <a:ext cx="8595360" cy="99441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279647"/>
            <a:ext cx="8380520" cy="83894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Tourism Australia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96200" y="2354580"/>
            <a:ext cx="1295400" cy="14363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Team</a:t>
            </a:r>
          </a:p>
          <a:p>
            <a:r>
              <a:rPr lang="en-US" sz="6000" b="1" dirty="0"/>
              <a:t>5</a:t>
            </a:r>
            <a:endParaRPr lang="en-US" sz="6000" b="1" dirty="0"/>
          </a:p>
        </p:txBody>
      </p:sp>
      <p:sp>
        <p:nvSpPr>
          <p:cNvPr id="6" name="Rectangle 5"/>
          <p:cNvSpPr/>
          <p:nvPr/>
        </p:nvSpPr>
        <p:spPr>
          <a:xfrm>
            <a:off x="3505200" y="28575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IN" b="1" dirty="0" err="1">
                <a:latin typeface="Times New Roman" panose="02020603050405020304" pitchFamily="18" charset="0"/>
              </a:rPr>
              <a:t>Abhishek</a:t>
            </a:r>
            <a:r>
              <a:rPr lang="en-IN" b="1" dirty="0">
                <a:latin typeface="Times New Roman" panose="02020603050405020304" pitchFamily="18" charset="0"/>
              </a:rPr>
              <a:t> G Rao (14S602)</a:t>
            </a:r>
            <a:endParaRPr lang="en-US" dirty="0"/>
          </a:p>
          <a:p>
            <a:pPr algn="r"/>
            <a:r>
              <a:rPr lang="en-IN" b="1" dirty="0">
                <a:latin typeface="Times New Roman" panose="02020603050405020304" pitchFamily="18" charset="0"/>
              </a:rPr>
              <a:t>Arjun </a:t>
            </a:r>
            <a:r>
              <a:rPr lang="en-IN" b="1" dirty="0" err="1">
                <a:latin typeface="Times New Roman" panose="02020603050405020304" pitchFamily="18" charset="0"/>
              </a:rPr>
              <a:t>Goleria</a:t>
            </a:r>
            <a:r>
              <a:rPr lang="en-IN" b="1" dirty="0">
                <a:latin typeface="Times New Roman" panose="02020603050405020304" pitchFamily="18" charset="0"/>
              </a:rPr>
              <a:t> (14S609)</a:t>
            </a:r>
            <a:endParaRPr lang="en-US" dirty="0"/>
          </a:p>
          <a:p>
            <a:pPr algn="r"/>
            <a:r>
              <a:rPr lang="en-IN" b="1" dirty="0" err="1">
                <a:latin typeface="Times New Roman" panose="02020603050405020304" pitchFamily="18" charset="0"/>
              </a:rPr>
              <a:t>Mayank</a:t>
            </a:r>
            <a:r>
              <a:rPr lang="en-IN" b="1" dirty="0">
                <a:latin typeface="Times New Roman" panose="02020603050405020304" pitchFamily="18" charset="0"/>
              </a:rPr>
              <a:t> </a:t>
            </a:r>
            <a:r>
              <a:rPr lang="en-IN" b="1" dirty="0" err="1">
                <a:latin typeface="Times New Roman" panose="02020603050405020304" pitchFamily="18" charset="0"/>
              </a:rPr>
              <a:t>Apte</a:t>
            </a:r>
            <a:r>
              <a:rPr lang="en-IN" b="1" dirty="0">
                <a:latin typeface="Times New Roman" panose="02020603050405020304" pitchFamily="18" charset="0"/>
              </a:rPr>
              <a:t> (14S624)</a:t>
            </a:r>
            <a:endParaRPr lang="en-US" dirty="0"/>
          </a:p>
          <a:p>
            <a:pPr algn="r"/>
            <a:r>
              <a:rPr lang="en-IN" b="1" dirty="0">
                <a:latin typeface="Times New Roman" panose="02020603050405020304" pitchFamily="18" charset="0"/>
              </a:rPr>
              <a:t>Nikhil K </a:t>
            </a:r>
            <a:r>
              <a:rPr lang="en-IN" b="1" dirty="0" err="1">
                <a:latin typeface="Times New Roman" panose="02020603050405020304" pitchFamily="18" charset="0"/>
              </a:rPr>
              <a:t>Ravindran</a:t>
            </a:r>
            <a:r>
              <a:rPr lang="en-IN" b="1" dirty="0">
                <a:latin typeface="Times New Roman" panose="02020603050405020304" pitchFamily="18" charset="0"/>
              </a:rPr>
              <a:t> (14S629)</a:t>
            </a:r>
            <a:endParaRPr lang="en-US" dirty="0"/>
          </a:p>
          <a:p>
            <a:pPr algn="r"/>
            <a:r>
              <a:rPr lang="en-IN" b="1" dirty="0" err="1">
                <a:latin typeface="Times New Roman" panose="02020603050405020304" pitchFamily="18" charset="0"/>
              </a:rPr>
              <a:t>Sahil</a:t>
            </a:r>
            <a:r>
              <a:rPr lang="en-IN" b="1" dirty="0">
                <a:latin typeface="Times New Roman" panose="02020603050405020304" pitchFamily="18" charset="0"/>
              </a:rPr>
              <a:t> </a:t>
            </a:r>
            <a:r>
              <a:rPr lang="en-IN" b="1" dirty="0" err="1">
                <a:latin typeface="Times New Roman" panose="02020603050405020304" pitchFamily="18" charset="0"/>
              </a:rPr>
              <a:t>Vashishta</a:t>
            </a:r>
            <a:r>
              <a:rPr lang="en-IN" b="1" dirty="0">
                <a:latin typeface="Times New Roman" panose="02020603050405020304" pitchFamily="18" charset="0"/>
              </a:rPr>
              <a:t> (14S640)</a:t>
            </a:r>
            <a:endParaRPr lang="en-US" dirty="0"/>
          </a:p>
          <a:p>
            <a:pPr algn="r"/>
            <a:r>
              <a:rPr lang="en-IN" b="1" dirty="0" err="1">
                <a:latin typeface="Times New Roman" panose="02020603050405020304" pitchFamily="18" charset="0"/>
              </a:rPr>
              <a:t>Shourya</a:t>
            </a:r>
            <a:r>
              <a:rPr lang="en-IN" b="1" dirty="0">
                <a:latin typeface="Times New Roman" panose="02020603050405020304" pitchFamily="18" charset="0"/>
              </a:rPr>
              <a:t> Gupta (14S646)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76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Tourism Australia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71" y="1885950"/>
            <a:ext cx="3195229" cy="248007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28" name="Picture 4" descr="https://encrypted-tbn2.gstatic.com/images?q=tbn:ANd9GcRTgI4mUOHl9jRxC28mbnlJC7r0ermCVeDz8_VirPXpmGy2arW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2" y="2114550"/>
            <a:ext cx="2619375" cy="21752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s.nationalgeographic.com/wpf/media-live/photos/000/214/cache/advert-travelmarketplace-tourism-australia_21447_600x4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66949"/>
            <a:ext cx="2224361" cy="20990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3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Natural Wonder of The World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Facebook targeting parameter</a:t>
            </a:r>
            <a:r>
              <a:rPr lang="en-US" dirty="0" smtClean="0"/>
              <a:t>:   </a:t>
            </a:r>
          </a:p>
          <a:p>
            <a:pPr lvl="0"/>
            <a:r>
              <a:rPr lang="en-US" dirty="0"/>
              <a:t>Location:</a:t>
            </a:r>
            <a:endParaRPr lang="en-US" sz="3600" dirty="0"/>
          </a:p>
          <a:p>
            <a:pPr lvl="1"/>
            <a:r>
              <a:rPr lang="en-US" dirty="0"/>
              <a:t>China, United Kingdom, India, United States</a:t>
            </a:r>
            <a:endParaRPr lang="en-US" sz="3200" dirty="0"/>
          </a:p>
          <a:p>
            <a:pPr lvl="0"/>
            <a:r>
              <a:rPr lang="en-US" dirty="0"/>
              <a:t>Interests:</a:t>
            </a:r>
            <a:endParaRPr lang="en-US" sz="3600" dirty="0"/>
          </a:p>
          <a:p>
            <a:pPr lvl="1"/>
            <a:r>
              <a:rPr lang="en-US" dirty="0"/>
              <a:t>Adventure recreation, Adventure travel, Beaches, Scuba diving, Surfing or Recreational fishing</a:t>
            </a:r>
            <a:endParaRPr lang="en-US" sz="3200" dirty="0"/>
          </a:p>
          <a:p>
            <a:pPr lvl="0"/>
            <a:r>
              <a:rPr lang="en-US" dirty="0"/>
              <a:t>Age:</a:t>
            </a:r>
            <a:endParaRPr lang="en-US" sz="3600" dirty="0"/>
          </a:p>
          <a:p>
            <a:pPr lvl="1"/>
            <a:r>
              <a:rPr lang="en-US" dirty="0"/>
              <a:t>24 - 55</a:t>
            </a:r>
            <a:endParaRPr lang="en-US" sz="3200" dirty="0"/>
          </a:p>
          <a:p>
            <a:pPr lvl="0"/>
            <a:r>
              <a:rPr lang="en-US" dirty="0"/>
              <a:t>Language:</a:t>
            </a:r>
            <a:endParaRPr lang="en-US" sz="3600" dirty="0"/>
          </a:p>
          <a:p>
            <a:pPr lvl="1"/>
            <a:r>
              <a:rPr lang="en-US" dirty="0"/>
              <a:t>English (All)</a:t>
            </a:r>
            <a:endParaRPr lang="en-US" sz="3200" dirty="0"/>
          </a:p>
          <a:p>
            <a:r>
              <a:rPr lang="en-US" dirty="0"/>
              <a:t>Potential Reach: 38,000,000 people</a:t>
            </a:r>
            <a:endParaRPr lang="en-US" sz="3600" dirty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Idea basis the parameter</a:t>
            </a:r>
            <a:r>
              <a:rPr lang="en-US" dirty="0" smtClean="0"/>
              <a:t>: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Its an Aww moment!!! </a:t>
            </a:r>
            <a:r>
              <a:rPr lang="en-US" dirty="0"/>
              <a:t>O</a:t>
            </a:r>
            <a:r>
              <a:rPr lang="en-US" dirty="0" smtClean="0"/>
              <a:t>ne of the seven natural wonders of the world – the great barrier reef with Tourism Australia </a:t>
            </a:r>
          </a:p>
          <a:p>
            <a:pPr marL="114300" indent="0">
              <a:buNone/>
            </a:pPr>
            <a:r>
              <a:rPr lang="en-US" dirty="0" smtClean="0"/>
              <a:t>Videos and Images of the reef and activities around the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Kangaroo ISLAND - Wildlife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3695699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u="sng" dirty="0" smtClean="0"/>
              <a:t>Facebook targeting parameter: </a:t>
            </a:r>
            <a:endParaRPr lang="en-US" u="sng" dirty="0"/>
          </a:p>
          <a:p>
            <a:pPr lvl="0"/>
            <a:r>
              <a:rPr lang="en-US" dirty="0"/>
              <a:t>Location:</a:t>
            </a:r>
            <a:endParaRPr lang="en-US" sz="3600" dirty="0"/>
          </a:p>
          <a:p>
            <a:pPr lvl="1"/>
            <a:r>
              <a:rPr lang="en-US" dirty="0"/>
              <a:t>China, United Kingdom, India, United States</a:t>
            </a:r>
            <a:endParaRPr lang="en-US" sz="3200" dirty="0"/>
          </a:p>
          <a:p>
            <a:pPr lvl="0"/>
            <a:r>
              <a:rPr lang="en-US" dirty="0"/>
              <a:t>Interests:</a:t>
            </a:r>
            <a:endParaRPr lang="en-US" sz="3600" dirty="0"/>
          </a:p>
          <a:p>
            <a:pPr lvl="1"/>
            <a:r>
              <a:rPr lang="en-US" dirty="0" smtClean="0"/>
              <a:t>Safari, Wildlife, Wildlife photography</a:t>
            </a:r>
            <a:endParaRPr lang="en-US" sz="3200" dirty="0"/>
          </a:p>
          <a:p>
            <a:pPr lvl="0"/>
            <a:r>
              <a:rPr lang="en-US" dirty="0"/>
              <a:t>Age:</a:t>
            </a:r>
            <a:endParaRPr lang="en-US" sz="3600" dirty="0"/>
          </a:p>
          <a:p>
            <a:pPr lvl="1"/>
            <a:r>
              <a:rPr lang="en-US" dirty="0" smtClean="0"/>
              <a:t>25 </a:t>
            </a:r>
            <a:r>
              <a:rPr lang="en-US" dirty="0"/>
              <a:t>- </a:t>
            </a:r>
            <a:r>
              <a:rPr lang="en-US" dirty="0" smtClean="0"/>
              <a:t>45</a:t>
            </a:r>
            <a:endParaRPr lang="en-US" sz="3200" dirty="0"/>
          </a:p>
          <a:p>
            <a:pPr lvl="0"/>
            <a:r>
              <a:rPr lang="en-US" dirty="0"/>
              <a:t>Language:</a:t>
            </a:r>
            <a:endParaRPr lang="en-US" sz="3600" dirty="0"/>
          </a:p>
          <a:p>
            <a:pPr lvl="1"/>
            <a:r>
              <a:rPr lang="en-US" dirty="0"/>
              <a:t>English (All</a:t>
            </a:r>
            <a:r>
              <a:rPr lang="en-US" dirty="0" smtClean="0"/>
              <a:t>)</a:t>
            </a:r>
            <a:endParaRPr lang="en-US" sz="3200" dirty="0"/>
          </a:p>
          <a:p>
            <a:r>
              <a:rPr lang="en-US" dirty="0"/>
              <a:t>Potential Reach: </a:t>
            </a:r>
            <a:r>
              <a:rPr lang="en-US" dirty="0"/>
              <a:t>2,400,000</a:t>
            </a:r>
            <a:r>
              <a:rPr lang="en-US" dirty="0" smtClean="0"/>
              <a:t> people</a:t>
            </a:r>
          </a:p>
          <a:p>
            <a:r>
              <a:rPr lang="en-US" dirty="0"/>
              <a:t>More categories: All frequent travelers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Idea basis the parameter</a:t>
            </a:r>
            <a:r>
              <a:rPr lang="en-US" dirty="0" smtClean="0"/>
              <a:t>: </a:t>
            </a:r>
          </a:p>
          <a:p>
            <a:pPr marL="114300" indent="0">
              <a:buNone/>
            </a:pPr>
            <a:r>
              <a:rPr lang="en-US" dirty="0" smtClean="0"/>
              <a:t>Experience wildlife 1</a:t>
            </a:r>
            <a:r>
              <a:rPr lang="en-US" baseline="30000" dirty="0" smtClean="0"/>
              <a:t>st</a:t>
            </a:r>
            <a:r>
              <a:rPr lang="en-US" dirty="0" smtClean="0"/>
              <a:t> hand with Tourism Australia at Kangaroo Island. </a:t>
            </a:r>
          </a:p>
          <a:p>
            <a:pPr marL="114300" indent="0">
              <a:buNone/>
            </a:pPr>
            <a:r>
              <a:rPr lang="en-US" dirty="0"/>
              <a:t>C</a:t>
            </a:r>
            <a:r>
              <a:rPr lang="en-US" dirty="0" smtClean="0"/>
              <a:t>ontent with high quality wildlife images inspiring wildlife photography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Heaven on earth – blue mountains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3619499"/>
          </a:xfrm>
        </p:spPr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r>
              <a:rPr lang="en-US" u="sng" dirty="0" smtClean="0"/>
              <a:t>Facebook targeting parameter: </a:t>
            </a:r>
            <a:endParaRPr lang="en-US" u="sng" dirty="0" smtClean="0"/>
          </a:p>
          <a:p>
            <a:r>
              <a:rPr lang="en-US" sz="2900" dirty="0" smtClean="0"/>
              <a:t>Location</a:t>
            </a:r>
            <a:r>
              <a:rPr lang="en-US" sz="2900" dirty="0"/>
              <a:t>:</a:t>
            </a:r>
          </a:p>
          <a:p>
            <a:pPr lvl="1"/>
            <a:r>
              <a:rPr lang="en-US" sz="2900" dirty="0" smtClean="0"/>
              <a:t>China, Germany, France, United Kingdom, India, United </a:t>
            </a:r>
            <a:r>
              <a:rPr lang="en-US" sz="2900" dirty="0"/>
              <a:t>States</a:t>
            </a:r>
          </a:p>
          <a:p>
            <a:r>
              <a:rPr lang="en-US" sz="2900" dirty="0"/>
              <a:t>Interests:</a:t>
            </a:r>
          </a:p>
          <a:p>
            <a:pPr lvl="1"/>
            <a:r>
              <a:rPr lang="en-US" sz="2900" dirty="0"/>
              <a:t>Mountaineering, Climbing </a:t>
            </a:r>
            <a:r>
              <a:rPr lang="en-US" sz="2900" dirty="0" smtClean="0"/>
              <a:t>and </a:t>
            </a:r>
            <a:r>
              <a:rPr lang="en-US" sz="2900" dirty="0"/>
              <a:t>Landscape photography</a:t>
            </a:r>
          </a:p>
          <a:p>
            <a:r>
              <a:rPr lang="en-US" sz="2900" dirty="0"/>
              <a:t>Category:</a:t>
            </a:r>
          </a:p>
          <a:p>
            <a:pPr lvl="1"/>
            <a:r>
              <a:rPr lang="en-US" sz="2900" dirty="0"/>
              <a:t>All frequent travelers</a:t>
            </a:r>
          </a:p>
          <a:p>
            <a:r>
              <a:rPr lang="en-US" sz="2900" dirty="0"/>
              <a:t>Age:</a:t>
            </a:r>
          </a:p>
          <a:p>
            <a:pPr lvl="1"/>
            <a:r>
              <a:rPr lang="en-US" sz="2900" dirty="0"/>
              <a:t>25 - 45</a:t>
            </a:r>
          </a:p>
          <a:p>
            <a:r>
              <a:rPr lang="en-US" sz="2900" dirty="0"/>
              <a:t>Language:</a:t>
            </a:r>
          </a:p>
          <a:p>
            <a:pPr lvl="1"/>
            <a:r>
              <a:rPr lang="en-US" sz="2900" dirty="0"/>
              <a:t>English (All)</a:t>
            </a:r>
          </a:p>
          <a:p>
            <a:r>
              <a:rPr lang="en-US" sz="2900" dirty="0"/>
              <a:t>Potential Reach: 1,300,000 people</a:t>
            </a:r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sz="2900" dirty="0" smtClean="0"/>
              <a:t>Idea basis the parameter</a:t>
            </a:r>
            <a:r>
              <a:rPr lang="en-US" sz="2900" dirty="0" smtClean="0"/>
              <a:t>: </a:t>
            </a:r>
          </a:p>
          <a:p>
            <a:pPr marL="114300" indent="0">
              <a:buNone/>
            </a:pPr>
            <a:r>
              <a:rPr lang="en-US" sz="2900" dirty="0" smtClean="0"/>
              <a:t>Find heaven on earth with tourism Australia at Blue Mountains</a:t>
            </a:r>
          </a:p>
          <a:p>
            <a:pPr marL="114300" indent="0">
              <a:buNone/>
            </a:pPr>
            <a:r>
              <a:rPr lang="en-US" sz="2900" dirty="0" smtClean="0"/>
              <a:t>Videos showcasing the beauty of Blue Mountains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5085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Wine-CUISINE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0"/>
            <a:ext cx="8534400" cy="3829050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6400" u="sng" dirty="0" smtClean="0"/>
              <a:t>Facebook targeting parameter</a:t>
            </a:r>
            <a:r>
              <a:rPr lang="en-US" sz="6400" dirty="0" smtClean="0"/>
              <a:t>: </a:t>
            </a:r>
            <a:endParaRPr lang="en-US" sz="6400" dirty="0" smtClean="0"/>
          </a:p>
          <a:p>
            <a:r>
              <a:rPr lang="en-US" sz="5600" dirty="0"/>
              <a:t>Location:</a:t>
            </a:r>
            <a:endParaRPr lang="en-US" sz="5600" dirty="0"/>
          </a:p>
          <a:p>
            <a:pPr lvl="1"/>
            <a:r>
              <a:rPr lang="en-US" sz="5600" dirty="0"/>
              <a:t>China, Germany, France, United Kingdom, India, United </a:t>
            </a:r>
            <a:r>
              <a:rPr lang="en-US" sz="5600" dirty="0"/>
              <a:t>States</a:t>
            </a:r>
          </a:p>
          <a:p>
            <a:r>
              <a:rPr lang="en-US" sz="5600" dirty="0"/>
              <a:t>Interests:</a:t>
            </a:r>
          </a:p>
          <a:p>
            <a:pPr lvl="1"/>
            <a:r>
              <a:rPr lang="en-US" sz="5600" dirty="0"/>
              <a:t>Australian cuisine, Australian wine, Cuisine or Wine</a:t>
            </a:r>
          </a:p>
          <a:p>
            <a:r>
              <a:rPr lang="en-US" sz="5600" dirty="0"/>
              <a:t>Category:</a:t>
            </a:r>
          </a:p>
          <a:p>
            <a:pPr lvl="1"/>
            <a:r>
              <a:rPr lang="en-US" sz="5600" dirty="0"/>
              <a:t>All frequent travelers</a:t>
            </a:r>
          </a:p>
          <a:p>
            <a:r>
              <a:rPr lang="en-US" sz="5600" dirty="0"/>
              <a:t>Age:</a:t>
            </a:r>
          </a:p>
          <a:p>
            <a:pPr lvl="1"/>
            <a:r>
              <a:rPr lang="en-US" sz="5600" dirty="0"/>
              <a:t>18 - 65+</a:t>
            </a:r>
          </a:p>
          <a:p>
            <a:r>
              <a:rPr lang="en-US" sz="5600" dirty="0"/>
              <a:t>Language:</a:t>
            </a:r>
          </a:p>
          <a:p>
            <a:pPr lvl="1"/>
            <a:r>
              <a:rPr lang="en-US" sz="5600" dirty="0"/>
              <a:t>English (All)</a:t>
            </a:r>
          </a:p>
          <a:p>
            <a:r>
              <a:rPr lang="en-US" sz="5600" dirty="0"/>
              <a:t>Potential Reach: 26,000,000 </a:t>
            </a:r>
            <a:r>
              <a:rPr lang="en-US" sz="5600" dirty="0" smtClean="0"/>
              <a:t>people</a:t>
            </a:r>
          </a:p>
          <a:p>
            <a:pPr marL="114300" indent="0">
              <a:buNone/>
            </a:pPr>
            <a:endParaRPr lang="en-US" sz="5600" dirty="0" smtClean="0"/>
          </a:p>
          <a:p>
            <a:pPr marL="114300" indent="0">
              <a:lnSpc>
                <a:spcPct val="120000"/>
              </a:lnSpc>
              <a:buNone/>
            </a:pPr>
            <a:r>
              <a:rPr lang="en-US" sz="5600" dirty="0" smtClean="0"/>
              <a:t>Idea </a:t>
            </a:r>
            <a:r>
              <a:rPr lang="en-US" sz="5600" dirty="0"/>
              <a:t>basis the parameter: </a:t>
            </a:r>
            <a:endParaRPr lang="en-US" sz="5600" dirty="0" smtClean="0"/>
          </a:p>
          <a:p>
            <a:pPr marL="114300" indent="0">
              <a:lnSpc>
                <a:spcPct val="120000"/>
              </a:lnSpc>
              <a:buNone/>
            </a:pPr>
            <a:r>
              <a:rPr lang="en-US" sz="5600" dirty="0" smtClean="0"/>
              <a:t>World </a:t>
            </a:r>
            <a:r>
              <a:rPr lang="en-US" sz="5600" dirty="0"/>
              <a:t>class cuisine and wine. </a:t>
            </a:r>
            <a:r>
              <a:rPr lang="en-US" sz="5600" dirty="0"/>
              <a:t>The food never tasted better with Tourism Australia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5600" dirty="0"/>
              <a:t>Videos of cookery shows showcasing the variety in cuisine in food and wine. </a:t>
            </a:r>
            <a:r>
              <a:rPr lang="en-US" sz="5600" dirty="0"/>
              <a:t>Tag videos of </a:t>
            </a:r>
            <a:r>
              <a:rPr lang="en-US" sz="5600" dirty="0" smtClean="0"/>
              <a:t>Master chef </a:t>
            </a:r>
            <a:r>
              <a:rPr lang="en-US" sz="5600" dirty="0"/>
              <a:t>Australia as well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33637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790950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sz="2600" u="sng" dirty="0" smtClean="0"/>
              <a:t>Facebook targeting parameter: </a:t>
            </a:r>
          </a:p>
          <a:p>
            <a:pPr lvl="0"/>
            <a:r>
              <a:rPr lang="en-US" dirty="0"/>
              <a:t>Location:</a:t>
            </a:r>
            <a:endParaRPr lang="en-US" sz="3600" dirty="0"/>
          </a:p>
          <a:p>
            <a:pPr lvl="1"/>
            <a:r>
              <a:rPr lang="en-US" dirty="0"/>
              <a:t>Bangladesh, United Kingdom, India, Sri Lanka, New Zealand, Pakistan, South Africa</a:t>
            </a:r>
            <a:endParaRPr lang="en-US" sz="3200" dirty="0"/>
          </a:p>
          <a:p>
            <a:pPr lvl="0"/>
            <a:r>
              <a:rPr lang="en-US" dirty="0"/>
              <a:t>Interests:</a:t>
            </a:r>
            <a:endParaRPr lang="en-US" sz="3600" dirty="0"/>
          </a:p>
          <a:p>
            <a:pPr lvl="1"/>
            <a:r>
              <a:rPr lang="en-US" dirty="0"/>
              <a:t>The Ashes, England cricket team or Test cricket</a:t>
            </a:r>
            <a:endParaRPr lang="en-US" sz="3200" dirty="0"/>
          </a:p>
          <a:p>
            <a:pPr lvl="0"/>
            <a:r>
              <a:rPr lang="en-US" dirty="0"/>
              <a:t>Age:</a:t>
            </a:r>
            <a:endParaRPr lang="en-US" sz="3600" dirty="0"/>
          </a:p>
          <a:p>
            <a:pPr lvl="1"/>
            <a:r>
              <a:rPr lang="en-US" dirty="0"/>
              <a:t>18 - 65+</a:t>
            </a:r>
            <a:endParaRPr lang="en-US" sz="3200" dirty="0"/>
          </a:p>
          <a:p>
            <a:pPr lvl="0"/>
            <a:r>
              <a:rPr lang="en-US" dirty="0"/>
              <a:t>Language:</a:t>
            </a:r>
            <a:endParaRPr lang="en-US" sz="3600" dirty="0"/>
          </a:p>
          <a:p>
            <a:pPr lvl="1"/>
            <a:r>
              <a:rPr lang="en-US" dirty="0"/>
              <a:t>English (All)</a:t>
            </a:r>
            <a:endParaRPr lang="en-US" sz="3200" dirty="0"/>
          </a:p>
          <a:p>
            <a:r>
              <a:rPr lang="en-IN" dirty="0"/>
              <a:t>Potential Reach: 9,600,000 people</a:t>
            </a:r>
            <a:endParaRPr lang="en-US" sz="3600" dirty="0"/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Idea basis the parameter</a:t>
            </a:r>
            <a:r>
              <a:rPr lang="en-US" sz="2000" dirty="0" smtClean="0"/>
              <a:t>: Who will earn the urn!!!</a:t>
            </a:r>
            <a:r>
              <a:rPr lang="en-US" sz="2000" dirty="0"/>
              <a:t> </a:t>
            </a: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Targeting the cricket crazy fans around the world to witness the Ashes series with Tourism Australia.</a:t>
            </a:r>
          </a:p>
          <a:p>
            <a:pPr marL="114300" indent="0">
              <a:buNone/>
            </a:pPr>
            <a:r>
              <a:rPr lang="en-US" sz="2000" dirty="0" smtClean="0"/>
              <a:t>Camping Using :</a:t>
            </a:r>
          </a:p>
          <a:p>
            <a:pPr marL="114300" indent="0">
              <a:buNone/>
            </a:pPr>
            <a:r>
              <a:rPr lang="en-US" sz="2000" dirty="0" smtClean="0"/>
              <a:t> 1. Hashtag: #</a:t>
            </a:r>
            <a:r>
              <a:rPr lang="en-US" sz="2000" dirty="0" err="1" smtClean="0"/>
              <a:t>EarnTheUrn</a:t>
            </a: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 2. Using Videos of Best moments of historical Ashes Match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60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r>
              <a:rPr lang="en-US" dirty="0" smtClean="0"/>
              <a:t>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</TotalTime>
  <Words>480</Words>
  <Application>Microsoft Office PowerPoint</Application>
  <PresentationFormat>On-screen Show (16:9)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 Antiqua</vt:lpstr>
      <vt:lpstr>Calibri</vt:lpstr>
      <vt:lpstr>Century Gothic</vt:lpstr>
      <vt:lpstr>Times New Roman</vt:lpstr>
      <vt:lpstr>Apothecary</vt:lpstr>
      <vt:lpstr>Assignment 3</vt:lpstr>
      <vt:lpstr>Tourism Australia</vt:lpstr>
      <vt:lpstr>Natural Wonder of The World</vt:lpstr>
      <vt:lpstr>Kangaroo ISLAND - Wildlife</vt:lpstr>
      <vt:lpstr>Heaven on earth – blue mountains</vt:lpstr>
      <vt:lpstr>Wine-CUISINE </vt:lpstr>
      <vt:lpstr>ASHES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</dc:title>
  <dc:creator>arjun</dc:creator>
  <cp:lastModifiedBy>abhi</cp:lastModifiedBy>
  <cp:revision>100</cp:revision>
  <dcterms:created xsi:type="dcterms:W3CDTF">2006-08-16T00:00:00Z</dcterms:created>
  <dcterms:modified xsi:type="dcterms:W3CDTF">2015-11-30T20:05:06Z</dcterms:modified>
</cp:coreProperties>
</file>