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tika\Desktop\new111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Income- Breakup</a:t>
            </a:r>
          </a:p>
        </c:rich>
      </c:tx>
      <c:layout>
        <c:manualLayout>
          <c:xMode val="edge"/>
          <c:yMode val="edge"/>
          <c:x val="0.31474375926720644"/>
          <c:y val="3.1997352403015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0.23169767236066682"/>
          <c:w val="1"/>
          <c:h val="0.76830232763933315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dLbl>
              <c:idx val="0"/>
              <c:layout>
                <c:manualLayout>
                  <c:x val="-0.1061803898301477"/>
                  <c:y val="-0.29927925203797906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5.4420045089627563E-2"/>
                  <c:y val="8.697070381556339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3.9911165023004846E-2"/>
                  <c:y val="0.1220354909740831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Sheet3!$A$13:$A$15</c:f>
              <c:strCache>
                <c:ptCount val="3"/>
                <c:pt idx="0">
                  <c:v>Income from Surgeries</c:v>
                </c:pt>
                <c:pt idx="1">
                  <c:v>Income from Consultation</c:v>
                </c:pt>
                <c:pt idx="2">
                  <c:v>Income from Treatments &amp; Investigation</c:v>
                </c:pt>
              </c:strCache>
            </c:strRef>
          </c:cat>
          <c:val>
            <c:numRef>
              <c:f>Sheet3!$B$13:$B$15</c:f>
              <c:numCache>
                <c:formatCode>0%</c:formatCode>
                <c:ptCount val="3"/>
                <c:pt idx="0">
                  <c:v>0.84301617755039215</c:v>
                </c:pt>
                <c:pt idx="1">
                  <c:v>8.2667756223501268E-2</c:v>
                </c:pt>
                <c:pt idx="2">
                  <c:v>7.4316066226106731E-2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173756063108596"/>
          <c:y val="8.9449254589545057E-2"/>
          <c:w val="0.26485484697661432"/>
          <c:h val="0.7543218885874363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1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="1" i="1" dirty="0" smtClean="0"/>
              <a:t>Peers</a:t>
            </a:r>
            <a:endParaRPr lang="en-US" b="1" i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1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cat>
            <c:strRef>
              <c:f>Sheet3!$B$1:$I$1</c:f>
              <c:strCache>
                <c:ptCount val="8"/>
                <c:pt idx="0">
                  <c:v>Dr Agarwals Eye</c:v>
                </c:pt>
                <c:pt idx="1">
                  <c:v>Apollo Hospital</c:v>
                </c:pt>
                <c:pt idx="2">
                  <c:v>Fortis Health</c:v>
                </c:pt>
                <c:pt idx="3">
                  <c:v>Poly Medicure</c:v>
                </c:pt>
                <c:pt idx="4">
                  <c:v>Kovai Medical</c:v>
                </c:pt>
                <c:pt idx="5">
                  <c:v>Indraprastha</c:v>
                </c:pt>
                <c:pt idx="6">
                  <c:v>Opto Circuits</c:v>
                </c:pt>
                <c:pt idx="7">
                  <c:v>Lotus Eye Care</c:v>
                </c:pt>
              </c:strCache>
            </c:strRef>
          </c:cat>
          <c:val>
            <c:numRef>
              <c:f>Sheet3!$B$2:$I$2</c:f>
            </c:numRef>
          </c:val>
        </c:ser>
        <c:ser>
          <c:idx val="1"/>
          <c:order val="1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Sheet3!$B$1:$I$1</c:f>
              <c:strCache>
                <c:ptCount val="8"/>
                <c:pt idx="0">
                  <c:v>Dr Agarwals Eye</c:v>
                </c:pt>
                <c:pt idx="1">
                  <c:v>Apollo Hospital</c:v>
                </c:pt>
                <c:pt idx="2">
                  <c:v>Fortis Health</c:v>
                </c:pt>
                <c:pt idx="3">
                  <c:v>Poly Medicure</c:v>
                </c:pt>
                <c:pt idx="4">
                  <c:v>Kovai Medical</c:v>
                </c:pt>
                <c:pt idx="5">
                  <c:v>Indraprastha</c:v>
                </c:pt>
                <c:pt idx="6">
                  <c:v>Opto Circuits</c:v>
                </c:pt>
                <c:pt idx="7">
                  <c:v>Lotus Eye Care</c:v>
                </c:pt>
              </c:strCache>
            </c:strRef>
          </c:cat>
          <c:val>
            <c:numRef>
              <c:f>Sheet3!$B$3:$I$3</c:f>
              <c:numCache>
                <c:formatCode>0.00%</c:formatCode>
                <c:ptCount val="8"/>
                <c:pt idx="0">
                  <c:v>1.6912662524030585E-2</c:v>
                </c:pt>
                <c:pt idx="1">
                  <c:v>0.65743806444132391</c:v>
                </c:pt>
                <c:pt idx="2">
                  <c:v>8.7410480268083235E-2</c:v>
                </c:pt>
                <c:pt idx="3">
                  <c:v>5.4177778350360521E-2</c:v>
                </c:pt>
                <c:pt idx="4">
                  <c:v>5.7490169470174886E-2</c:v>
                </c:pt>
                <c:pt idx="5">
                  <c:v>0.10211869926380175</c:v>
                </c:pt>
                <c:pt idx="6">
                  <c:v>2.0172089740891998E-2</c:v>
                </c:pt>
                <c:pt idx="7">
                  <c:v>4.2800559413331734E-3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5CC-0D92-4A76-B026-F77652553D5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E2BA-E341-4494-ACFA-7D3F0608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2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5CC-0D92-4A76-B026-F77652553D5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E2BA-E341-4494-ACFA-7D3F0608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8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5CC-0D92-4A76-B026-F77652553D5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E2BA-E341-4494-ACFA-7D3F0608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2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5CC-0D92-4A76-B026-F77652553D5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E2BA-E341-4494-ACFA-7D3F0608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6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5CC-0D92-4A76-B026-F77652553D5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E2BA-E341-4494-ACFA-7D3F0608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0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5CC-0D92-4A76-B026-F77652553D5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E2BA-E341-4494-ACFA-7D3F0608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7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5CC-0D92-4A76-B026-F77652553D5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E2BA-E341-4494-ACFA-7D3F0608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0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5CC-0D92-4A76-B026-F77652553D5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E2BA-E341-4494-ACFA-7D3F0608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8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5CC-0D92-4A76-B026-F77652553D5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E2BA-E341-4494-ACFA-7D3F0608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8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5CC-0D92-4A76-B026-F77652553D5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E2BA-E341-4494-ACFA-7D3F0608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5CC-0D92-4A76-B026-F77652553D5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E2BA-E341-4494-ACFA-7D3F0608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0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955CC-0D92-4A76-B026-F77652553D5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0E2BA-E341-4494-ACFA-7D3F0608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3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836" y="365125"/>
            <a:ext cx="1252025" cy="97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3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Dr. Agarwal – promoted by Lt. Shri J Agarwal was incorporated in 1994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entire family has been in the profession of eye care services for almost 5 decades prior to this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Hospital is a Single specialty care providing complete eye care solutions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60 hospitals operating mainly in AP, Tamil Nadu &amp; Rajasthan, 12 in Africa &amp; 1 in Cambodia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Footfall – 1000 patients/day 10000 </a:t>
            </a:r>
            <a:r>
              <a:rPr lang="en-US" sz="2000" dirty="0" smtClean="0"/>
              <a:t>Surgeries/month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836" y="365125"/>
            <a:ext cx="1252025" cy="97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1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Business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831" y="1491175"/>
            <a:ext cx="5261316" cy="5106574"/>
          </a:xfrm>
        </p:spPr>
      </p:pic>
      <p:sp>
        <p:nvSpPr>
          <p:cNvPr id="5" name="TextBox 4"/>
          <p:cNvSpPr txBox="1"/>
          <p:nvPr/>
        </p:nvSpPr>
        <p:spPr>
          <a:xfrm>
            <a:off x="838200" y="1157080"/>
            <a:ext cx="550633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Forefront of every medical advancement in the field of Ophthalmic Care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Some of its achievements include </a:t>
            </a:r>
            <a:r>
              <a:rPr lang="en-US" dirty="0"/>
              <a:t>Micro Phakonit Cataract </a:t>
            </a:r>
            <a:r>
              <a:rPr lang="en-US" dirty="0" smtClean="0"/>
              <a:t>Surgery, </a:t>
            </a:r>
            <a:r>
              <a:rPr lang="en-US" dirty="0" err="1" smtClean="0"/>
              <a:t>Aberropia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Continuous training &amp; development programs to develop skilled surgeons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Major Revenue Segment is Surgeries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8575780"/>
              </p:ext>
            </p:extLst>
          </p:nvPr>
        </p:nvGraphicFramePr>
        <p:xfrm>
          <a:off x="838200" y="4077728"/>
          <a:ext cx="5683347" cy="2520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836" y="365125"/>
            <a:ext cx="1252025" cy="97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3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530" y="1468193"/>
            <a:ext cx="10515600" cy="52674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Current Health Care Sector size is $100 billion expected to be $280 billion by 2020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Eye Care Business size is around $2 billion expected to be around $4 billion by 2020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  Single v/s Multispecialty hospital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29" y="3361385"/>
            <a:ext cx="10959921" cy="32583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836" y="365125"/>
            <a:ext cx="1252025" cy="97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9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122"/>
            <a:ext cx="10515600" cy="1325563"/>
          </a:xfrm>
        </p:spPr>
        <p:txBody>
          <a:bodyPr/>
          <a:lstStyle/>
          <a:p>
            <a:r>
              <a:rPr lang="en-US" dirty="0" smtClean="0"/>
              <a:t>Competitors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805332"/>
              </p:ext>
            </p:extLst>
          </p:nvPr>
        </p:nvGraphicFramePr>
        <p:xfrm>
          <a:off x="7441809" y="2504049"/>
          <a:ext cx="4319954" cy="2971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1217759"/>
            <a:ext cx="6730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Dr. Agarwal's key competitors are Apollo Hospital Chain, Fortis Health, Lotus Eye &amp; </a:t>
            </a:r>
            <a:r>
              <a:rPr lang="en-US" dirty="0" err="1" smtClean="0"/>
              <a:t>Vasan</a:t>
            </a:r>
            <a:r>
              <a:rPr lang="en-US" dirty="0" smtClean="0"/>
              <a:t> Eye Care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Apollo, Fortis are multispecialty hospitals whereas Dr. Agarwal, Lotus Eye &amp; </a:t>
            </a:r>
            <a:r>
              <a:rPr lang="en-US" dirty="0" err="1" smtClean="0"/>
              <a:t>Vasan</a:t>
            </a:r>
            <a:r>
              <a:rPr lang="en-US" dirty="0" smtClean="0"/>
              <a:t> Eye Care specially focus on Eye care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831714"/>
              </p:ext>
            </p:extLst>
          </p:nvPr>
        </p:nvGraphicFramePr>
        <p:xfrm>
          <a:off x="393894" y="3323509"/>
          <a:ext cx="6656363" cy="2205093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66044"/>
                <a:gridCol w="838337"/>
                <a:gridCol w="1642479"/>
                <a:gridCol w="956912"/>
                <a:gridCol w="1852591"/>
              </a:tblGrid>
              <a:tr h="457203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No of outlets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Area </a:t>
                      </a:r>
                      <a:r>
                        <a:rPr lang="en-US" sz="1200" dirty="0" smtClean="0">
                          <a:effectLst/>
                        </a:rPr>
                        <a:t>of </a:t>
                      </a:r>
                      <a:r>
                        <a:rPr lang="en-US" sz="1200" dirty="0">
                          <a:effectLst/>
                        </a:rPr>
                        <a:t>operations 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Revenues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Establishment</a:t>
                      </a:r>
                    </a:p>
                  </a:txBody>
                  <a:tcPr marL="53720" marR="53720" marT="26860" marB="26860" anchor="ctr"/>
                </a:tc>
              </a:tr>
              <a:tr h="457203"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Vasan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Health</a:t>
                      </a:r>
                      <a:r>
                        <a:rPr lang="en-US" sz="1200" baseline="0" dirty="0" smtClean="0">
                          <a:effectLst/>
                        </a:rPr>
                        <a:t> Care</a:t>
                      </a:r>
                      <a:endParaRPr lang="en-US" sz="1200" dirty="0">
                        <a:effectLst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200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</a:rPr>
                        <a:t>Pan India</a:t>
                      </a: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603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2002</a:t>
                      </a:r>
                    </a:p>
                  </a:txBody>
                  <a:tcPr marL="53720" marR="53720" marT="26860" marB="26860" anchor="ctr"/>
                </a:tc>
              </a:tr>
              <a:tr h="25787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Centre for Sight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60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North India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112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1996</a:t>
                      </a:r>
                    </a:p>
                  </a:txBody>
                  <a:tcPr marL="53720" marR="53720" marT="26860" marB="26860" anchor="ctr"/>
                </a:tc>
              </a:tr>
              <a:tr h="25787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Eye-Q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40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Delhi </a:t>
                      </a:r>
                      <a:r>
                        <a:rPr lang="en-US" sz="1200" dirty="0" smtClean="0">
                          <a:effectLst/>
                        </a:rPr>
                        <a:t>NCR</a:t>
                      </a:r>
                      <a:endParaRPr lang="en-US" sz="1200" dirty="0">
                        <a:effectLst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45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2006</a:t>
                      </a:r>
                    </a:p>
                  </a:txBody>
                  <a:tcPr marL="53720" marR="53720" marT="26860" marB="26860" anchor="ctr"/>
                </a:tc>
              </a:tr>
              <a:tr h="45720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Maxivision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15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AP, Tamil Nadu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kern="1200" dirty="0" smtClean="0">
                          <a:effectLst/>
                        </a:rPr>
                        <a:t>100</a:t>
                      </a:r>
                    </a:p>
                    <a:p>
                      <a:pPr marL="0" algn="r" defTabSz="914400" rtl="0" eaLnBrk="1" latinLnBrk="0" hangingPunct="1"/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kern="1200" dirty="0">
                          <a:effectLst/>
                        </a:rPr>
                        <a:t>1996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720" marR="53720" marT="26860" marB="26860" anchor="ctr"/>
                </a:tc>
              </a:tr>
              <a:tr h="31773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Dr. Agarwals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60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Tamil Nadu</a:t>
                      </a:r>
                      <a:r>
                        <a:rPr lang="en-US" sz="1200" dirty="0" smtClean="0">
                          <a:effectLst/>
                        </a:rPr>
                        <a:t>, </a:t>
                      </a:r>
                      <a:r>
                        <a:rPr lang="en-US" sz="1200" dirty="0" smtClean="0">
                          <a:effectLst/>
                        </a:rPr>
                        <a:t>Karnataka</a:t>
                      </a:r>
                      <a:endParaRPr lang="en-US" sz="1200" dirty="0">
                        <a:effectLst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kern="1200" dirty="0">
                          <a:effectLst/>
                        </a:rPr>
                        <a:t>118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kern="1200" dirty="0">
                          <a:effectLst/>
                        </a:rPr>
                        <a:t>1960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720" marR="53720" marT="26860" marB="26860" anchor="ctr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836" y="365125"/>
            <a:ext cx="1252025" cy="9755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491" y="5711483"/>
            <a:ext cx="11268220" cy="98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3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2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248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Introduction</vt:lpstr>
      <vt:lpstr>Business Overview</vt:lpstr>
      <vt:lpstr>Industry Analysis</vt:lpstr>
      <vt:lpstr>Competitors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</dc:creator>
  <cp:lastModifiedBy>abhi</cp:lastModifiedBy>
  <cp:revision>12</cp:revision>
  <dcterms:created xsi:type="dcterms:W3CDTF">2015-12-08T18:27:15Z</dcterms:created>
  <dcterms:modified xsi:type="dcterms:W3CDTF">2015-12-09T08:38:21Z</dcterms:modified>
</cp:coreProperties>
</file>