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11/30/2015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475" y="4595182"/>
            <a:ext cx="10212045" cy="12131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Business Process Reengineering of the Payment process </a:t>
            </a:r>
          </a:p>
          <a:p>
            <a:r>
              <a:rPr lang="en-US" dirty="0"/>
              <a:t>	</a:t>
            </a:r>
            <a:r>
              <a:rPr lang="en-US" dirty="0" smtClean="0"/>
              <a:t>				 of </a:t>
            </a:r>
          </a:p>
          <a:p>
            <a:r>
              <a:rPr lang="en-US" dirty="0"/>
              <a:t>	</a:t>
            </a:r>
            <a:r>
              <a:rPr lang="en-US" dirty="0" smtClean="0"/>
              <a:t>			    TAPMI Canteen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07617"/>
          </a:xfrm>
        </p:spPr>
      </p:pic>
    </p:spTree>
    <p:extLst>
      <p:ext uri="{BB962C8B-B14F-4D97-AF65-F5344CB8AC3E}">
        <p14:creationId xmlns:p14="http://schemas.microsoft.com/office/powerpoint/2010/main" val="17109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43865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Current Process &amp; Project 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Current payment process of TAPMI is complex and takes a lot of time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Currently the process takes about a month for completion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Project Objectives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Create a reengineered process that is easy to implement and cost </a:t>
            </a:r>
            <a:r>
              <a:rPr lang="en-IN" sz="2000" dirty="0" smtClean="0"/>
              <a:t>effective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To reduce the time taken by the accounts department to process the payments to the TAPMI Canteen</a:t>
            </a:r>
            <a:endParaRPr lang="en-US" sz="2000" dirty="0"/>
          </a:p>
          <a:p>
            <a:pPr marL="274320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1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Business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39"/>
            <a:ext cx="10058400" cy="4330907"/>
          </a:xfrm>
        </p:spPr>
        <p:txBody>
          <a:bodyPr>
            <a:normAutofit/>
          </a:bodyPr>
          <a:lstStyle/>
          <a:p>
            <a:pPr lvl="0">
              <a:lnSpc>
                <a:spcPct val="250000"/>
              </a:lnSpc>
            </a:pPr>
            <a:r>
              <a:rPr lang="en-IN" dirty="0"/>
              <a:t>Increased efficiency from the usage of a single integrated system</a:t>
            </a:r>
            <a:endParaRPr lang="en-US" dirty="0"/>
          </a:p>
          <a:p>
            <a:pPr lvl="0">
              <a:lnSpc>
                <a:spcPct val="250000"/>
              </a:lnSpc>
            </a:pPr>
            <a:r>
              <a:rPr lang="en-IN" dirty="0"/>
              <a:t>Improve accountability by making single set of data available to everybody</a:t>
            </a:r>
            <a:endParaRPr lang="en-US" dirty="0"/>
          </a:p>
          <a:p>
            <a:pPr lvl="0">
              <a:lnSpc>
                <a:spcPct val="250000"/>
              </a:lnSpc>
            </a:pPr>
            <a:r>
              <a:rPr lang="en-IN" dirty="0"/>
              <a:t>Standardization and automation of processes</a:t>
            </a:r>
            <a:endParaRPr lang="en-US" dirty="0"/>
          </a:p>
          <a:p>
            <a:pPr lvl="0">
              <a:lnSpc>
                <a:spcPct val="250000"/>
              </a:lnSpc>
            </a:pPr>
            <a:r>
              <a:rPr lang="en-IN" dirty="0"/>
              <a:t>Reduction in the paperwork involved and quicker access to </a:t>
            </a:r>
            <a:r>
              <a:rPr lang="en-I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all" dirty="0"/>
              <a:t>Key Milestones and Deliverables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350482"/>
              </p:ext>
            </p:extLst>
          </p:nvPr>
        </p:nvGraphicFramePr>
        <p:xfrm>
          <a:off x="1171977" y="1906069"/>
          <a:ext cx="9247031" cy="422427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643579"/>
                <a:gridCol w="4603452"/>
              </a:tblGrid>
              <a:tr h="373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Milestones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Deliverables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Kick off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>
                          <a:effectLst/>
                        </a:rPr>
                        <a:t>Kick off document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6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Preliminary analysis and AS IS model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>
                          <a:effectLst/>
                        </a:rPr>
                        <a:t>Preliminary Analysis Report containing As Is Diagram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Identification of key process indicators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>
                          <a:effectLst/>
                        </a:rPr>
                        <a:t>Process Indicator Document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Identification of IT enablers and IT systems.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>
                          <a:effectLst/>
                        </a:rPr>
                        <a:t>IT Requirement document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Re-engineered Model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>
                          <a:effectLst/>
                        </a:rPr>
                        <a:t>Reengineered Diagram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6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Implementation support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 dirty="0">
                          <a:effectLst/>
                        </a:rPr>
                        <a:t>User help Documents</a:t>
                      </a:r>
                      <a:endParaRPr lang="en-US" sz="16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600" dirty="0">
                          <a:effectLst/>
                        </a:rPr>
                        <a:t>Lessons Learnt Document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Success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269812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cap="all" dirty="0"/>
              <a:t>Project Scope </a:t>
            </a:r>
            <a:endParaRPr lang="en-IN" b="1" cap="all" dirty="0" smtClean="0"/>
          </a:p>
          <a:p>
            <a:pPr marL="0" indent="0">
              <a:buNone/>
            </a:pPr>
            <a:endParaRPr lang="en-US" b="1" cap="all" dirty="0"/>
          </a:p>
          <a:p>
            <a:pPr marL="0" indent="0">
              <a:buNone/>
            </a:pPr>
            <a:endParaRPr lang="en-US" b="1" cap="all" dirty="0" smtClean="0"/>
          </a:p>
          <a:p>
            <a:pPr marL="0" indent="0">
              <a:buNone/>
            </a:pPr>
            <a:endParaRPr lang="en-US" b="1" cap="all" dirty="0"/>
          </a:p>
          <a:p>
            <a:pPr marL="0" indent="0">
              <a:buNone/>
            </a:pPr>
            <a:endParaRPr lang="en-US" b="1" cap="all" dirty="0" smtClean="0"/>
          </a:p>
          <a:p>
            <a:pPr marL="0" indent="0">
              <a:buNone/>
            </a:pPr>
            <a:endParaRPr lang="en-US" b="1" cap="all" dirty="0" smtClean="0"/>
          </a:p>
          <a:p>
            <a:pPr marL="0" indent="0">
              <a:buNone/>
            </a:pPr>
            <a:r>
              <a:rPr lang="en-IN" b="1" cap="all" dirty="0" smtClean="0"/>
              <a:t>Success Criteria</a:t>
            </a:r>
          </a:p>
          <a:p>
            <a:pPr lvl="0"/>
            <a:r>
              <a:rPr lang="en-IN" dirty="0"/>
              <a:t>Decrease in payment processing time</a:t>
            </a:r>
            <a:endParaRPr lang="en-US" dirty="0"/>
          </a:p>
          <a:p>
            <a:pPr lvl="0"/>
            <a:r>
              <a:rPr lang="en-IN" dirty="0"/>
              <a:t>Reduction in paper usage</a:t>
            </a:r>
            <a:endParaRPr lang="en-US" dirty="0"/>
          </a:p>
          <a:p>
            <a:pPr lvl="0"/>
            <a:r>
              <a:rPr lang="en-IN" dirty="0"/>
              <a:t>Availability of error free, single instance of data to all </a:t>
            </a:r>
            <a:r>
              <a:rPr lang="en-IN" dirty="0" smtClean="0"/>
              <a:t>stakeholders</a:t>
            </a:r>
            <a:endParaRPr lang="en-US" b="1" cap="all" dirty="0"/>
          </a:p>
          <a:p>
            <a:pPr marL="0" indent="0">
              <a:buNone/>
            </a:pPr>
            <a:endParaRPr lang="en-US" b="1" cap="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71077"/>
              </p:ext>
            </p:extLst>
          </p:nvPr>
        </p:nvGraphicFramePr>
        <p:xfrm>
          <a:off x="1069847" y="2940095"/>
          <a:ext cx="10058401" cy="117708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226807"/>
                <a:gridCol w="7831594"/>
              </a:tblGrid>
              <a:tr h="62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</a:rPr>
                        <a:t>Includes</a:t>
                      </a:r>
                      <a:endParaRPr lang="en-US" sz="20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Creation of As is process Model and Reengineered Process Model, Identification of Key process indicators, Identification of IT enablers and tools </a:t>
                      </a:r>
                      <a:endParaRPr lang="en-US" sz="1600" b="0" i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973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Excludes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effectLst/>
                        </a:rPr>
                        <a:t>Actual implementation of the Re Engineered Process and training the Users on new process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Methodology &amp; Project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815797" cy="4459696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Analysis of existing processes and identification of pain points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Requirement gathering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Feasibility study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Work Breakdown Structure (WBS)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Budgeting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Development of process flow and Gantt chart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Planning for contingencies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74160"/>
              </p:ext>
            </p:extLst>
          </p:nvPr>
        </p:nvGraphicFramePr>
        <p:xfrm>
          <a:off x="6117466" y="2121408"/>
          <a:ext cx="5692462" cy="430514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48279"/>
                <a:gridCol w="4044183"/>
              </a:tblGrid>
              <a:tr h="118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Project Steering Committee 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effectLst/>
                        </a:rPr>
                        <a:t>Dr. R. C. Natarajan, Prof. Madhavilatha Nandi.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1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Sponsor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effectLst/>
                        </a:rPr>
                        <a:t>Dr. R. C. Natarajan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3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Project Manager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</a:rPr>
                        <a:t>G Abhishek </a:t>
                      </a:r>
                      <a:r>
                        <a:rPr lang="en-IN" sz="1600" b="0" dirty="0">
                          <a:effectLst/>
                        </a:rPr>
                        <a:t>Rao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9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Project Team Members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Avisek Sarkar, Rutwik Nagwankar, Smiti Chaturvedi, Suraj Thotalu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1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Other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N/A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6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279" y="291449"/>
            <a:ext cx="10058400" cy="1609344"/>
          </a:xfrm>
        </p:spPr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9" y="1996225"/>
            <a:ext cx="10200969" cy="4739426"/>
          </a:xfrm>
        </p:spPr>
        <p:txBody>
          <a:bodyPr/>
          <a:lstStyle/>
          <a:p>
            <a:pPr marL="0" indent="0">
              <a:buNone/>
            </a:pPr>
            <a:r>
              <a:rPr lang="en-IN" b="1" cap="all" dirty="0" smtClean="0"/>
              <a:t>Project </a:t>
            </a:r>
            <a:r>
              <a:rPr lang="en-IN" b="1" cap="all" dirty="0"/>
              <a:t>Risks and </a:t>
            </a:r>
            <a:r>
              <a:rPr lang="en-IN" b="1" cap="all" dirty="0" smtClean="0"/>
              <a:t>Assumptions</a:t>
            </a:r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endParaRPr lang="en-IN" b="1" cap="all" dirty="0"/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endParaRPr lang="en-IN" b="1" cap="all" dirty="0"/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r>
              <a:rPr lang="en-IN" b="1" cap="all" dirty="0" smtClean="0"/>
              <a:t>Constraints </a:t>
            </a:r>
            <a:r>
              <a:rPr lang="en-IN" b="1" cap="all" dirty="0"/>
              <a:t>&amp; </a:t>
            </a:r>
            <a:r>
              <a:rPr lang="en-IN" b="1" cap="all" dirty="0" smtClean="0"/>
              <a:t>Dependencies</a:t>
            </a:r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endParaRPr lang="en-IN" b="1" cap="all" dirty="0"/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endParaRPr lang="en-US" b="1" cap="all" dirty="0"/>
          </a:p>
          <a:p>
            <a:pPr marL="0" indent="0">
              <a:buNone/>
            </a:pPr>
            <a:endParaRPr lang="en-IN" b="1" cap="all" dirty="0" smtClean="0"/>
          </a:p>
          <a:p>
            <a:pPr marL="0" indent="0">
              <a:buNone/>
            </a:pPr>
            <a:endParaRPr lang="en-US" b="1" cap="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95173"/>
              </p:ext>
            </p:extLst>
          </p:nvPr>
        </p:nvGraphicFramePr>
        <p:xfrm>
          <a:off x="1069848" y="2428975"/>
          <a:ext cx="9953999" cy="225893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169405"/>
                <a:gridCol w="7784594"/>
              </a:tblGrid>
              <a:tr h="890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dirty="0">
                          <a:effectLst/>
                        </a:rPr>
                        <a:t>Project Risks</a:t>
                      </a:r>
                      <a:endParaRPr lang="en-US" sz="1400" b="0" i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b="0" dirty="0">
                          <a:effectLst/>
                        </a:rPr>
                        <a:t>Lack of system acceptance and usage by stakeholders</a:t>
                      </a:r>
                      <a:endParaRPr lang="en-US" sz="1400" b="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b="0" dirty="0">
                          <a:effectLst/>
                        </a:rPr>
                        <a:t>Errors from manual entry of data</a:t>
                      </a:r>
                      <a:endParaRPr lang="en-US" sz="1400" b="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b="0" dirty="0">
                          <a:effectLst/>
                        </a:rPr>
                        <a:t>Completeness and accuracy of data collection</a:t>
                      </a:r>
                      <a:endParaRPr 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68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dirty="0">
                          <a:effectLst/>
                        </a:rPr>
                        <a:t>Assumptions</a:t>
                      </a:r>
                      <a:endParaRPr lang="en-US" sz="1400" b="0" i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dirty="0">
                          <a:effectLst/>
                        </a:rPr>
                        <a:t>Availability of space for infrastructure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dirty="0">
                          <a:effectLst/>
                        </a:rPr>
                        <a:t>No additional costs for training resources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dirty="0">
                          <a:effectLst/>
                        </a:rPr>
                        <a:t>No additional manpower required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dirty="0">
                          <a:effectLst/>
                        </a:rPr>
                        <a:t>Project will be implemented by third party service provider and the implementation support hours will be billed.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58402"/>
              </p:ext>
            </p:extLst>
          </p:nvPr>
        </p:nvGraphicFramePr>
        <p:xfrm>
          <a:off x="1067135" y="5406255"/>
          <a:ext cx="9921256" cy="121348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323374"/>
                <a:gridCol w="7597882"/>
              </a:tblGrid>
              <a:tr h="59309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Constraints </a:t>
                      </a:r>
                      <a:endParaRPr lang="en-US" sz="14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constraints are the time frame, which is 4 months, and the cost, which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restricted 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 maximum of INR. 35,000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203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  <a:endParaRPr lang="en-US" sz="14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is dependent on the inputs from the accounts department and TAPMI canteen management. 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5379"/>
          </a:xfrm>
        </p:spPr>
        <p:txBody>
          <a:bodyPr/>
          <a:lstStyle/>
          <a:p>
            <a:r>
              <a:rPr lang="en-US" dirty="0" smtClean="0"/>
              <a:t>WBS &amp; Budgeting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035395"/>
              </p:ext>
            </p:extLst>
          </p:nvPr>
        </p:nvGraphicFramePr>
        <p:xfrm>
          <a:off x="1069973" y="1854200"/>
          <a:ext cx="5730072" cy="43920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65036"/>
                <a:gridCol w="2865036"/>
              </a:tblGrid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/>
                        <a:t>Task Name</a:t>
                      </a:r>
                      <a:endParaRPr lang="en-U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/>
                        <a:t>Duration</a:t>
                      </a:r>
                      <a:endParaRPr lang="en-US" sz="1600" b="0" i="1" dirty="0"/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days</a:t>
                      </a:r>
                      <a:endParaRPr lang="en-US" sz="1400" dirty="0"/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 Gathering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days</a:t>
                      </a:r>
                      <a:endParaRPr lang="en-US" sz="1400" dirty="0"/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Procurement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days</a:t>
                      </a:r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 Is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 days</a:t>
                      </a:r>
                      <a:endParaRPr lang="en-US" sz="1400" dirty="0"/>
                    </a:p>
                  </a:txBody>
                  <a:tcPr/>
                </a:tc>
              </a:tr>
              <a:tr h="661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Identification of key process Indicators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 days</a:t>
                      </a:r>
                      <a:endParaRPr lang="en-US" sz="1400" dirty="0"/>
                    </a:p>
                  </a:txBody>
                  <a:tcPr/>
                </a:tc>
              </a:tr>
              <a:tr h="661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Identification of IT enablers</a:t>
                      </a:r>
                      <a:r>
                        <a:rPr lang="en-US" sz="1400" baseline="0" dirty="0" smtClean="0"/>
                        <a:t> &amp; IT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2.5 days</a:t>
                      </a:r>
                      <a:endParaRPr lang="en-US" sz="1400" dirty="0"/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 Be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 days</a:t>
                      </a:r>
                      <a:endParaRPr lang="en-US" sz="1400" dirty="0"/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days</a:t>
                      </a:r>
                      <a:endParaRPr lang="en-US" sz="1400" dirty="0"/>
                    </a:p>
                  </a:txBody>
                  <a:tcPr/>
                </a:tc>
              </a:tr>
              <a:tr h="383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Implementation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69239" y="2733829"/>
            <a:ext cx="44861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Important Dates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Project start date : December 23 2015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N" dirty="0"/>
              <a:t>Project end date : April 7 2015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26405"/>
              </p:ext>
            </p:extLst>
          </p:nvPr>
        </p:nvGraphicFramePr>
        <p:xfrm>
          <a:off x="7182118" y="4644051"/>
          <a:ext cx="4808113" cy="124458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808113"/>
              </a:tblGrid>
              <a:tr h="12445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</a:rPr>
                        <a:t>All resources including the PM is considered to have a constant pay rate of </a:t>
                      </a:r>
                      <a:r>
                        <a:rPr lang="en-US" sz="1600" b="0" i="1" dirty="0" err="1">
                          <a:effectLst/>
                        </a:rPr>
                        <a:t>Rs</a:t>
                      </a:r>
                      <a:r>
                        <a:rPr lang="en-US" sz="1600" b="0" i="1" dirty="0">
                          <a:effectLst/>
                        </a:rPr>
                        <a:t>. 200/Day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26023"/>
              </p:ext>
            </p:extLst>
          </p:nvPr>
        </p:nvGraphicFramePr>
        <p:xfrm>
          <a:off x="8152327" y="342965"/>
          <a:ext cx="3721994" cy="109946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41752"/>
                <a:gridCol w="1780242"/>
              </a:tblGrid>
              <a:tr h="488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 smtClean="0">
                          <a:effectLst/>
                        </a:rPr>
                        <a:t>Project Duration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</a:rPr>
                        <a:t>      107 </a:t>
                      </a:r>
                      <a:r>
                        <a:rPr lang="en-IN" sz="1600" b="0" dirty="0">
                          <a:effectLst/>
                        </a:rPr>
                        <a:t>Days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1" dirty="0">
                          <a:effectLst/>
                        </a:rPr>
                        <a:t>Project Cost </a:t>
                      </a:r>
                      <a:endParaRPr lang="en-US" sz="1600" b="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      INR </a:t>
                      </a:r>
                      <a:r>
                        <a:rPr lang="en-IN" sz="1600" dirty="0">
                          <a:effectLst/>
                        </a:rPr>
                        <a:t>30,400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8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941"/>
            <a:ext cx="10445668" cy="746973"/>
          </a:xfrm>
        </p:spPr>
        <p:txBody>
          <a:bodyPr>
            <a:no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4" name="Picture 3" descr="C:\Users\abhi\Downloads\Compressed\Scheduling_&amp;_WBS\Project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83"/>
            <a:ext cx="12192000" cy="5750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</TotalTime>
  <Words>514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Symbol</vt:lpstr>
      <vt:lpstr>Times New Roman</vt:lpstr>
      <vt:lpstr>Wingdings</vt:lpstr>
      <vt:lpstr>Wood Type</vt:lpstr>
      <vt:lpstr>Project Management</vt:lpstr>
      <vt:lpstr>Current Process &amp; Project Objectives</vt:lpstr>
      <vt:lpstr>Expected Business Benefits</vt:lpstr>
      <vt:lpstr>Key Milestones and Deliverables </vt:lpstr>
      <vt:lpstr>Scope &amp; Success Factors</vt:lpstr>
      <vt:lpstr> Methodology &amp; Project Resources</vt:lpstr>
      <vt:lpstr>Risk Assessment</vt:lpstr>
      <vt:lpstr>WBS &amp; Budgeting</vt:lpstr>
      <vt:lpstr>Scheduling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abhi</dc:creator>
  <cp:lastModifiedBy>abhi</cp:lastModifiedBy>
  <cp:revision>9</cp:revision>
  <dcterms:created xsi:type="dcterms:W3CDTF">2015-11-30T04:00:02Z</dcterms:created>
  <dcterms:modified xsi:type="dcterms:W3CDTF">2015-11-30T05:06:27Z</dcterms:modified>
</cp:coreProperties>
</file>