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Alatsi" charset="1" panose="00000500000000000000"/>
      <p:regular r:id="rId31"/>
    </p:embeddedFont>
    <p:embeddedFont>
      <p:font typeface="Open Sans Bold" charset="1" panose="020B0806030504020204"/>
      <p:regular r:id="rId32"/>
    </p:embeddedFont>
    <p:embeddedFont>
      <p:font typeface="Canva Sans" charset="1" panose="020B05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846037" y="3192258"/>
            <a:ext cx="9514150" cy="2828479"/>
          </a:xfrm>
          <a:prstGeom prst="rect">
            <a:avLst/>
          </a:prstGeom>
        </p:spPr>
        <p:txBody>
          <a:bodyPr anchor="t" rtlCol="false" tIns="0" lIns="0" bIns="0" rIns="0">
            <a:spAutoFit/>
          </a:bodyPr>
          <a:lstStyle/>
          <a:p>
            <a:pPr algn="ctr">
              <a:lnSpc>
                <a:spcPts val="7275"/>
              </a:lnSpc>
            </a:pPr>
            <a:r>
              <a:rPr lang="en-US" sz="7500">
                <a:solidFill>
                  <a:srgbClr val="000000"/>
                </a:solidFill>
                <a:latin typeface="Alatsi"/>
              </a:rPr>
              <a:t>REAL-TIME HUMAN FALL DETECTION USING YOLOV8 AND OPENCV</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98108"/>
            <a:ext cx="12625348" cy="1225550"/>
          </a:xfrm>
          <a:prstGeom prst="rect">
            <a:avLst/>
          </a:prstGeom>
        </p:spPr>
        <p:txBody>
          <a:bodyPr anchor="t" rtlCol="false" tIns="0" lIns="0" bIns="0" rIns="0">
            <a:spAutoFit/>
          </a:bodyPr>
          <a:lstStyle/>
          <a:p>
            <a:pPr algn="ctr">
              <a:lnSpc>
                <a:spcPts val="4900"/>
              </a:lnSpc>
            </a:pPr>
            <a:r>
              <a:rPr lang="en-US" sz="3500">
                <a:solidFill>
                  <a:srgbClr val="000000"/>
                </a:solidFill>
                <a:latin typeface="Alatsi Bold"/>
              </a:rPr>
              <a:t>ABHIJITH KORUKONDA (20261A6602)</a:t>
            </a:r>
          </a:p>
          <a:p>
            <a:pPr algn="ctr">
              <a:lnSpc>
                <a:spcPts val="4900"/>
              </a:lnSpc>
            </a:pPr>
            <a:r>
              <a:rPr lang="en-US" sz="3500">
                <a:solidFill>
                  <a:srgbClr val="000000"/>
                </a:solidFill>
                <a:latin typeface="Alatsi Bold"/>
              </a:rPr>
              <a:t>IRAGAVARAPU SRI RAMA SAKETH (20261A6626)</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544783" y="3574691"/>
            <a:ext cx="8314372" cy="5847941"/>
          </a:xfrm>
          <a:prstGeom prst="rect">
            <a:avLst/>
          </a:prstGeom>
        </p:spPr>
        <p:txBody>
          <a:bodyPr anchor="t" rtlCol="false" tIns="0" lIns="0" bIns="0" rIns="0">
            <a:spAutoFit/>
          </a:bodyPr>
          <a:lstStyle/>
          <a:p>
            <a:pPr algn="l">
              <a:lnSpc>
                <a:spcPts val="4200"/>
              </a:lnSpc>
            </a:pPr>
            <a:r>
              <a:rPr lang="en-US" sz="3000">
                <a:solidFill>
                  <a:srgbClr val="000000"/>
                </a:solidFill>
                <a:latin typeface="Alatsi Bold"/>
              </a:rPr>
              <a:t>This meticulous approach to preprocessing and augmentations, applied to our dataset of 8,500 images with a distribution of 7,000 for training and 1,500 for validation, ensures that our fall detection model is well-equipped to handle a wide spectrum of real-world scenarios. These enhancements contribute to the model's adaptability and generalization capabilities, aligning with our goal of creating a robust and effective fall detection system.</a:t>
            </a:r>
          </a:p>
          <a:p>
            <a:pPr algn="l">
              <a:lnSpc>
                <a:spcPts val="4200"/>
              </a:lnSpc>
            </a:pPr>
          </a:p>
        </p:txBody>
      </p:sp>
      <p:grpSp>
        <p:nvGrpSpPr>
          <p:cNvPr name="Group 3" id="3"/>
          <p:cNvGrpSpPr/>
          <p:nvPr/>
        </p:nvGrpSpPr>
        <p:grpSpPr>
          <a:xfrm rot="0">
            <a:off x="2553980" y="4509400"/>
            <a:ext cx="7284581" cy="1902482"/>
            <a:chOff x="0" y="0"/>
            <a:chExt cx="9712774" cy="2536643"/>
          </a:xfrm>
        </p:grpSpPr>
        <p:grpSp>
          <p:nvGrpSpPr>
            <p:cNvPr name="Group 4" id="4"/>
            <p:cNvGrpSpPr/>
            <p:nvPr/>
          </p:nvGrpSpPr>
          <p:grpSpPr>
            <a:xfrm rot="0">
              <a:off x="204940" y="696408"/>
              <a:ext cx="5444566" cy="1540386"/>
              <a:chOff x="0" y="0"/>
              <a:chExt cx="972927" cy="275262"/>
            </a:xfrm>
          </p:grpSpPr>
          <p:sp>
            <p:nvSpPr>
              <p:cNvPr name="Freeform 5" id="5"/>
              <p:cNvSpPr/>
              <p:nvPr/>
            </p:nvSpPr>
            <p:spPr>
              <a:xfrm flipH="false" flipV="false" rot="0">
                <a:off x="0" y="0"/>
                <a:ext cx="972927" cy="275262"/>
              </a:xfrm>
              <a:custGeom>
                <a:avLst/>
                <a:gdLst/>
                <a:ahLst/>
                <a:cxnLst/>
                <a:rect r="r" b="b" t="t" l="l"/>
                <a:pathLst>
                  <a:path h="275262" w="972927">
                    <a:moveTo>
                      <a:pt x="106884" y="0"/>
                    </a:moveTo>
                    <a:lnTo>
                      <a:pt x="866043" y="0"/>
                    </a:lnTo>
                    <a:cubicBezTo>
                      <a:pt x="925074" y="0"/>
                      <a:pt x="972927" y="47854"/>
                      <a:pt x="972927" y="106884"/>
                    </a:cubicBezTo>
                    <a:lnTo>
                      <a:pt x="972927" y="168378"/>
                    </a:lnTo>
                    <a:cubicBezTo>
                      <a:pt x="972927" y="227409"/>
                      <a:pt x="925074" y="275262"/>
                      <a:pt x="866043" y="275262"/>
                    </a:cubicBezTo>
                    <a:lnTo>
                      <a:pt x="106884" y="275262"/>
                    </a:lnTo>
                    <a:cubicBezTo>
                      <a:pt x="47854" y="275262"/>
                      <a:pt x="0" y="227409"/>
                      <a:pt x="0" y="168378"/>
                    </a:cubicBezTo>
                    <a:lnTo>
                      <a:pt x="0" y="106884"/>
                    </a:lnTo>
                    <a:cubicBezTo>
                      <a:pt x="0" y="47854"/>
                      <a:pt x="47854" y="0"/>
                      <a:pt x="106884" y="0"/>
                    </a:cubicBezTo>
                    <a:close/>
                  </a:path>
                </a:pathLst>
              </a:custGeom>
              <a:solidFill>
                <a:srgbClr val="E9C7C6"/>
              </a:solidFill>
            </p:spPr>
          </p:sp>
          <p:sp>
            <p:nvSpPr>
              <p:cNvPr name="TextBox 6" id="6"/>
              <p:cNvSpPr txBox="true"/>
              <p:nvPr/>
            </p:nvSpPr>
            <p:spPr>
              <a:xfrm>
                <a:off x="0" y="-38100"/>
                <a:ext cx="972927" cy="31336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76200"/>
              <a:ext cx="9712774" cy="952606"/>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1</a:t>
              </a:r>
            </a:p>
          </p:txBody>
        </p:sp>
        <p:sp>
          <p:nvSpPr>
            <p:cNvPr name="TextBox 8" id="8"/>
            <p:cNvSpPr txBox="true"/>
            <p:nvPr/>
          </p:nvSpPr>
          <p:spPr>
            <a:xfrm rot="0">
              <a:off x="949550" y="1029834"/>
              <a:ext cx="8102515" cy="1506809"/>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  Data Collection </a:t>
              </a:r>
            </a:p>
            <a:p>
              <a:pPr algn="l">
                <a:lnSpc>
                  <a:spcPts val="4635"/>
                </a:lnSpc>
              </a:pPr>
            </a:p>
          </p:txBody>
        </p:sp>
      </p:gr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16" id="16"/>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553980" y="89599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DESIGN AND </a:t>
            </a:r>
            <a:r>
              <a:rPr lang="en-US" sz="8499">
                <a:solidFill>
                  <a:srgbClr val="000000"/>
                </a:solidFill>
                <a:latin typeface="Alatsi Bold"/>
              </a:rPr>
              <a:t>METHODOLOGY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656023" y="721984"/>
            <a:ext cx="7284581" cy="1902482"/>
            <a:chOff x="0" y="0"/>
            <a:chExt cx="9712774" cy="2536643"/>
          </a:xfrm>
        </p:grpSpPr>
        <p:grpSp>
          <p:nvGrpSpPr>
            <p:cNvPr name="Group 3" id="3"/>
            <p:cNvGrpSpPr/>
            <p:nvPr/>
          </p:nvGrpSpPr>
          <p:grpSpPr>
            <a:xfrm rot="0">
              <a:off x="204940" y="696408"/>
              <a:ext cx="5444566" cy="1540386"/>
              <a:chOff x="0" y="0"/>
              <a:chExt cx="972927" cy="275262"/>
            </a:xfrm>
          </p:grpSpPr>
          <p:sp>
            <p:nvSpPr>
              <p:cNvPr name="Freeform 4" id="4"/>
              <p:cNvSpPr/>
              <p:nvPr/>
            </p:nvSpPr>
            <p:spPr>
              <a:xfrm flipH="false" flipV="false" rot="0">
                <a:off x="0" y="0"/>
                <a:ext cx="972927" cy="275262"/>
              </a:xfrm>
              <a:custGeom>
                <a:avLst/>
                <a:gdLst/>
                <a:ahLst/>
                <a:cxnLst/>
                <a:rect r="r" b="b" t="t" l="l"/>
                <a:pathLst>
                  <a:path h="275262" w="972927">
                    <a:moveTo>
                      <a:pt x="106884" y="0"/>
                    </a:moveTo>
                    <a:lnTo>
                      <a:pt x="866043" y="0"/>
                    </a:lnTo>
                    <a:cubicBezTo>
                      <a:pt x="925074" y="0"/>
                      <a:pt x="972927" y="47854"/>
                      <a:pt x="972927" y="106884"/>
                    </a:cubicBezTo>
                    <a:lnTo>
                      <a:pt x="972927" y="168378"/>
                    </a:lnTo>
                    <a:cubicBezTo>
                      <a:pt x="972927" y="227409"/>
                      <a:pt x="925074" y="275262"/>
                      <a:pt x="866043" y="275262"/>
                    </a:cubicBezTo>
                    <a:lnTo>
                      <a:pt x="106884" y="275262"/>
                    </a:lnTo>
                    <a:cubicBezTo>
                      <a:pt x="47854" y="275262"/>
                      <a:pt x="0" y="227409"/>
                      <a:pt x="0" y="168378"/>
                    </a:cubicBezTo>
                    <a:lnTo>
                      <a:pt x="0" y="106884"/>
                    </a:lnTo>
                    <a:cubicBezTo>
                      <a:pt x="0" y="47854"/>
                      <a:pt x="47854" y="0"/>
                      <a:pt x="106884" y="0"/>
                    </a:cubicBezTo>
                    <a:close/>
                  </a:path>
                </a:pathLst>
              </a:custGeom>
              <a:solidFill>
                <a:srgbClr val="E9C7C6"/>
              </a:solidFill>
            </p:spPr>
          </p:sp>
          <p:sp>
            <p:nvSpPr>
              <p:cNvPr name="TextBox 5" id="5"/>
              <p:cNvSpPr txBox="true"/>
              <p:nvPr/>
            </p:nvSpPr>
            <p:spPr>
              <a:xfrm>
                <a:off x="0" y="-38100"/>
                <a:ext cx="972927" cy="31336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76200"/>
              <a:ext cx="9712774" cy="952606"/>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1</a:t>
              </a:r>
            </a:p>
          </p:txBody>
        </p:sp>
        <p:sp>
          <p:nvSpPr>
            <p:cNvPr name="TextBox 7" id="7"/>
            <p:cNvSpPr txBox="true"/>
            <p:nvPr/>
          </p:nvSpPr>
          <p:spPr>
            <a:xfrm rot="0">
              <a:off x="949550" y="1029834"/>
              <a:ext cx="8102515" cy="1506809"/>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  Data Collection </a:t>
              </a:r>
            </a:p>
            <a:p>
              <a:pPr algn="l">
                <a:lnSpc>
                  <a:spcPts val="4635"/>
                </a:lnSpc>
              </a:pPr>
            </a:p>
          </p:txBody>
        </p:sp>
      </p:grpSp>
      <p:sp>
        <p:nvSpPr>
          <p:cNvPr name="AutoShape 8" id="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5" id="15"/>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57216" y="5037998"/>
            <a:ext cx="10493090" cy="3750171"/>
          </a:xfrm>
          <a:custGeom>
            <a:avLst/>
            <a:gdLst/>
            <a:ahLst/>
            <a:cxnLst/>
            <a:rect r="r" b="b" t="t" l="l"/>
            <a:pathLst>
              <a:path h="3750171" w="10493090">
                <a:moveTo>
                  <a:pt x="0" y="0"/>
                </a:moveTo>
                <a:lnTo>
                  <a:pt x="10493089" y="0"/>
                </a:lnTo>
                <a:lnTo>
                  <a:pt x="10493089" y="3750171"/>
                </a:lnTo>
                <a:lnTo>
                  <a:pt x="0" y="3750171"/>
                </a:lnTo>
                <a:lnTo>
                  <a:pt x="0" y="0"/>
                </a:lnTo>
                <a:close/>
              </a:path>
            </a:pathLst>
          </a:custGeom>
          <a:blipFill>
            <a:blip r:embed="rId4"/>
            <a:stretch>
              <a:fillRect l="0" t="0" r="0" b="0"/>
            </a:stretch>
          </a:blipFill>
        </p:spPr>
      </p:sp>
      <p:sp>
        <p:nvSpPr>
          <p:cNvPr name="Freeform 18" id="18"/>
          <p:cNvSpPr/>
          <p:nvPr/>
        </p:nvSpPr>
        <p:spPr>
          <a:xfrm flipH="false" flipV="false" rot="0">
            <a:off x="6622383" y="1811205"/>
            <a:ext cx="10636917" cy="5300906"/>
          </a:xfrm>
          <a:custGeom>
            <a:avLst/>
            <a:gdLst/>
            <a:ahLst/>
            <a:cxnLst/>
            <a:rect r="r" b="b" t="t" l="l"/>
            <a:pathLst>
              <a:path h="5300906" w="10636917">
                <a:moveTo>
                  <a:pt x="0" y="0"/>
                </a:moveTo>
                <a:lnTo>
                  <a:pt x="10636917" y="0"/>
                </a:lnTo>
                <a:lnTo>
                  <a:pt x="10636917" y="5300906"/>
                </a:lnTo>
                <a:lnTo>
                  <a:pt x="0" y="5300906"/>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615476" y="2662760"/>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2"/>
            <a:stretch>
              <a:fillRect l="0" t="0" r="0" b="0"/>
            </a:stretch>
          </a:blipFill>
        </p:spPr>
      </p:sp>
      <p:grpSp>
        <p:nvGrpSpPr>
          <p:cNvPr name="Group 3" id="3"/>
          <p:cNvGrpSpPr/>
          <p:nvPr/>
        </p:nvGrpSpPr>
        <p:grpSpPr>
          <a:xfrm rot="0">
            <a:off x="5214561" y="5378762"/>
            <a:ext cx="3576471" cy="1616469"/>
            <a:chOff x="0" y="0"/>
            <a:chExt cx="941951" cy="425737"/>
          </a:xfrm>
        </p:grpSpPr>
        <p:sp>
          <p:nvSpPr>
            <p:cNvPr name="Freeform 4" id="4"/>
            <p:cNvSpPr/>
            <p:nvPr/>
          </p:nvSpPr>
          <p:spPr>
            <a:xfrm flipH="false" flipV="false" rot="0">
              <a:off x="0" y="0"/>
              <a:ext cx="941951" cy="425737"/>
            </a:xfrm>
            <a:custGeom>
              <a:avLst/>
              <a:gdLst/>
              <a:ahLst/>
              <a:cxnLst/>
              <a:rect r="r" b="b" t="t" l="l"/>
              <a:pathLst>
                <a:path h="425737" w="941951">
                  <a:moveTo>
                    <a:pt x="0" y="0"/>
                  </a:moveTo>
                  <a:lnTo>
                    <a:pt x="941951" y="0"/>
                  </a:lnTo>
                  <a:lnTo>
                    <a:pt x="941951" y="425737"/>
                  </a:lnTo>
                  <a:lnTo>
                    <a:pt x="0" y="425737"/>
                  </a:lnTo>
                  <a:close/>
                </a:path>
              </a:pathLst>
            </a:custGeom>
            <a:solidFill>
              <a:srgbClr val="FBFBFB"/>
            </a:solidFill>
          </p:spPr>
        </p:sp>
        <p:sp>
          <p:nvSpPr>
            <p:cNvPr name="TextBox 5" id="5"/>
            <p:cNvSpPr txBox="true"/>
            <p:nvPr/>
          </p:nvSpPr>
          <p:spPr>
            <a:xfrm>
              <a:off x="0" y="-47625"/>
              <a:ext cx="941951" cy="47336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07686" y="5031707"/>
            <a:ext cx="4445758" cy="1155290"/>
            <a:chOff x="0" y="0"/>
            <a:chExt cx="1059258" cy="275262"/>
          </a:xfrm>
        </p:grpSpPr>
        <p:sp>
          <p:nvSpPr>
            <p:cNvPr name="Freeform 7" id="7"/>
            <p:cNvSpPr/>
            <p:nvPr/>
          </p:nvSpPr>
          <p:spPr>
            <a:xfrm flipH="false" flipV="false" rot="0">
              <a:off x="0" y="0"/>
              <a:ext cx="1059258" cy="275262"/>
            </a:xfrm>
            <a:custGeom>
              <a:avLst/>
              <a:gdLst/>
              <a:ahLst/>
              <a:cxnLst/>
              <a:rect r="r" b="b" t="t" l="l"/>
              <a:pathLst>
                <a:path h="275262" w="1059258">
                  <a:moveTo>
                    <a:pt x="88812" y="0"/>
                  </a:moveTo>
                  <a:lnTo>
                    <a:pt x="970446" y="0"/>
                  </a:lnTo>
                  <a:cubicBezTo>
                    <a:pt x="1019495" y="0"/>
                    <a:pt x="1059258" y="39763"/>
                    <a:pt x="1059258" y="88812"/>
                  </a:cubicBezTo>
                  <a:lnTo>
                    <a:pt x="1059258" y="186450"/>
                  </a:lnTo>
                  <a:cubicBezTo>
                    <a:pt x="1059258" y="235500"/>
                    <a:pt x="1019495" y="275262"/>
                    <a:pt x="970446" y="275262"/>
                  </a:cubicBezTo>
                  <a:lnTo>
                    <a:pt x="88812" y="275262"/>
                  </a:lnTo>
                  <a:cubicBezTo>
                    <a:pt x="39763" y="275262"/>
                    <a:pt x="0" y="235500"/>
                    <a:pt x="0" y="186450"/>
                  </a:cubicBezTo>
                  <a:lnTo>
                    <a:pt x="0" y="88812"/>
                  </a:lnTo>
                  <a:cubicBezTo>
                    <a:pt x="0" y="39763"/>
                    <a:pt x="39763" y="0"/>
                    <a:pt x="88812" y="0"/>
                  </a:cubicBezTo>
                  <a:close/>
                </a:path>
              </a:pathLst>
            </a:custGeom>
            <a:solidFill>
              <a:srgbClr val="E9C7C6"/>
            </a:solidFill>
          </p:spPr>
        </p:sp>
        <p:sp>
          <p:nvSpPr>
            <p:cNvPr name="TextBox 8" id="8"/>
            <p:cNvSpPr txBox="true"/>
            <p:nvPr/>
          </p:nvSpPr>
          <p:spPr>
            <a:xfrm>
              <a:off x="0" y="-38100"/>
              <a:ext cx="1059258" cy="313362"/>
            </a:xfrm>
            <a:prstGeom prst="rect">
              <a:avLst/>
            </a:prstGeom>
          </p:spPr>
          <p:txBody>
            <a:bodyPr anchor="ctr" rtlCol="false" tIns="56154" lIns="56154" bIns="56154" rIns="56154"/>
            <a:lstStyle/>
            <a:p>
              <a:pPr algn="ctr">
                <a:lnSpc>
                  <a:spcPts val="2659"/>
                </a:lnSpc>
              </a:pPr>
            </a:p>
          </p:txBody>
        </p:sp>
      </p:gr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16" id="16"/>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1292725" y="2892931"/>
            <a:ext cx="5563751" cy="1616469"/>
            <a:chOff x="0" y="0"/>
            <a:chExt cx="1465350" cy="425737"/>
          </a:xfrm>
        </p:grpSpPr>
        <p:sp>
          <p:nvSpPr>
            <p:cNvPr name="Freeform 19" id="19"/>
            <p:cNvSpPr/>
            <p:nvPr/>
          </p:nvSpPr>
          <p:spPr>
            <a:xfrm flipH="false" flipV="false" rot="0">
              <a:off x="0" y="0"/>
              <a:ext cx="1465350" cy="425737"/>
            </a:xfrm>
            <a:custGeom>
              <a:avLst/>
              <a:gdLst/>
              <a:ahLst/>
              <a:cxnLst/>
              <a:rect r="r" b="b" t="t" l="l"/>
              <a:pathLst>
                <a:path h="425737" w="1465350">
                  <a:moveTo>
                    <a:pt x="0" y="0"/>
                  </a:moveTo>
                  <a:lnTo>
                    <a:pt x="1465350" y="0"/>
                  </a:lnTo>
                  <a:lnTo>
                    <a:pt x="1465350" y="425737"/>
                  </a:lnTo>
                  <a:lnTo>
                    <a:pt x="0" y="425737"/>
                  </a:lnTo>
                  <a:close/>
                </a:path>
              </a:pathLst>
            </a:custGeom>
            <a:solidFill>
              <a:srgbClr val="FBFBFB"/>
            </a:solidFill>
          </p:spPr>
        </p:sp>
        <p:sp>
          <p:nvSpPr>
            <p:cNvPr name="TextBox 20" id="20"/>
            <p:cNvSpPr txBox="true"/>
            <p:nvPr/>
          </p:nvSpPr>
          <p:spPr>
            <a:xfrm>
              <a:off x="0" y="-47625"/>
              <a:ext cx="1465350" cy="473362"/>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553980" y="89599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DESIGN AND </a:t>
            </a:r>
            <a:r>
              <a:rPr lang="en-US" sz="8499">
                <a:solidFill>
                  <a:srgbClr val="000000"/>
                </a:solidFill>
                <a:latin typeface="Alatsi Bold"/>
              </a:rPr>
              <a:t>METHODOLOGY</a:t>
            </a:r>
          </a:p>
        </p:txBody>
      </p:sp>
      <p:sp>
        <p:nvSpPr>
          <p:cNvPr name="TextBox 22" id="22"/>
          <p:cNvSpPr txBox="true"/>
          <p:nvPr/>
        </p:nvSpPr>
        <p:spPr>
          <a:xfrm rot="0">
            <a:off x="2553980" y="4433200"/>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1I</a:t>
            </a:r>
          </a:p>
        </p:txBody>
      </p:sp>
      <p:sp>
        <p:nvSpPr>
          <p:cNvPr name="TextBox 23" id="23"/>
          <p:cNvSpPr txBox="true"/>
          <p:nvPr/>
        </p:nvSpPr>
        <p:spPr>
          <a:xfrm rot="0">
            <a:off x="3266143" y="5267488"/>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Training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4477266" cy="1155290"/>
            <a:chOff x="0" y="0"/>
            <a:chExt cx="1066765" cy="275262"/>
          </a:xfrm>
        </p:grpSpPr>
        <p:sp>
          <p:nvSpPr>
            <p:cNvPr name="Freeform 3" id="3"/>
            <p:cNvSpPr/>
            <p:nvPr/>
          </p:nvSpPr>
          <p:spPr>
            <a:xfrm flipH="false" flipV="false" rot="0">
              <a:off x="0" y="0"/>
              <a:ext cx="1066765" cy="275262"/>
            </a:xfrm>
            <a:custGeom>
              <a:avLst/>
              <a:gdLst/>
              <a:ahLst/>
              <a:cxnLst/>
              <a:rect r="r" b="b" t="t" l="l"/>
              <a:pathLst>
                <a:path h="275262" w="1066765">
                  <a:moveTo>
                    <a:pt x="88187" y="0"/>
                  </a:moveTo>
                  <a:lnTo>
                    <a:pt x="978578" y="0"/>
                  </a:lnTo>
                  <a:cubicBezTo>
                    <a:pt x="1001966" y="0"/>
                    <a:pt x="1024397" y="9291"/>
                    <a:pt x="1040935" y="25829"/>
                  </a:cubicBezTo>
                  <a:cubicBezTo>
                    <a:pt x="1057474" y="42368"/>
                    <a:pt x="1066765" y="64799"/>
                    <a:pt x="1066765" y="88187"/>
                  </a:cubicBezTo>
                  <a:lnTo>
                    <a:pt x="1066765" y="187075"/>
                  </a:lnTo>
                  <a:cubicBezTo>
                    <a:pt x="1066765" y="235780"/>
                    <a:pt x="1027282" y="275262"/>
                    <a:pt x="978578" y="275262"/>
                  </a:cubicBezTo>
                  <a:lnTo>
                    <a:pt x="88187" y="275262"/>
                  </a:lnTo>
                  <a:cubicBezTo>
                    <a:pt x="64799" y="275262"/>
                    <a:pt x="42368" y="265971"/>
                    <a:pt x="25829" y="249433"/>
                  </a:cubicBezTo>
                  <a:cubicBezTo>
                    <a:pt x="9291" y="232895"/>
                    <a:pt x="0" y="210464"/>
                    <a:pt x="0" y="187075"/>
                  </a:cubicBezTo>
                  <a:lnTo>
                    <a:pt x="0" y="88187"/>
                  </a:lnTo>
                  <a:cubicBezTo>
                    <a:pt x="0" y="64799"/>
                    <a:pt x="9291" y="42368"/>
                    <a:pt x="25829" y="25829"/>
                  </a:cubicBezTo>
                  <a:cubicBezTo>
                    <a:pt x="42368" y="9291"/>
                    <a:pt x="64799" y="0"/>
                    <a:pt x="88187" y="0"/>
                  </a:cubicBezTo>
                  <a:close/>
                </a:path>
              </a:pathLst>
            </a:custGeom>
            <a:solidFill>
              <a:srgbClr val="E9C7C6"/>
            </a:solidFill>
          </p:spPr>
        </p:sp>
        <p:sp>
          <p:nvSpPr>
            <p:cNvPr name="TextBox 4" id="4"/>
            <p:cNvSpPr txBox="true"/>
            <p:nvPr/>
          </p:nvSpPr>
          <p:spPr>
            <a:xfrm>
              <a:off x="0" y="-38100"/>
              <a:ext cx="1066765"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I1</a:t>
            </a:r>
          </a:p>
        </p:txBody>
      </p:sp>
      <p:sp>
        <p:nvSpPr>
          <p:cNvPr name="TextBox 6" id="6"/>
          <p:cNvSpPr txBox="true"/>
          <p:nvPr/>
        </p:nvSpPr>
        <p:spPr>
          <a:xfrm rot="0">
            <a:off x="2368185" y="1480072"/>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Training</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Freeform 14" id="1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278242" y="2780423"/>
            <a:ext cx="11025579" cy="6007746"/>
          </a:xfrm>
          <a:custGeom>
            <a:avLst/>
            <a:gdLst/>
            <a:ahLst/>
            <a:cxnLst/>
            <a:rect r="r" b="b" t="t" l="l"/>
            <a:pathLst>
              <a:path h="6007746" w="11025579">
                <a:moveTo>
                  <a:pt x="0" y="0"/>
                </a:moveTo>
                <a:lnTo>
                  <a:pt x="11025580" y="0"/>
                </a:lnTo>
                <a:lnTo>
                  <a:pt x="11025580" y="6007746"/>
                </a:lnTo>
                <a:lnTo>
                  <a:pt x="0" y="6007746"/>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4477266" cy="1155290"/>
            <a:chOff x="0" y="0"/>
            <a:chExt cx="1066765" cy="275262"/>
          </a:xfrm>
        </p:grpSpPr>
        <p:sp>
          <p:nvSpPr>
            <p:cNvPr name="Freeform 3" id="3"/>
            <p:cNvSpPr/>
            <p:nvPr/>
          </p:nvSpPr>
          <p:spPr>
            <a:xfrm flipH="false" flipV="false" rot="0">
              <a:off x="0" y="0"/>
              <a:ext cx="1066765" cy="275262"/>
            </a:xfrm>
            <a:custGeom>
              <a:avLst/>
              <a:gdLst/>
              <a:ahLst/>
              <a:cxnLst/>
              <a:rect r="r" b="b" t="t" l="l"/>
              <a:pathLst>
                <a:path h="275262" w="1066765">
                  <a:moveTo>
                    <a:pt x="88187" y="0"/>
                  </a:moveTo>
                  <a:lnTo>
                    <a:pt x="978578" y="0"/>
                  </a:lnTo>
                  <a:cubicBezTo>
                    <a:pt x="1001966" y="0"/>
                    <a:pt x="1024397" y="9291"/>
                    <a:pt x="1040935" y="25829"/>
                  </a:cubicBezTo>
                  <a:cubicBezTo>
                    <a:pt x="1057474" y="42368"/>
                    <a:pt x="1066765" y="64799"/>
                    <a:pt x="1066765" y="88187"/>
                  </a:cubicBezTo>
                  <a:lnTo>
                    <a:pt x="1066765" y="187075"/>
                  </a:lnTo>
                  <a:cubicBezTo>
                    <a:pt x="1066765" y="235780"/>
                    <a:pt x="1027282" y="275262"/>
                    <a:pt x="978578" y="275262"/>
                  </a:cubicBezTo>
                  <a:lnTo>
                    <a:pt x="88187" y="275262"/>
                  </a:lnTo>
                  <a:cubicBezTo>
                    <a:pt x="64799" y="275262"/>
                    <a:pt x="42368" y="265971"/>
                    <a:pt x="25829" y="249433"/>
                  </a:cubicBezTo>
                  <a:cubicBezTo>
                    <a:pt x="9291" y="232895"/>
                    <a:pt x="0" y="210464"/>
                    <a:pt x="0" y="187075"/>
                  </a:cubicBezTo>
                  <a:lnTo>
                    <a:pt x="0" y="88187"/>
                  </a:lnTo>
                  <a:cubicBezTo>
                    <a:pt x="0" y="64799"/>
                    <a:pt x="9291" y="42368"/>
                    <a:pt x="25829" y="25829"/>
                  </a:cubicBezTo>
                  <a:cubicBezTo>
                    <a:pt x="42368" y="9291"/>
                    <a:pt x="64799" y="0"/>
                    <a:pt x="88187" y="0"/>
                  </a:cubicBezTo>
                  <a:close/>
                </a:path>
              </a:pathLst>
            </a:custGeom>
            <a:solidFill>
              <a:srgbClr val="E9C7C6"/>
            </a:solidFill>
          </p:spPr>
        </p:sp>
        <p:sp>
          <p:nvSpPr>
            <p:cNvPr name="TextBox 4" id="4"/>
            <p:cNvSpPr txBox="true"/>
            <p:nvPr/>
          </p:nvSpPr>
          <p:spPr>
            <a:xfrm>
              <a:off x="0" y="-38100"/>
              <a:ext cx="1066765"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I1</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Freeform 13" id="1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238621" y="2904405"/>
            <a:ext cx="9810758" cy="5943153"/>
          </a:xfrm>
          <a:custGeom>
            <a:avLst/>
            <a:gdLst/>
            <a:ahLst/>
            <a:cxnLst/>
            <a:rect r="r" b="b" t="t" l="l"/>
            <a:pathLst>
              <a:path h="5943153" w="9810758">
                <a:moveTo>
                  <a:pt x="0" y="0"/>
                </a:moveTo>
                <a:lnTo>
                  <a:pt x="9810758" y="0"/>
                </a:lnTo>
                <a:lnTo>
                  <a:pt x="9810758" y="5943153"/>
                </a:lnTo>
                <a:lnTo>
                  <a:pt x="0" y="5943153"/>
                </a:lnTo>
                <a:lnTo>
                  <a:pt x="0" y="0"/>
                </a:lnTo>
                <a:close/>
              </a:path>
            </a:pathLst>
          </a:custGeom>
          <a:blipFill>
            <a:blip r:embed="rId4"/>
            <a:stretch>
              <a:fillRect l="0" t="0" r="0" b="0"/>
            </a:stretch>
          </a:blipFill>
        </p:spPr>
      </p:sp>
      <p:sp>
        <p:nvSpPr>
          <p:cNvPr name="TextBox 16" id="16"/>
          <p:cNvSpPr txBox="true"/>
          <p:nvPr/>
        </p:nvSpPr>
        <p:spPr>
          <a:xfrm rot="0">
            <a:off x="2368185" y="1480072"/>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Training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9599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DESIGN AND </a:t>
            </a:r>
            <a:r>
              <a:rPr lang="en-US" sz="8499">
                <a:solidFill>
                  <a:srgbClr val="000000"/>
                </a:solidFill>
                <a:latin typeface="Alatsi Bold"/>
              </a:rPr>
              <a:t>METHODOLOGY</a:t>
            </a:r>
          </a:p>
        </p:txBody>
      </p:sp>
      <p:sp>
        <p:nvSpPr>
          <p:cNvPr name="TextBox 3" id="3"/>
          <p:cNvSpPr txBox="true"/>
          <p:nvPr/>
        </p:nvSpPr>
        <p:spPr>
          <a:xfrm rot="0">
            <a:off x="7938624" y="3285635"/>
            <a:ext cx="8314372" cy="4781215"/>
          </a:xfrm>
          <a:prstGeom prst="rect">
            <a:avLst/>
          </a:prstGeom>
        </p:spPr>
        <p:txBody>
          <a:bodyPr anchor="t" rtlCol="false" tIns="0" lIns="0" bIns="0" rIns="0">
            <a:spAutoFit/>
          </a:bodyPr>
          <a:lstStyle/>
          <a:p>
            <a:pPr algn="l">
              <a:lnSpc>
                <a:spcPts val="4200"/>
              </a:lnSpc>
            </a:pPr>
            <a:r>
              <a:rPr lang="en-US" sz="3000">
                <a:solidFill>
                  <a:srgbClr val="000000"/>
                </a:solidFill>
                <a:latin typeface="Alatsi Bold"/>
              </a:rPr>
              <a:t>A pivotal step in our design and methodology involved the meticulous evaluation of key performance metrics to assess the effectiveness of our custom YOLOv8 model in elderly fall detection. Leveraging the confusion matrix, we conducted a comprehensive analysis encompassing metrics such as accuracy, false positives, false negatives and precision</a:t>
            </a:r>
          </a:p>
          <a:p>
            <a:pPr algn="l">
              <a:lnSpc>
                <a:spcPts val="4200"/>
              </a:lnSpc>
            </a:pPr>
          </a:p>
        </p:txBody>
      </p:sp>
      <p:grpSp>
        <p:nvGrpSpPr>
          <p:cNvPr name="Group 4" id="4"/>
          <p:cNvGrpSpPr/>
          <p:nvPr/>
        </p:nvGrpSpPr>
        <p:grpSpPr>
          <a:xfrm rot="0">
            <a:off x="2707686" y="5031707"/>
            <a:ext cx="4445758" cy="1155290"/>
            <a:chOff x="0" y="0"/>
            <a:chExt cx="1059258" cy="275262"/>
          </a:xfrm>
        </p:grpSpPr>
        <p:sp>
          <p:nvSpPr>
            <p:cNvPr name="Freeform 5" id="5"/>
            <p:cNvSpPr/>
            <p:nvPr/>
          </p:nvSpPr>
          <p:spPr>
            <a:xfrm flipH="false" flipV="false" rot="0">
              <a:off x="0" y="0"/>
              <a:ext cx="1059258" cy="275262"/>
            </a:xfrm>
            <a:custGeom>
              <a:avLst/>
              <a:gdLst/>
              <a:ahLst/>
              <a:cxnLst/>
              <a:rect r="r" b="b" t="t" l="l"/>
              <a:pathLst>
                <a:path h="275262" w="1059258">
                  <a:moveTo>
                    <a:pt x="88812" y="0"/>
                  </a:moveTo>
                  <a:lnTo>
                    <a:pt x="970446" y="0"/>
                  </a:lnTo>
                  <a:cubicBezTo>
                    <a:pt x="1019495" y="0"/>
                    <a:pt x="1059258" y="39763"/>
                    <a:pt x="1059258" y="88812"/>
                  </a:cubicBezTo>
                  <a:lnTo>
                    <a:pt x="1059258" y="186450"/>
                  </a:lnTo>
                  <a:cubicBezTo>
                    <a:pt x="1059258" y="235500"/>
                    <a:pt x="1019495" y="275262"/>
                    <a:pt x="970446" y="275262"/>
                  </a:cubicBezTo>
                  <a:lnTo>
                    <a:pt x="88812" y="275262"/>
                  </a:lnTo>
                  <a:cubicBezTo>
                    <a:pt x="39763" y="275262"/>
                    <a:pt x="0" y="235500"/>
                    <a:pt x="0" y="186450"/>
                  </a:cubicBezTo>
                  <a:lnTo>
                    <a:pt x="0" y="88812"/>
                  </a:lnTo>
                  <a:cubicBezTo>
                    <a:pt x="0" y="39763"/>
                    <a:pt x="39763" y="0"/>
                    <a:pt x="88812" y="0"/>
                  </a:cubicBezTo>
                  <a:close/>
                </a:path>
              </a:pathLst>
            </a:custGeom>
            <a:solidFill>
              <a:srgbClr val="E9C7C6"/>
            </a:solidFill>
          </p:spPr>
        </p:sp>
        <p:sp>
          <p:nvSpPr>
            <p:cNvPr name="TextBox 6" id="6"/>
            <p:cNvSpPr txBox="true"/>
            <p:nvPr/>
          </p:nvSpPr>
          <p:spPr>
            <a:xfrm>
              <a:off x="0" y="-38100"/>
              <a:ext cx="1059258" cy="313362"/>
            </a:xfrm>
            <a:prstGeom prst="rect">
              <a:avLst/>
            </a:prstGeom>
          </p:spPr>
          <p:txBody>
            <a:bodyPr anchor="ctr" rtlCol="false" tIns="56154" lIns="56154" bIns="56154" rIns="56154"/>
            <a:lstStyle/>
            <a:p>
              <a:pPr algn="ctr">
                <a:lnSpc>
                  <a:spcPts val="2659"/>
                </a:lnSpc>
              </a:pPr>
            </a:p>
          </p:txBody>
        </p:sp>
      </p:grpSp>
      <p:sp>
        <p:nvSpPr>
          <p:cNvPr name="TextBox 7" id="7"/>
          <p:cNvSpPr txBox="true"/>
          <p:nvPr/>
        </p:nvSpPr>
        <p:spPr>
          <a:xfrm rot="0">
            <a:off x="2553980" y="4433200"/>
            <a:ext cx="7284581" cy="733427"/>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1II</a:t>
            </a:r>
          </a:p>
        </p:txBody>
      </p:sp>
      <p:sp>
        <p:nvSpPr>
          <p:cNvPr name="TextBox 8" id="8"/>
          <p:cNvSpPr txBox="true"/>
          <p:nvPr/>
        </p:nvSpPr>
        <p:spPr>
          <a:xfrm rot="0">
            <a:off x="3266143" y="5267488"/>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Metric Evaluation</a:t>
            </a:r>
          </a:p>
        </p:txBody>
      </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13</a:t>
              </a:r>
            </a:p>
          </p:txBody>
        </p:sp>
      </p:grpSp>
      <p:sp>
        <p:nvSpPr>
          <p:cNvPr name="Freeform 16" id="16"/>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4477266" cy="1155290"/>
            <a:chOff x="0" y="0"/>
            <a:chExt cx="1066765" cy="275262"/>
          </a:xfrm>
        </p:grpSpPr>
        <p:sp>
          <p:nvSpPr>
            <p:cNvPr name="Freeform 3" id="3"/>
            <p:cNvSpPr/>
            <p:nvPr/>
          </p:nvSpPr>
          <p:spPr>
            <a:xfrm flipH="false" flipV="false" rot="0">
              <a:off x="0" y="0"/>
              <a:ext cx="1066765" cy="275262"/>
            </a:xfrm>
            <a:custGeom>
              <a:avLst/>
              <a:gdLst/>
              <a:ahLst/>
              <a:cxnLst/>
              <a:rect r="r" b="b" t="t" l="l"/>
              <a:pathLst>
                <a:path h="275262" w="1066765">
                  <a:moveTo>
                    <a:pt x="88187" y="0"/>
                  </a:moveTo>
                  <a:lnTo>
                    <a:pt x="978578" y="0"/>
                  </a:lnTo>
                  <a:cubicBezTo>
                    <a:pt x="1001966" y="0"/>
                    <a:pt x="1024397" y="9291"/>
                    <a:pt x="1040935" y="25829"/>
                  </a:cubicBezTo>
                  <a:cubicBezTo>
                    <a:pt x="1057474" y="42368"/>
                    <a:pt x="1066765" y="64799"/>
                    <a:pt x="1066765" y="88187"/>
                  </a:cubicBezTo>
                  <a:lnTo>
                    <a:pt x="1066765" y="187075"/>
                  </a:lnTo>
                  <a:cubicBezTo>
                    <a:pt x="1066765" y="235780"/>
                    <a:pt x="1027282" y="275262"/>
                    <a:pt x="978578" y="275262"/>
                  </a:cubicBezTo>
                  <a:lnTo>
                    <a:pt x="88187" y="275262"/>
                  </a:lnTo>
                  <a:cubicBezTo>
                    <a:pt x="64799" y="275262"/>
                    <a:pt x="42368" y="265971"/>
                    <a:pt x="25829" y="249433"/>
                  </a:cubicBezTo>
                  <a:cubicBezTo>
                    <a:pt x="9291" y="232895"/>
                    <a:pt x="0" y="210464"/>
                    <a:pt x="0" y="187075"/>
                  </a:cubicBezTo>
                  <a:lnTo>
                    <a:pt x="0" y="88187"/>
                  </a:lnTo>
                  <a:cubicBezTo>
                    <a:pt x="0" y="64799"/>
                    <a:pt x="9291" y="42368"/>
                    <a:pt x="25829" y="25829"/>
                  </a:cubicBezTo>
                  <a:cubicBezTo>
                    <a:pt x="42368" y="9291"/>
                    <a:pt x="64799" y="0"/>
                    <a:pt x="88187" y="0"/>
                  </a:cubicBezTo>
                  <a:close/>
                </a:path>
              </a:pathLst>
            </a:custGeom>
            <a:solidFill>
              <a:srgbClr val="E9C7C6"/>
            </a:solidFill>
          </p:spPr>
        </p:sp>
        <p:sp>
          <p:nvSpPr>
            <p:cNvPr name="TextBox 4" id="4"/>
            <p:cNvSpPr txBox="true"/>
            <p:nvPr/>
          </p:nvSpPr>
          <p:spPr>
            <a:xfrm>
              <a:off x="0" y="-38100"/>
              <a:ext cx="1066765"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II1</a:t>
            </a:r>
          </a:p>
        </p:txBody>
      </p:sp>
      <p:sp>
        <p:nvSpPr>
          <p:cNvPr name="TextBox 6" id="6"/>
          <p:cNvSpPr txBox="true"/>
          <p:nvPr/>
        </p:nvSpPr>
        <p:spPr>
          <a:xfrm rot="0">
            <a:off x="2368185" y="1480072"/>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Metric Evaluation</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14</a:t>
              </a:r>
            </a:p>
          </p:txBody>
        </p:sp>
      </p:grpSp>
      <p:sp>
        <p:nvSpPr>
          <p:cNvPr name="Freeform 14" id="1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809729" y="2618655"/>
            <a:ext cx="8304287" cy="6221788"/>
          </a:xfrm>
          <a:custGeom>
            <a:avLst/>
            <a:gdLst/>
            <a:ahLst/>
            <a:cxnLst/>
            <a:rect r="r" b="b" t="t" l="l"/>
            <a:pathLst>
              <a:path h="6221788" w="8304287">
                <a:moveTo>
                  <a:pt x="0" y="0"/>
                </a:moveTo>
                <a:lnTo>
                  <a:pt x="8304287" y="0"/>
                </a:lnTo>
                <a:lnTo>
                  <a:pt x="8304287" y="6221788"/>
                </a:lnTo>
                <a:lnTo>
                  <a:pt x="0" y="6221788"/>
                </a:lnTo>
                <a:lnTo>
                  <a:pt x="0" y="0"/>
                </a:lnTo>
                <a:close/>
              </a:path>
            </a:pathLst>
          </a:custGeom>
          <a:blipFill>
            <a:blip r:embed="rId4"/>
            <a:stretch>
              <a:fillRect l="0" t="0" r="0" b="0"/>
            </a:stretch>
          </a:blipFill>
        </p:spPr>
      </p:sp>
      <p:sp>
        <p:nvSpPr>
          <p:cNvPr name="TextBox 17" id="17"/>
          <p:cNvSpPr txBox="true"/>
          <p:nvPr/>
        </p:nvSpPr>
        <p:spPr>
          <a:xfrm rot="0">
            <a:off x="10114016" y="3094629"/>
            <a:ext cx="7986996" cy="4381843"/>
          </a:xfrm>
          <a:prstGeom prst="rect">
            <a:avLst/>
          </a:prstGeom>
        </p:spPr>
        <p:txBody>
          <a:bodyPr anchor="t" rtlCol="false" tIns="0" lIns="0" bIns="0" rIns="0">
            <a:spAutoFit/>
          </a:bodyPr>
          <a:lstStyle/>
          <a:p>
            <a:pPr algn="l">
              <a:lnSpc>
                <a:spcPts val="2519"/>
              </a:lnSpc>
            </a:pPr>
          </a:p>
          <a:p>
            <a:pPr algn="l" marL="388615" indent="-194308" lvl="1">
              <a:lnSpc>
                <a:spcPts val="2519"/>
              </a:lnSpc>
              <a:buFont typeface="Arial"/>
              <a:buChar char="•"/>
            </a:pPr>
            <a:r>
              <a:rPr lang="en-US" sz="1799">
                <a:solidFill>
                  <a:srgbClr val="000000"/>
                </a:solidFill>
                <a:latin typeface="Canva Sans"/>
              </a:rPr>
              <a:t>Accuracy: Accuracy measures the overall correctness of the model's predictions. </a:t>
            </a:r>
          </a:p>
          <a:p>
            <a:pPr algn="l" marL="777230" indent="-259077" lvl="2">
              <a:lnSpc>
                <a:spcPts val="2519"/>
              </a:lnSpc>
              <a:buFont typeface="Arial"/>
              <a:buChar char="⚬"/>
            </a:pPr>
            <a:r>
              <a:rPr lang="en-US" sz="1799">
                <a:solidFill>
                  <a:srgbClr val="000000"/>
                </a:solidFill>
                <a:latin typeface="Canva Sans"/>
              </a:rPr>
              <a:t>Accuracy=Number of Correct Predictions/Total Number of Predictions</a:t>
            </a:r>
          </a:p>
          <a:p>
            <a:pPr algn="l" marL="777230" indent="-259077" lvl="2">
              <a:lnSpc>
                <a:spcPts val="2519"/>
              </a:lnSpc>
              <a:buFont typeface="Arial"/>
              <a:buChar char="⚬"/>
            </a:pPr>
            <a:r>
              <a:rPr lang="en-US" sz="1799">
                <a:solidFill>
                  <a:srgbClr val="000000"/>
                </a:solidFill>
                <a:latin typeface="Canva Sans"/>
              </a:rPr>
              <a:t>Accuracy = 87%</a:t>
            </a:r>
          </a:p>
          <a:p>
            <a:pPr algn="l" marL="388615" indent="-194308" lvl="1">
              <a:lnSpc>
                <a:spcPts val="2519"/>
              </a:lnSpc>
              <a:buFont typeface="Arial"/>
              <a:buChar char="•"/>
            </a:pPr>
            <a:r>
              <a:rPr lang="en-US" sz="1799">
                <a:solidFill>
                  <a:srgbClr val="000000"/>
                </a:solidFill>
                <a:latin typeface="Canva Sans"/>
              </a:rPr>
              <a:t>Precision: Precision measures the proportion of true positive predictions among all positive predictions made by the model.</a:t>
            </a:r>
          </a:p>
          <a:p>
            <a:pPr algn="l" marL="777230" indent="-259077" lvl="2">
              <a:lnSpc>
                <a:spcPts val="2519"/>
              </a:lnSpc>
              <a:buFont typeface="Arial"/>
              <a:buChar char="⚬"/>
            </a:pPr>
            <a:r>
              <a:rPr lang="en-US" sz="1799">
                <a:solidFill>
                  <a:srgbClr val="000000"/>
                </a:solidFill>
                <a:latin typeface="Canva Sans"/>
              </a:rPr>
              <a:t> Precision=True Positives/True Positives+False Positives </a:t>
            </a:r>
          </a:p>
          <a:p>
            <a:pPr algn="l" marL="777230" indent="-259077" lvl="2">
              <a:lnSpc>
                <a:spcPts val="2519"/>
              </a:lnSpc>
              <a:buFont typeface="Arial"/>
              <a:buChar char="⚬"/>
            </a:pPr>
            <a:r>
              <a:rPr lang="en-US" sz="1799">
                <a:solidFill>
                  <a:srgbClr val="000000"/>
                </a:solidFill>
                <a:latin typeface="Canva Sans"/>
              </a:rPr>
              <a:t>Precision = 80%</a:t>
            </a:r>
          </a:p>
          <a:p>
            <a:pPr algn="l" marL="388615" indent="-194308" lvl="1">
              <a:lnSpc>
                <a:spcPts val="2519"/>
              </a:lnSpc>
              <a:buFont typeface="Arial"/>
              <a:buChar char="•"/>
            </a:pPr>
            <a:r>
              <a:rPr lang="en-US" sz="1799">
                <a:solidFill>
                  <a:srgbClr val="000000"/>
                </a:solidFill>
                <a:latin typeface="Canva Sans"/>
              </a:rPr>
              <a:t>Recall: Recall measures the proportion of true positive predictions among all actual positives in the dataset. </a:t>
            </a:r>
          </a:p>
          <a:p>
            <a:pPr algn="l" marL="777230" indent="-259077" lvl="2">
              <a:lnSpc>
                <a:spcPts val="2519"/>
              </a:lnSpc>
              <a:buFont typeface="Arial"/>
              <a:buChar char="⚬"/>
            </a:pPr>
            <a:r>
              <a:rPr lang="en-US" sz="1799">
                <a:solidFill>
                  <a:srgbClr val="000000"/>
                </a:solidFill>
                <a:latin typeface="Canva Sans"/>
              </a:rPr>
              <a:t>Recall=True Positives/True Positives+False Negatives</a:t>
            </a:r>
          </a:p>
          <a:p>
            <a:pPr algn="l" marL="777230" indent="-259077" lvl="2">
              <a:lnSpc>
                <a:spcPts val="2519"/>
              </a:lnSpc>
              <a:buFont typeface="Arial"/>
              <a:buChar char="⚬"/>
            </a:pPr>
            <a:r>
              <a:rPr lang="en-US" sz="1799">
                <a:solidFill>
                  <a:srgbClr val="000000"/>
                </a:solidFill>
                <a:latin typeface="Canva Sans"/>
              </a:rPr>
              <a:t>Recall = 80%</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4477266" cy="1155290"/>
            <a:chOff x="0" y="0"/>
            <a:chExt cx="1066765" cy="275262"/>
          </a:xfrm>
        </p:grpSpPr>
        <p:sp>
          <p:nvSpPr>
            <p:cNvPr name="Freeform 3" id="3"/>
            <p:cNvSpPr/>
            <p:nvPr/>
          </p:nvSpPr>
          <p:spPr>
            <a:xfrm flipH="false" flipV="false" rot="0">
              <a:off x="0" y="0"/>
              <a:ext cx="1066765" cy="275262"/>
            </a:xfrm>
            <a:custGeom>
              <a:avLst/>
              <a:gdLst/>
              <a:ahLst/>
              <a:cxnLst/>
              <a:rect r="r" b="b" t="t" l="l"/>
              <a:pathLst>
                <a:path h="275262" w="1066765">
                  <a:moveTo>
                    <a:pt x="88187" y="0"/>
                  </a:moveTo>
                  <a:lnTo>
                    <a:pt x="978578" y="0"/>
                  </a:lnTo>
                  <a:cubicBezTo>
                    <a:pt x="1001966" y="0"/>
                    <a:pt x="1024397" y="9291"/>
                    <a:pt x="1040935" y="25829"/>
                  </a:cubicBezTo>
                  <a:cubicBezTo>
                    <a:pt x="1057474" y="42368"/>
                    <a:pt x="1066765" y="64799"/>
                    <a:pt x="1066765" y="88187"/>
                  </a:cubicBezTo>
                  <a:lnTo>
                    <a:pt x="1066765" y="187075"/>
                  </a:lnTo>
                  <a:cubicBezTo>
                    <a:pt x="1066765" y="235780"/>
                    <a:pt x="1027282" y="275262"/>
                    <a:pt x="978578" y="275262"/>
                  </a:cubicBezTo>
                  <a:lnTo>
                    <a:pt x="88187" y="275262"/>
                  </a:lnTo>
                  <a:cubicBezTo>
                    <a:pt x="64799" y="275262"/>
                    <a:pt x="42368" y="265971"/>
                    <a:pt x="25829" y="249433"/>
                  </a:cubicBezTo>
                  <a:cubicBezTo>
                    <a:pt x="9291" y="232895"/>
                    <a:pt x="0" y="210464"/>
                    <a:pt x="0" y="187075"/>
                  </a:cubicBezTo>
                  <a:lnTo>
                    <a:pt x="0" y="88187"/>
                  </a:lnTo>
                  <a:cubicBezTo>
                    <a:pt x="0" y="64799"/>
                    <a:pt x="9291" y="42368"/>
                    <a:pt x="25829" y="25829"/>
                  </a:cubicBezTo>
                  <a:cubicBezTo>
                    <a:pt x="42368" y="9291"/>
                    <a:pt x="64799" y="0"/>
                    <a:pt x="88187" y="0"/>
                  </a:cubicBezTo>
                  <a:close/>
                </a:path>
              </a:pathLst>
            </a:custGeom>
            <a:solidFill>
              <a:srgbClr val="E9C7C6"/>
            </a:solidFill>
          </p:spPr>
        </p:sp>
        <p:sp>
          <p:nvSpPr>
            <p:cNvPr name="TextBox 4" id="4"/>
            <p:cNvSpPr txBox="true"/>
            <p:nvPr/>
          </p:nvSpPr>
          <p:spPr>
            <a:xfrm>
              <a:off x="0" y="-38100"/>
              <a:ext cx="1066765"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II1</a:t>
            </a:r>
          </a:p>
        </p:txBody>
      </p:sp>
      <p:sp>
        <p:nvSpPr>
          <p:cNvPr name="TextBox 6" id="6"/>
          <p:cNvSpPr txBox="true"/>
          <p:nvPr/>
        </p:nvSpPr>
        <p:spPr>
          <a:xfrm rot="0">
            <a:off x="2368185" y="1480072"/>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Metric Evaluation</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14</a:t>
              </a:r>
            </a:p>
          </p:txBody>
        </p:sp>
      </p:grpSp>
      <p:sp>
        <p:nvSpPr>
          <p:cNvPr name="Freeform 14" id="1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246280" y="2892931"/>
            <a:ext cx="11795440" cy="5891634"/>
          </a:xfrm>
          <a:custGeom>
            <a:avLst/>
            <a:gdLst/>
            <a:ahLst/>
            <a:cxnLst/>
            <a:rect r="r" b="b" t="t" l="l"/>
            <a:pathLst>
              <a:path h="5891634" w="11795440">
                <a:moveTo>
                  <a:pt x="0" y="0"/>
                </a:moveTo>
                <a:lnTo>
                  <a:pt x="11795440" y="0"/>
                </a:lnTo>
                <a:lnTo>
                  <a:pt x="11795440" y="5891634"/>
                </a:lnTo>
                <a:lnTo>
                  <a:pt x="0" y="5891634"/>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326089" y="3148388"/>
            <a:ext cx="8314372" cy="4781215"/>
          </a:xfrm>
          <a:prstGeom prst="rect">
            <a:avLst/>
          </a:prstGeom>
        </p:spPr>
        <p:txBody>
          <a:bodyPr anchor="t" rtlCol="false" tIns="0" lIns="0" bIns="0" rIns="0">
            <a:spAutoFit/>
          </a:bodyPr>
          <a:lstStyle/>
          <a:p>
            <a:pPr algn="l">
              <a:lnSpc>
                <a:spcPts val="4200"/>
              </a:lnSpc>
            </a:pPr>
            <a:r>
              <a:rPr lang="en-US" sz="3000">
                <a:solidFill>
                  <a:srgbClr val="000000"/>
                </a:solidFill>
                <a:latin typeface="Alatsi Bold"/>
              </a:rPr>
              <a:t>To bring our fall detection model into real-world scenarios, we seamlessly integrated the OpenCV library, a versatile computer vision toolkit renowned for its extensive capabilities. OpenCV provided a robust platform for implementing our YOLOv8 model on both test videos and live camera feeds, enabling real-time monitoring of fall events.</a:t>
            </a:r>
          </a:p>
          <a:p>
            <a:pPr algn="l">
              <a:lnSpc>
                <a:spcPts val="4200"/>
              </a:lnSpc>
            </a:pPr>
          </a:p>
        </p:txBody>
      </p:sp>
      <p:grpSp>
        <p:nvGrpSpPr>
          <p:cNvPr name="Group 3" id="3"/>
          <p:cNvGrpSpPr/>
          <p:nvPr/>
        </p:nvGrpSpPr>
        <p:grpSpPr>
          <a:xfrm rot="0">
            <a:off x="2707686" y="5031707"/>
            <a:ext cx="4981382" cy="1591457"/>
            <a:chOff x="0" y="0"/>
            <a:chExt cx="1186877" cy="379185"/>
          </a:xfrm>
        </p:grpSpPr>
        <p:sp>
          <p:nvSpPr>
            <p:cNvPr name="Freeform 4" id="4"/>
            <p:cNvSpPr/>
            <p:nvPr/>
          </p:nvSpPr>
          <p:spPr>
            <a:xfrm flipH="false" flipV="false" rot="0">
              <a:off x="0" y="0"/>
              <a:ext cx="1186877" cy="379185"/>
            </a:xfrm>
            <a:custGeom>
              <a:avLst/>
              <a:gdLst/>
              <a:ahLst/>
              <a:cxnLst/>
              <a:rect r="r" b="b" t="t" l="l"/>
              <a:pathLst>
                <a:path h="379185" w="1186877">
                  <a:moveTo>
                    <a:pt x="79263" y="0"/>
                  </a:moveTo>
                  <a:lnTo>
                    <a:pt x="1107614" y="0"/>
                  </a:lnTo>
                  <a:cubicBezTo>
                    <a:pt x="1151390" y="0"/>
                    <a:pt x="1186877" y="35487"/>
                    <a:pt x="1186877" y="79263"/>
                  </a:cubicBezTo>
                  <a:lnTo>
                    <a:pt x="1186877" y="299922"/>
                  </a:lnTo>
                  <a:cubicBezTo>
                    <a:pt x="1186877" y="343697"/>
                    <a:pt x="1151390" y="379185"/>
                    <a:pt x="1107614" y="379185"/>
                  </a:cubicBezTo>
                  <a:lnTo>
                    <a:pt x="79263" y="379185"/>
                  </a:lnTo>
                  <a:cubicBezTo>
                    <a:pt x="35487" y="379185"/>
                    <a:pt x="0" y="343697"/>
                    <a:pt x="0" y="299922"/>
                  </a:cubicBezTo>
                  <a:lnTo>
                    <a:pt x="0" y="79263"/>
                  </a:lnTo>
                  <a:cubicBezTo>
                    <a:pt x="0" y="35487"/>
                    <a:pt x="35487" y="0"/>
                    <a:pt x="79263" y="0"/>
                  </a:cubicBezTo>
                  <a:close/>
                </a:path>
              </a:pathLst>
            </a:custGeom>
            <a:solidFill>
              <a:srgbClr val="E9C7C6"/>
            </a:solidFill>
          </p:spPr>
        </p:sp>
        <p:sp>
          <p:nvSpPr>
            <p:cNvPr name="TextBox 5" id="5"/>
            <p:cNvSpPr txBox="true"/>
            <p:nvPr/>
          </p:nvSpPr>
          <p:spPr>
            <a:xfrm>
              <a:off x="0" y="-38100"/>
              <a:ext cx="1186877" cy="417285"/>
            </a:xfrm>
            <a:prstGeom prst="rect">
              <a:avLst/>
            </a:prstGeom>
          </p:spPr>
          <p:txBody>
            <a:bodyPr anchor="ctr" rtlCol="false" tIns="56154" lIns="56154" bIns="56154" rIns="56154"/>
            <a:lstStyle/>
            <a:p>
              <a:pPr algn="ctr">
                <a:lnSpc>
                  <a:spcPts val="2659"/>
                </a:lnSpc>
              </a:pPr>
            </a:p>
          </p:txBody>
        </p:sp>
      </p:gr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15</a:t>
              </a:r>
            </a:p>
          </p:txBody>
        </p:sp>
      </p:grpSp>
      <p:sp>
        <p:nvSpPr>
          <p:cNvPr name="Freeform 13" id="1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553980" y="89599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DESIGN AND </a:t>
            </a:r>
            <a:r>
              <a:rPr lang="en-US" sz="8499">
                <a:solidFill>
                  <a:srgbClr val="000000"/>
                </a:solidFill>
                <a:latin typeface="Alatsi Bold"/>
              </a:rPr>
              <a:t>METHODOLOGY</a:t>
            </a:r>
          </a:p>
        </p:txBody>
      </p:sp>
      <p:sp>
        <p:nvSpPr>
          <p:cNvPr name="TextBox 16" id="16"/>
          <p:cNvSpPr txBox="true"/>
          <p:nvPr/>
        </p:nvSpPr>
        <p:spPr>
          <a:xfrm rot="0">
            <a:off x="2553980" y="4433200"/>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1V</a:t>
            </a:r>
          </a:p>
        </p:txBody>
      </p:sp>
      <p:sp>
        <p:nvSpPr>
          <p:cNvPr name="TextBox 17" id="17"/>
          <p:cNvSpPr txBox="true"/>
          <p:nvPr/>
        </p:nvSpPr>
        <p:spPr>
          <a:xfrm rot="0">
            <a:off x="3266143" y="5267488"/>
            <a:ext cx="6076886" cy="1144218"/>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Real Time Monitoring </a:t>
            </a:r>
          </a:p>
          <a:p>
            <a:pPr algn="l">
              <a:lnSpc>
                <a:spcPts val="4635"/>
              </a:lnSpc>
            </a:pPr>
            <a:r>
              <a:rPr lang="en-US" sz="3310">
                <a:solidFill>
                  <a:srgbClr val="000000"/>
                </a:solidFill>
                <a:latin typeface="Alatsi Bold"/>
              </a:rPr>
              <a:t>Using OpenCV</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5044397" cy="1155290"/>
            <a:chOff x="0" y="0"/>
            <a:chExt cx="1201891" cy="275262"/>
          </a:xfrm>
        </p:grpSpPr>
        <p:sp>
          <p:nvSpPr>
            <p:cNvPr name="Freeform 3" id="3"/>
            <p:cNvSpPr/>
            <p:nvPr/>
          </p:nvSpPr>
          <p:spPr>
            <a:xfrm flipH="false" flipV="false" rot="0">
              <a:off x="0" y="0"/>
              <a:ext cx="1201891" cy="275262"/>
            </a:xfrm>
            <a:custGeom>
              <a:avLst/>
              <a:gdLst/>
              <a:ahLst/>
              <a:cxnLst/>
              <a:rect r="r" b="b" t="t" l="l"/>
              <a:pathLst>
                <a:path h="275262" w="1201891">
                  <a:moveTo>
                    <a:pt x="78273" y="0"/>
                  </a:moveTo>
                  <a:lnTo>
                    <a:pt x="1123618" y="0"/>
                  </a:lnTo>
                  <a:cubicBezTo>
                    <a:pt x="1166847" y="0"/>
                    <a:pt x="1201891" y="35044"/>
                    <a:pt x="1201891" y="78273"/>
                  </a:cubicBezTo>
                  <a:lnTo>
                    <a:pt x="1201891" y="196990"/>
                  </a:lnTo>
                  <a:cubicBezTo>
                    <a:pt x="1201891" y="240218"/>
                    <a:pt x="1166847" y="275262"/>
                    <a:pt x="1123618" y="275262"/>
                  </a:cubicBezTo>
                  <a:lnTo>
                    <a:pt x="78273" y="275262"/>
                  </a:lnTo>
                  <a:cubicBezTo>
                    <a:pt x="57513" y="275262"/>
                    <a:pt x="37604" y="267016"/>
                    <a:pt x="22926" y="252337"/>
                  </a:cubicBezTo>
                  <a:cubicBezTo>
                    <a:pt x="8247" y="237658"/>
                    <a:pt x="0" y="217749"/>
                    <a:pt x="0" y="196990"/>
                  </a:cubicBezTo>
                  <a:lnTo>
                    <a:pt x="0" y="78273"/>
                  </a:lnTo>
                  <a:cubicBezTo>
                    <a:pt x="0" y="35044"/>
                    <a:pt x="35044" y="0"/>
                    <a:pt x="78273" y="0"/>
                  </a:cubicBezTo>
                  <a:close/>
                </a:path>
              </a:pathLst>
            </a:custGeom>
            <a:solidFill>
              <a:srgbClr val="E9C7C6"/>
            </a:solidFill>
          </p:spPr>
        </p:sp>
        <p:sp>
          <p:nvSpPr>
            <p:cNvPr name="TextBox 4" id="4"/>
            <p:cNvSpPr txBox="true"/>
            <p:nvPr/>
          </p:nvSpPr>
          <p:spPr>
            <a:xfrm>
              <a:off x="0" y="-38100"/>
              <a:ext cx="1201891"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IV</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16</a:t>
              </a:r>
            </a:p>
          </p:txBody>
        </p:sp>
      </p:grpSp>
      <p:sp>
        <p:nvSpPr>
          <p:cNvPr name="Freeform 13" id="1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850238" y="3221123"/>
            <a:ext cx="10344616" cy="5860882"/>
          </a:xfrm>
          <a:custGeom>
            <a:avLst/>
            <a:gdLst/>
            <a:ahLst/>
            <a:cxnLst/>
            <a:rect r="r" b="b" t="t" l="l"/>
            <a:pathLst>
              <a:path h="5860882" w="10344616">
                <a:moveTo>
                  <a:pt x="0" y="0"/>
                </a:moveTo>
                <a:lnTo>
                  <a:pt x="10344617" y="0"/>
                </a:lnTo>
                <a:lnTo>
                  <a:pt x="10344617" y="5860882"/>
                </a:lnTo>
                <a:lnTo>
                  <a:pt x="0" y="5860882"/>
                </a:lnTo>
                <a:lnTo>
                  <a:pt x="0" y="0"/>
                </a:lnTo>
                <a:close/>
              </a:path>
            </a:pathLst>
          </a:custGeom>
          <a:blipFill>
            <a:blip r:embed="rId4"/>
            <a:stretch>
              <a:fillRect l="0" t="0" r="0" b="0"/>
            </a:stretch>
          </a:blipFill>
        </p:spPr>
      </p:sp>
      <p:sp>
        <p:nvSpPr>
          <p:cNvPr name="TextBox 16" id="16"/>
          <p:cNvSpPr txBox="true"/>
          <p:nvPr/>
        </p:nvSpPr>
        <p:spPr>
          <a:xfrm rot="0">
            <a:off x="2368185" y="1480072"/>
            <a:ext cx="6076886" cy="558724"/>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Compiling and training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416224"/>
            <a:ext cx="14705320" cy="6116141"/>
          </a:xfrm>
          <a:prstGeom prst="rect">
            <a:avLst/>
          </a:prstGeom>
        </p:spPr>
        <p:txBody>
          <a:bodyPr anchor="t" rtlCol="false" tIns="0" lIns="0" bIns="0" rIns="0">
            <a:spAutoFit/>
          </a:bodyPr>
          <a:lstStyle/>
          <a:p>
            <a:pPr algn="just">
              <a:lnSpc>
                <a:spcPts val="3499"/>
              </a:lnSpc>
            </a:pPr>
            <a:r>
              <a:rPr lang="en-US" sz="2499">
                <a:solidFill>
                  <a:srgbClr val="000000"/>
                </a:solidFill>
                <a:latin typeface="Alatsi Bold"/>
              </a:rPr>
              <a:t>Falls among individuals pose serious risks to their health and independence, underscoring the importance of effective fall detection solutions. This study aims to address this critical issue by proposing a novel approach that integrates Computer Vision and Deep Learning for Real-time fall detection and assistance. Traditionally, fall detection systems have relied on wearable sensors, which, despite their widespread use, often suffer from drawbacks such as false alarms and discomfort for the wearer. In response to these limitations, this project introduces an efficient solution by leveraging Computer Vision and Deep Learning. The core of this innovative system lies in the integration of the YOLOv8 (You Only Look Once) which is a cutting-edge, real-time object detection algorithm that uses Convolutional Neural Network (CNN) to predict the bounding boxes and class probabilities of objects in input images with Computer Vision. YOLOv8, a variant of the YOLO object algorithm series, has demonstrated superior performance in identifying various objects, and therefore has been used in detecting fall events, with remarkable accuracy and efficiency. By combining the strengths of YOLOv8 and Computer Vision, this solution offers improved accuracy and reliability in identifying fall events and also enhances the overall user experience by providing timely assistance and ensuring the safety and well-being of individuals. </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ABSTRACT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5044397" cy="1155290"/>
            <a:chOff x="0" y="0"/>
            <a:chExt cx="1201891" cy="275262"/>
          </a:xfrm>
        </p:grpSpPr>
        <p:sp>
          <p:nvSpPr>
            <p:cNvPr name="Freeform 3" id="3"/>
            <p:cNvSpPr/>
            <p:nvPr/>
          </p:nvSpPr>
          <p:spPr>
            <a:xfrm flipH="false" flipV="false" rot="0">
              <a:off x="0" y="0"/>
              <a:ext cx="1201891" cy="275262"/>
            </a:xfrm>
            <a:custGeom>
              <a:avLst/>
              <a:gdLst/>
              <a:ahLst/>
              <a:cxnLst/>
              <a:rect r="r" b="b" t="t" l="l"/>
              <a:pathLst>
                <a:path h="275262" w="1201891">
                  <a:moveTo>
                    <a:pt x="78273" y="0"/>
                  </a:moveTo>
                  <a:lnTo>
                    <a:pt x="1123618" y="0"/>
                  </a:lnTo>
                  <a:cubicBezTo>
                    <a:pt x="1166847" y="0"/>
                    <a:pt x="1201891" y="35044"/>
                    <a:pt x="1201891" y="78273"/>
                  </a:cubicBezTo>
                  <a:lnTo>
                    <a:pt x="1201891" y="196990"/>
                  </a:lnTo>
                  <a:cubicBezTo>
                    <a:pt x="1201891" y="240218"/>
                    <a:pt x="1166847" y="275262"/>
                    <a:pt x="1123618" y="275262"/>
                  </a:cubicBezTo>
                  <a:lnTo>
                    <a:pt x="78273" y="275262"/>
                  </a:lnTo>
                  <a:cubicBezTo>
                    <a:pt x="57513" y="275262"/>
                    <a:pt x="37604" y="267016"/>
                    <a:pt x="22926" y="252337"/>
                  </a:cubicBezTo>
                  <a:cubicBezTo>
                    <a:pt x="8247" y="237658"/>
                    <a:pt x="0" y="217749"/>
                    <a:pt x="0" y="196990"/>
                  </a:cubicBezTo>
                  <a:lnTo>
                    <a:pt x="0" y="78273"/>
                  </a:lnTo>
                  <a:cubicBezTo>
                    <a:pt x="0" y="35044"/>
                    <a:pt x="35044" y="0"/>
                    <a:pt x="78273" y="0"/>
                  </a:cubicBezTo>
                  <a:close/>
                </a:path>
              </a:pathLst>
            </a:custGeom>
            <a:solidFill>
              <a:srgbClr val="E9C7C6"/>
            </a:solidFill>
          </p:spPr>
        </p:sp>
        <p:sp>
          <p:nvSpPr>
            <p:cNvPr name="TextBox 4" id="4"/>
            <p:cNvSpPr txBox="true"/>
            <p:nvPr/>
          </p:nvSpPr>
          <p:spPr>
            <a:xfrm>
              <a:off x="0" y="-38100"/>
              <a:ext cx="1201891"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IV</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17</a:t>
              </a:r>
            </a:p>
          </p:txBody>
        </p:sp>
      </p:grpSp>
      <p:sp>
        <p:nvSpPr>
          <p:cNvPr name="Freeform 13" id="1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475455" y="2904405"/>
            <a:ext cx="9337089" cy="5256436"/>
          </a:xfrm>
          <a:custGeom>
            <a:avLst/>
            <a:gdLst/>
            <a:ahLst/>
            <a:cxnLst/>
            <a:rect r="r" b="b" t="t" l="l"/>
            <a:pathLst>
              <a:path h="5256436" w="9337089">
                <a:moveTo>
                  <a:pt x="0" y="0"/>
                </a:moveTo>
                <a:lnTo>
                  <a:pt x="9337090" y="0"/>
                </a:lnTo>
                <a:lnTo>
                  <a:pt x="9337090" y="5256436"/>
                </a:lnTo>
                <a:lnTo>
                  <a:pt x="0" y="5256436"/>
                </a:lnTo>
                <a:lnTo>
                  <a:pt x="0" y="0"/>
                </a:lnTo>
                <a:close/>
              </a:path>
            </a:pathLst>
          </a:custGeom>
          <a:blipFill>
            <a:blip r:embed="rId4"/>
            <a:stretch>
              <a:fillRect l="0" t="0" r="0" b="0"/>
            </a:stretch>
          </a:blipFill>
        </p:spPr>
      </p:sp>
      <p:sp>
        <p:nvSpPr>
          <p:cNvPr name="TextBox 16" id="16"/>
          <p:cNvSpPr txBox="true"/>
          <p:nvPr/>
        </p:nvSpPr>
        <p:spPr>
          <a:xfrm rot="0">
            <a:off x="2368185" y="1480072"/>
            <a:ext cx="6076886" cy="558724"/>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Compiling and training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9729" y="1244291"/>
            <a:ext cx="5044397" cy="1155290"/>
            <a:chOff x="0" y="0"/>
            <a:chExt cx="1201891" cy="275262"/>
          </a:xfrm>
        </p:grpSpPr>
        <p:sp>
          <p:nvSpPr>
            <p:cNvPr name="Freeform 3" id="3"/>
            <p:cNvSpPr/>
            <p:nvPr/>
          </p:nvSpPr>
          <p:spPr>
            <a:xfrm flipH="false" flipV="false" rot="0">
              <a:off x="0" y="0"/>
              <a:ext cx="1201891" cy="275262"/>
            </a:xfrm>
            <a:custGeom>
              <a:avLst/>
              <a:gdLst/>
              <a:ahLst/>
              <a:cxnLst/>
              <a:rect r="r" b="b" t="t" l="l"/>
              <a:pathLst>
                <a:path h="275262" w="1201891">
                  <a:moveTo>
                    <a:pt x="78273" y="0"/>
                  </a:moveTo>
                  <a:lnTo>
                    <a:pt x="1123618" y="0"/>
                  </a:lnTo>
                  <a:cubicBezTo>
                    <a:pt x="1166847" y="0"/>
                    <a:pt x="1201891" y="35044"/>
                    <a:pt x="1201891" y="78273"/>
                  </a:cubicBezTo>
                  <a:lnTo>
                    <a:pt x="1201891" y="196990"/>
                  </a:lnTo>
                  <a:cubicBezTo>
                    <a:pt x="1201891" y="240218"/>
                    <a:pt x="1166847" y="275262"/>
                    <a:pt x="1123618" y="275262"/>
                  </a:cubicBezTo>
                  <a:lnTo>
                    <a:pt x="78273" y="275262"/>
                  </a:lnTo>
                  <a:cubicBezTo>
                    <a:pt x="57513" y="275262"/>
                    <a:pt x="37604" y="267016"/>
                    <a:pt x="22926" y="252337"/>
                  </a:cubicBezTo>
                  <a:cubicBezTo>
                    <a:pt x="8247" y="237658"/>
                    <a:pt x="0" y="217749"/>
                    <a:pt x="0" y="196990"/>
                  </a:cubicBezTo>
                  <a:lnTo>
                    <a:pt x="0" y="78273"/>
                  </a:lnTo>
                  <a:cubicBezTo>
                    <a:pt x="0" y="35044"/>
                    <a:pt x="35044" y="0"/>
                    <a:pt x="78273" y="0"/>
                  </a:cubicBezTo>
                  <a:close/>
                </a:path>
              </a:pathLst>
            </a:custGeom>
            <a:solidFill>
              <a:srgbClr val="E9C7C6"/>
            </a:solidFill>
          </p:spPr>
        </p:sp>
        <p:sp>
          <p:nvSpPr>
            <p:cNvPr name="TextBox 4" id="4"/>
            <p:cNvSpPr txBox="true"/>
            <p:nvPr/>
          </p:nvSpPr>
          <p:spPr>
            <a:xfrm>
              <a:off x="0" y="-38100"/>
              <a:ext cx="1201891" cy="313362"/>
            </a:xfrm>
            <a:prstGeom prst="rect">
              <a:avLst/>
            </a:prstGeom>
          </p:spPr>
          <p:txBody>
            <a:bodyPr anchor="ctr" rtlCol="false" tIns="56154" lIns="56154" bIns="56154" rIns="56154"/>
            <a:lstStyle/>
            <a:p>
              <a:pPr algn="ctr">
                <a:lnSpc>
                  <a:spcPts val="2659"/>
                </a:lnSpc>
              </a:pPr>
            </a:p>
          </p:txBody>
        </p:sp>
      </p:grpSp>
      <p:sp>
        <p:nvSpPr>
          <p:cNvPr name="TextBox 5" id="5"/>
          <p:cNvSpPr txBox="true"/>
          <p:nvPr/>
        </p:nvSpPr>
        <p:spPr>
          <a:xfrm rot="0">
            <a:off x="1656023" y="645784"/>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IV</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18</a:t>
              </a:r>
            </a:p>
          </p:txBody>
        </p:sp>
      </p:grpSp>
      <p:sp>
        <p:nvSpPr>
          <p:cNvPr name="Freeform 13" id="1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973622" y="2924091"/>
            <a:ext cx="10340756" cy="5864078"/>
          </a:xfrm>
          <a:custGeom>
            <a:avLst/>
            <a:gdLst/>
            <a:ahLst/>
            <a:cxnLst/>
            <a:rect r="r" b="b" t="t" l="l"/>
            <a:pathLst>
              <a:path h="5864078" w="10340756">
                <a:moveTo>
                  <a:pt x="0" y="0"/>
                </a:moveTo>
                <a:lnTo>
                  <a:pt x="10340756" y="0"/>
                </a:lnTo>
                <a:lnTo>
                  <a:pt x="10340756" y="5864078"/>
                </a:lnTo>
                <a:lnTo>
                  <a:pt x="0" y="5864078"/>
                </a:lnTo>
                <a:lnTo>
                  <a:pt x="0" y="0"/>
                </a:lnTo>
                <a:close/>
              </a:path>
            </a:pathLst>
          </a:custGeom>
          <a:blipFill>
            <a:blip r:embed="rId4"/>
            <a:stretch>
              <a:fillRect l="0" t="0" r="0" b="0"/>
            </a:stretch>
          </a:blipFill>
        </p:spPr>
      </p:sp>
      <p:sp>
        <p:nvSpPr>
          <p:cNvPr name="TextBox 16" id="16"/>
          <p:cNvSpPr txBox="true"/>
          <p:nvPr/>
        </p:nvSpPr>
        <p:spPr>
          <a:xfrm rot="0">
            <a:off x="2368185" y="1480072"/>
            <a:ext cx="6076886" cy="558724"/>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Compiling and training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707686" y="5031707"/>
            <a:ext cx="3221840" cy="994232"/>
            <a:chOff x="0" y="0"/>
            <a:chExt cx="767644" cy="236888"/>
          </a:xfrm>
        </p:grpSpPr>
        <p:sp>
          <p:nvSpPr>
            <p:cNvPr name="Freeform 3" id="3"/>
            <p:cNvSpPr/>
            <p:nvPr/>
          </p:nvSpPr>
          <p:spPr>
            <a:xfrm flipH="false" flipV="false" rot="0">
              <a:off x="0" y="0"/>
              <a:ext cx="767644" cy="236888"/>
            </a:xfrm>
            <a:custGeom>
              <a:avLst/>
              <a:gdLst/>
              <a:ahLst/>
              <a:cxnLst/>
              <a:rect r="r" b="b" t="t" l="l"/>
              <a:pathLst>
                <a:path h="236888" w="767644">
                  <a:moveTo>
                    <a:pt x="118444" y="0"/>
                  </a:moveTo>
                  <a:lnTo>
                    <a:pt x="649200" y="0"/>
                  </a:lnTo>
                  <a:cubicBezTo>
                    <a:pt x="680613" y="0"/>
                    <a:pt x="710740" y="12479"/>
                    <a:pt x="732953" y="34691"/>
                  </a:cubicBezTo>
                  <a:cubicBezTo>
                    <a:pt x="755165" y="56904"/>
                    <a:pt x="767644" y="87031"/>
                    <a:pt x="767644" y="118444"/>
                  </a:cubicBezTo>
                  <a:lnTo>
                    <a:pt x="767644" y="118444"/>
                  </a:lnTo>
                  <a:cubicBezTo>
                    <a:pt x="767644" y="149857"/>
                    <a:pt x="755165" y="179984"/>
                    <a:pt x="732953" y="202197"/>
                  </a:cubicBezTo>
                  <a:cubicBezTo>
                    <a:pt x="710740" y="224409"/>
                    <a:pt x="680613" y="236888"/>
                    <a:pt x="649200" y="236888"/>
                  </a:cubicBezTo>
                  <a:lnTo>
                    <a:pt x="118444" y="236888"/>
                  </a:lnTo>
                  <a:cubicBezTo>
                    <a:pt x="87031" y="236888"/>
                    <a:pt x="56904" y="224409"/>
                    <a:pt x="34691" y="202197"/>
                  </a:cubicBezTo>
                  <a:cubicBezTo>
                    <a:pt x="12479" y="179984"/>
                    <a:pt x="0" y="149857"/>
                    <a:pt x="0" y="118444"/>
                  </a:cubicBezTo>
                  <a:lnTo>
                    <a:pt x="0" y="118444"/>
                  </a:lnTo>
                  <a:cubicBezTo>
                    <a:pt x="0" y="87031"/>
                    <a:pt x="12479" y="56904"/>
                    <a:pt x="34691" y="34691"/>
                  </a:cubicBezTo>
                  <a:cubicBezTo>
                    <a:pt x="56904" y="12479"/>
                    <a:pt x="87031" y="0"/>
                    <a:pt x="118444" y="0"/>
                  </a:cubicBezTo>
                  <a:close/>
                </a:path>
              </a:pathLst>
            </a:custGeom>
            <a:solidFill>
              <a:srgbClr val="E9C7C6"/>
            </a:solidFill>
          </p:spPr>
        </p:sp>
        <p:sp>
          <p:nvSpPr>
            <p:cNvPr name="TextBox 4" id="4"/>
            <p:cNvSpPr txBox="true"/>
            <p:nvPr/>
          </p:nvSpPr>
          <p:spPr>
            <a:xfrm>
              <a:off x="0" y="-38100"/>
              <a:ext cx="767644" cy="274988"/>
            </a:xfrm>
            <a:prstGeom prst="rect">
              <a:avLst/>
            </a:prstGeom>
          </p:spPr>
          <p:txBody>
            <a:bodyPr anchor="ctr" rtlCol="false" tIns="56154" lIns="56154" bIns="56154" rIns="56154"/>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19</a:t>
              </a:r>
            </a:p>
          </p:txBody>
        </p:sp>
      </p:grpSp>
      <p:sp>
        <p:nvSpPr>
          <p:cNvPr name="Freeform 12" id="12"/>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553980" y="89599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DESIGN AND </a:t>
            </a:r>
            <a:r>
              <a:rPr lang="en-US" sz="8499">
                <a:solidFill>
                  <a:srgbClr val="000000"/>
                </a:solidFill>
                <a:latin typeface="Alatsi Bold"/>
              </a:rPr>
              <a:t>METHODOLOGY</a:t>
            </a:r>
          </a:p>
        </p:txBody>
      </p:sp>
      <p:sp>
        <p:nvSpPr>
          <p:cNvPr name="TextBox 15" id="15"/>
          <p:cNvSpPr txBox="true"/>
          <p:nvPr/>
        </p:nvSpPr>
        <p:spPr>
          <a:xfrm rot="0">
            <a:off x="8215814" y="3236470"/>
            <a:ext cx="8314372" cy="5847941"/>
          </a:xfrm>
          <a:prstGeom prst="rect">
            <a:avLst/>
          </a:prstGeom>
        </p:spPr>
        <p:txBody>
          <a:bodyPr anchor="t" rtlCol="false" tIns="0" lIns="0" bIns="0" rIns="0">
            <a:spAutoFit/>
          </a:bodyPr>
          <a:lstStyle/>
          <a:p>
            <a:pPr algn="l">
              <a:lnSpc>
                <a:spcPts val="4200"/>
              </a:lnSpc>
            </a:pPr>
            <a:r>
              <a:rPr lang="en-US" sz="3000">
                <a:solidFill>
                  <a:srgbClr val="000000"/>
                </a:solidFill>
                <a:latin typeface="Alatsi Bold"/>
              </a:rPr>
              <a:t>In the integration phase of our design, we can seamlessly merge our fall detection system with hardware components to enhance its real-world applicability. The chosen hardware solution for this integration was Arduino, a versatile microcontroller platform. Our goal was to connect the fall detection system to a sound alert generator, creating a responsive alert mechanism for immediate intervention when a fall is detected in real-time.</a:t>
            </a:r>
          </a:p>
          <a:p>
            <a:pPr algn="l">
              <a:lnSpc>
                <a:spcPts val="4200"/>
              </a:lnSpc>
            </a:pPr>
          </a:p>
        </p:txBody>
      </p:sp>
      <p:sp>
        <p:nvSpPr>
          <p:cNvPr name="TextBox 16" id="16"/>
          <p:cNvSpPr txBox="true"/>
          <p:nvPr/>
        </p:nvSpPr>
        <p:spPr>
          <a:xfrm rot="0">
            <a:off x="2553980" y="4433200"/>
            <a:ext cx="7284581" cy="733504"/>
          </a:xfrm>
          <a:prstGeom prst="rect">
            <a:avLst/>
          </a:prstGeom>
        </p:spPr>
        <p:txBody>
          <a:bodyPr anchor="t" rtlCol="false" tIns="0" lIns="0" bIns="0" rIns="0">
            <a:spAutoFit/>
          </a:bodyPr>
          <a:lstStyle/>
          <a:p>
            <a:pPr algn="l">
              <a:lnSpc>
                <a:spcPts val="6065"/>
              </a:lnSpc>
            </a:pPr>
            <a:r>
              <a:rPr lang="en-US" sz="4332">
                <a:solidFill>
                  <a:srgbClr val="000000"/>
                </a:solidFill>
                <a:latin typeface="Alatsi Bold"/>
              </a:rPr>
              <a:t>Phase V</a:t>
            </a:r>
          </a:p>
        </p:txBody>
      </p:sp>
      <p:sp>
        <p:nvSpPr>
          <p:cNvPr name="TextBox 17" id="17"/>
          <p:cNvSpPr txBox="true"/>
          <p:nvPr/>
        </p:nvSpPr>
        <p:spPr>
          <a:xfrm rot="0">
            <a:off x="3266143" y="5267488"/>
            <a:ext cx="6076886" cy="558636"/>
          </a:xfrm>
          <a:prstGeom prst="rect">
            <a:avLst/>
          </a:prstGeom>
        </p:spPr>
        <p:txBody>
          <a:bodyPr anchor="t" rtlCol="false" tIns="0" lIns="0" bIns="0" rIns="0">
            <a:spAutoFit/>
          </a:bodyPr>
          <a:lstStyle/>
          <a:p>
            <a:pPr algn="l">
              <a:lnSpc>
                <a:spcPts val="4635"/>
              </a:lnSpc>
            </a:pPr>
            <a:r>
              <a:rPr lang="en-US" sz="3310">
                <a:solidFill>
                  <a:srgbClr val="000000"/>
                </a:solidFill>
                <a:latin typeface="Alatsi Bold"/>
              </a:rPr>
              <a:t>Sound Alert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20</a:t>
              </a:r>
            </a:p>
          </p:txBody>
        </p:sp>
      </p:grpSp>
      <p:sp>
        <p:nvSpPr>
          <p:cNvPr name="Freeform 9" id="9"/>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553980" y="895996"/>
            <a:ext cx="13180039" cy="1450864"/>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12" id="12"/>
          <p:cNvSpPr txBox="true"/>
          <p:nvPr/>
        </p:nvSpPr>
        <p:spPr>
          <a:xfrm rot="0">
            <a:off x="1778314" y="3230328"/>
            <a:ext cx="15643453" cy="5679591"/>
          </a:xfrm>
          <a:prstGeom prst="rect">
            <a:avLst/>
          </a:prstGeom>
        </p:spPr>
        <p:txBody>
          <a:bodyPr anchor="t" rtlCol="false" tIns="0" lIns="0" bIns="0" rIns="0">
            <a:spAutoFit/>
          </a:bodyPr>
          <a:lstStyle/>
          <a:p>
            <a:pPr algn="l">
              <a:lnSpc>
                <a:spcPts val="3499"/>
              </a:lnSpc>
            </a:pPr>
            <a:r>
              <a:rPr lang="en-US" sz="2499">
                <a:solidFill>
                  <a:srgbClr val="000000"/>
                </a:solidFill>
                <a:latin typeface="Alatsi Bold"/>
              </a:rPr>
              <a:t>In conclusion, the project has successfully advanced fall detection technology through the integration of cutting-edge computer vision capabilities with Arduino microcontrollers. By rigorously evaluating our custom-trained YOLOv8 model, we have demonstrated exceptional computational efficiency and accuracy in detecting fall events in real-time.</a:t>
            </a:r>
          </a:p>
          <a:p>
            <a:pPr algn="l">
              <a:lnSpc>
                <a:spcPts val="3499"/>
              </a:lnSpc>
            </a:pPr>
            <a:r>
              <a:rPr lang="en-US" sz="2499">
                <a:solidFill>
                  <a:srgbClr val="000000"/>
                </a:solidFill>
                <a:latin typeface="Alatsi Bold"/>
              </a:rPr>
              <a:t>Furthermore, the integration of Arduino microcontrollers enhances the system's functionality by providing a versatile and cost-effective platform for real-time monitoring and response mechanisms. Arduino boards serve as central processing units, receiving input from cameras, analyzing data using the YOLOv8 algorithm, and triggering appropriate actions, such as activating LED indicators and buzzing a buzzer, to signal a fall event.</a:t>
            </a:r>
          </a:p>
          <a:p>
            <a:pPr algn="l">
              <a:lnSpc>
                <a:spcPts val="3499"/>
              </a:lnSpc>
            </a:pPr>
            <a:r>
              <a:rPr lang="en-US" sz="2499">
                <a:solidFill>
                  <a:srgbClr val="000000"/>
                </a:solidFill>
                <a:latin typeface="Alatsi Bold"/>
              </a:rPr>
              <a:t>In summary, by combining the strengths of YOLOv8 computer vision with Arduino technology, our project offers an innovative solution that addresses the limitations of traditional fall detection systems. Future efforts will focus on refining and optimizing the system for real-world deployment, with the ultimate goal of improving the quality of life for elderly individuals and their caregivers. This project represents a significant advancement in fall detection technology, promising improved accuracy, reliability, and user experience.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sp>
        <p:nvSpPr>
          <p:cNvPr name="TextBox 3" id="3"/>
          <p:cNvSpPr txBox="true"/>
          <p:nvPr/>
        </p:nvSpPr>
        <p:spPr>
          <a:xfrm rot="0">
            <a:off x="5033857" y="6762653"/>
            <a:ext cx="11148617" cy="2166062"/>
          </a:xfrm>
          <a:prstGeom prst="rect">
            <a:avLst/>
          </a:prstGeom>
        </p:spPr>
        <p:txBody>
          <a:bodyPr anchor="t" rtlCol="false" tIns="0" lIns="0" bIns="0" rIns="0">
            <a:spAutoFit/>
          </a:bodyPr>
          <a:lstStyle/>
          <a:p>
            <a:pPr algn="ctr">
              <a:lnSpc>
                <a:spcPts val="5763"/>
              </a:lnSpc>
            </a:pPr>
            <a:r>
              <a:rPr lang="en-US" sz="4116">
                <a:solidFill>
                  <a:srgbClr val="000000"/>
                </a:solidFill>
                <a:latin typeface="Alatsi Bold"/>
              </a:rPr>
              <a:t>ABHIJITH KORUKONDA (20261A6602)</a:t>
            </a:r>
          </a:p>
          <a:p>
            <a:pPr algn="ctr">
              <a:lnSpc>
                <a:spcPts val="5763"/>
              </a:lnSpc>
            </a:pPr>
            <a:r>
              <a:rPr lang="en-US" sz="4116">
                <a:solidFill>
                  <a:srgbClr val="000000"/>
                </a:solidFill>
                <a:latin typeface="Alatsi Bold"/>
              </a:rPr>
              <a:t>IRAGAVARAPU SRI RAMA SAKETH (20261A6626)</a:t>
            </a:r>
          </a:p>
          <a:p>
            <a:pPr algn="ctr">
              <a:lnSpc>
                <a:spcPts val="5763"/>
              </a:lnSpc>
            </a:pP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sp>
        <p:nvSpPr>
          <p:cNvPr name="TextBox 3" id="3"/>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Introduction</a:t>
            </a:r>
          </a:p>
        </p:txBody>
      </p:sp>
      <p:sp>
        <p:nvSpPr>
          <p:cNvPr name="TextBox 4" id="4"/>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Existing System</a:t>
            </a:r>
          </a:p>
        </p:txBody>
      </p:sp>
      <p:sp>
        <p:nvSpPr>
          <p:cNvPr name="TextBox 5" id="5"/>
          <p:cNvSpPr txBox="true"/>
          <p:nvPr/>
        </p:nvSpPr>
        <p:spPr>
          <a:xfrm rot="0">
            <a:off x="1221986" y="5637588"/>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 Proposed System</a:t>
            </a:r>
          </a:p>
        </p:txBody>
      </p:sp>
      <p:sp>
        <p:nvSpPr>
          <p:cNvPr name="TextBox 6" id="6"/>
          <p:cNvSpPr txBox="true"/>
          <p:nvPr/>
        </p:nvSpPr>
        <p:spPr>
          <a:xfrm rot="0">
            <a:off x="9575037" y="3305470"/>
            <a:ext cx="6821811"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Requirement Specifications</a:t>
            </a:r>
          </a:p>
        </p:txBody>
      </p:sp>
      <p:sp>
        <p:nvSpPr>
          <p:cNvPr name="TextBox 7" id="7"/>
          <p:cNvSpPr txBox="true"/>
          <p:nvPr/>
        </p:nvSpPr>
        <p:spPr>
          <a:xfrm rot="0">
            <a:off x="9575037" y="5637588"/>
            <a:ext cx="6284118" cy="629771"/>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Conclusion</a:t>
            </a:r>
          </a:p>
        </p:txBody>
      </p:sp>
      <p:sp>
        <p:nvSpPr>
          <p:cNvPr name="AutoShape 8" id="8"/>
          <p:cNvSpPr/>
          <p:nvPr/>
        </p:nvSpPr>
        <p:spPr>
          <a:xfrm>
            <a:off x="-260599" y="9353550"/>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334500"/>
            <a:ext cx="7105264" cy="1905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491425" y="62675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9575037" y="4408805"/>
            <a:ext cx="6044519" cy="629771"/>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Design and Methodology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741578" y="2891938"/>
            <a:ext cx="7436146" cy="5537992"/>
            <a:chOff x="0" y="0"/>
            <a:chExt cx="9000419" cy="6702967"/>
          </a:xfrm>
        </p:grpSpPr>
        <p:sp>
          <p:nvSpPr>
            <p:cNvPr name="Freeform 6" id="6"/>
            <p:cNvSpPr/>
            <p:nvPr/>
          </p:nvSpPr>
          <p:spPr>
            <a:xfrm flipH="false" flipV="false" rot="0">
              <a:off x="0" y="0"/>
              <a:ext cx="9000419" cy="6702968"/>
            </a:xfrm>
            <a:custGeom>
              <a:avLst/>
              <a:gdLst/>
              <a:ahLst/>
              <a:cxnLst/>
              <a:rect r="r" b="b" t="t" l="l"/>
              <a:pathLst>
                <a:path h="6702968" w="9000419">
                  <a:moveTo>
                    <a:pt x="0" y="0"/>
                  </a:moveTo>
                  <a:lnTo>
                    <a:pt x="9000419" y="0"/>
                  </a:lnTo>
                  <a:lnTo>
                    <a:pt x="9000419" y="6702968"/>
                  </a:lnTo>
                  <a:lnTo>
                    <a:pt x="0" y="6702968"/>
                  </a:lnTo>
                  <a:close/>
                </a:path>
              </a:pathLst>
            </a:custGeom>
            <a:blipFill>
              <a:blip r:embed="rId4"/>
              <a:stretch>
                <a:fillRect l="-7331" t="-1227" r="0" b="-1227"/>
              </a:stretch>
            </a:blipFill>
          </p:spPr>
        </p:sp>
      </p:gr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06089" y="2905505"/>
            <a:ext cx="10147815" cy="6177806"/>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Alatsi Bold"/>
              </a:rPr>
              <a:t>Falls pose a significant challenge to many people in healthcare and beyond, causing serious injuries and health problems. </a:t>
            </a:r>
          </a:p>
          <a:p>
            <a:pPr algn="just" marL="755651" indent="-377825" lvl="1">
              <a:lnSpc>
                <a:spcPts val="4900"/>
              </a:lnSpc>
              <a:buFont typeface="Arial"/>
              <a:buChar char="•"/>
            </a:pPr>
            <a:r>
              <a:rPr lang="en-US" sz="3500">
                <a:solidFill>
                  <a:srgbClr val="000000"/>
                </a:solidFill>
                <a:latin typeface="Alatsi Bold"/>
              </a:rPr>
              <a:t>This project addresses this challenge through the development of a cutting-edge Real-Time Monitoring System for Individuals. </a:t>
            </a:r>
          </a:p>
          <a:p>
            <a:pPr algn="just" marL="755651" indent="-377825" lvl="1">
              <a:lnSpc>
                <a:spcPts val="4900"/>
              </a:lnSpc>
              <a:buFont typeface="Arial"/>
              <a:buChar char="•"/>
            </a:pPr>
            <a:r>
              <a:rPr lang="en-US" sz="3500">
                <a:solidFill>
                  <a:srgbClr val="000000"/>
                </a:solidFill>
                <a:latin typeface="Alatsi Bold"/>
              </a:rPr>
              <a:t>Unlike conventional systems, our solution integrates computer vision and a state-of-the-art deep learning model to provide real-time fall detection capabilities.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741578" y="2891938"/>
            <a:ext cx="7436146" cy="5537992"/>
            <a:chOff x="0" y="0"/>
            <a:chExt cx="9000419" cy="6702967"/>
          </a:xfrm>
        </p:grpSpPr>
        <p:sp>
          <p:nvSpPr>
            <p:cNvPr name="Freeform 6" id="6"/>
            <p:cNvSpPr/>
            <p:nvPr/>
          </p:nvSpPr>
          <p:spPr>
            <a:xfrm flipH="false" flipV="false" rot="0">
              <a:off x="0" y="0"/>
              <a:ext cx="9000419" cy="6702968"/>
            </a:xfrm>
            <a:custGeom>
              <a:avLst/>
              <a:gdLst/>
              <a:ahLst/>
              <a:cxnLst/>
              <a:rect r="r" b="b" t="t" l="l"/>
              <a:pathLst>
                <a:path h="6702968" w="9000419">
                  <a:moveTo>
                    <a:pt x="0" y="0"/>
                  </a:moveTo>
                  <a:lnTo>
                    <a:pt x="9000419" y="0"/>
                  </a:lnTo>
                  <a:lnTo>
                    <a:pt x="9000419" y="6702968"/>
                  </a:lnTo>
                  <a:lnTo>
                    <a:pt x="0" y="6702968"/>
                  </a:lnTo>
                  <a:close/>
                </a:path>
              </a:pathLst>
            </a:custGeom>
            <a:blipFill>
              <a:blip r:embed="rId4"/>
              <a:stretch>
                <a:fillRect l="-12014" t="0" r="-12014" b="0"/>
              </a:stretch>
            </a:blipFill>
          </p:spPr>
        </p:sp>
      </p:gr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EXISTING SYSTEM</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7916" y="3115419"/>
            <a:ext cx="10147815" cy="555942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Alatsi Bold"/>
              </a:rPr>
              <a:t>Traditional fall detection systems often rely on wearable sensors like gyroscopes and accelerameters for collection of data </a:t>
            </a:r>
          </a:p>
          <a:p>
            <a:pPr algn="just" marL="755651" indent="-377825" lvl="1">
              <a:lnSpc>
                <a:spcPts val="4900"/>
              </a:lnSpc>
              <a:buFont typeface="Arial"/>
              <a:buChar char="•"/>
            </a:pPr>
            <a:r>
              <a:rPr lang="en-US" sz="3500">
                <a:solidFill>
                  <a:srgbClr val="000000"/>
                </a:solidFill>
                <a:latin typeface="Alatsi Bold"/>
              </a:rPr>
              <a:t>ML algorithms are used to train models based on this data, which may pose challenges related to user compliance and comfort. </a:t>
            </a:r>
          </a:p>
          <a:p>
            <a:pPr algn="just" marL="755651" indent="-377825" lvl="1">
              <a:lnSpc>
                <a:spcPts val="4900"/>
              </a:lnSpc>
              <a:buFont typeface="Arial"/>
              <a:buChar char="•"/>
            </a:pPr>
            <a:r>
              <a:rPr lang="en-US" sz="3500">
                <a:solidFill>
                  <a:srgbClr val="000000"/>
                </a:solidFill>
                <a:latin typeface="Alatsi Bold"/>
              </a:rPr>
              <a:t>Also the wearable sensors often give inaccurate results.</a:t>
            </a:r>
          </a:p>
          <a:p>
            <a:pPr algn="just">
              <a:lnSpc>
                <a:spcPts val="49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741578" y="2891938"/>
            <a:ext cx="7436146" cy="5537992"/>
            <a:chOff x="0" y="0"/>
            <a:chExt cx="9000419" cy="6702967"/>
          </a:xfrm>
        </p:grpSpPr>
        <p:sp>
          <p:nvSpPr>
            <p:cNvPr name="Freeform 6" id="6"/>
            <p:cNvSpPr/>
            <p:nvPr/>
          </p:nvSpPr>
          <p:spPr>
            <a:xfrm flipH="false" flipV="false" rot="0">
              <a:off x="0" y="0"/>
              <a:ext cx="9000419" cy="6702968"/>
            </a:xfrm>
            <a:custGeom>
              <a:avLst/>
              <a:gdLst/>
              <a:ahLst/>
              <a:cxnLst/>
              <a:rect r="r" b="b" t="t" l="l"/>
              <a:pathLst>
                <a:path h="6702968" w="9000419">
                  <a:moveTo>
                    <a:pt x="0" y="0"/>
                  </a:moveTo>
                  <a:lnTo>
                    <a:pt x="9000419" y="0"/>
                  </a:lnTo>
                  <a:lnTo>
                    <a:pt x="9000419" y="6702968"/>
                  </a:lnTo>
                  <a:lnTo>
                    <a:pt x="0" y="6702968"/>
                  </a:lnTo>
                  <a:close/>
                </a:path>
              </a:pathLst>
            </a:custGeom>
            <a:blipFill>
              <a:blip r:embed="rId4"/>
              <a:stretch>
                <a:fillRect l="-5352" t="0" r="-5352" b="0"/>
              </a:stretch>
            </a:blipFill>
          </p:spPr>
        </p:sp>
      </p:gr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PROPOSED SYSTEM</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96372" y="2843122"/>
            <a:ext cx="10147815" cy="555942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Alatsi Bold"/>
              </a:rPr>
              <a:t>The proposed system using a deep learning object detection model called the YOLOv8 which is the 8th version of the YOLO(You Only Look Once) model</a:t>
            </a:r>
          </a:p>
          <a:p>
            <a:pPr algn="just" marL="755651" indent="-377825" lvl="1">
              <a:lnSpc>
                <a:spcPts val="4900"/>
              </a:lnSpc>
              <a:buFont typeface="Arial"/>
              <a:buChar char="•"/>
            </a:pPr>
            <a:r>
              <a:rPr lang="en-US" sz="3500">
                <a:solidFill>
                  <a:srgbClr val="000000"/>
                </a:solidFill>
                <a:latin typeface="Alatsi Bold"/>
              </a:rPr>
              <a:t>The model is trained on custom datasets of about 8000 images.</a:t>
            </a:r>
          </a:p>
          <a:p>
            <a:pPr algn="just" marL="755651" indent="-377825" lvl="1">
              <a:lnSpc>
                <a:spcPts val="4900"/>
              </a:lnSpc>
              <a:buFont typeface="Arial"/>
              <a:buChar char="•"/>
            </a:pPr>
            <a:r>
              <a:rPr lang="en-US" sz="3500">
                <a:solidFill>
                  <a:srgbClr val="000000"/>
                </a:solidFill>
                <a:latin typeface="Alatsi Bold"/>
              </a:rPr>
              <a:t>This system </a:t>
            </a:r>
            <a:r>
              <a:rPr lang="en-US" sz="3500">
                <a:solidFill>
                  <a:srgbClr val="000000"/>
                </a:solidFill>
                <a:latin typeface="Alatsi Bold"/>
              </a:rPr>
              <a:t>offers a more comprehensive and accurate approach to detecting falls in real-time</a:t>
            </a:r>
          </a:p>
          <a:p>
            <a:pPr algn="just">
              <a:lnSpc>
                <a:spcPts val="49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79116" y="684213"/>
            <a:ext cx="13180039" cy="1335401"/>
          </a:xfrm>
          <a:prstGeom prst="rect">
            <a:avLst/>
          </a:prstGeom>
        </p:spPr>
        <p:txBody>
          <a:bodyPr anchor="t" rtlCol="false" tIns="0" lIns="0" bIns="0" rIns="0">
            <a:spAutoFit/>
          </a:bodyPr>
          <a:lstStyle/>
          <a:p>
            <a:pPr algn="ctr">
              <a:lnSpc>
                <a:spcPts val="10920"/>
              </a:lnSpc>
            </a:pPr>
            <a:r>
              <a:rPr lang="en-US" sz="7800">
                <a:solidFill>
                  <a:srgbClr val="000000"/>
                </a:solidFill>
                <a:latin typeface="Alatsi Bold"/>
              </a:rPr>
              <a:t>REQUIREMENTS SPECIFICATION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TextBox 12" id="12"/>
          <p:cNvSpPr txBox="true"/>
          <p:nvPr/>
        </p:nvSpPr>
        <p:spPr>
          <a:xfrm rot="0">
            <a:off x="2835046" y="2303145"/>
            <a:ext cx="10147815" cy="6954708"/>
          </a:xfrm>
          <a:prstGeom prst="rect">
            <a:avLst/>
          </a:prstGeom>
        </p:spPr>
        <p:txBody>
          <a:bodyPr anchor="t" rtlCol="false" tIns="0" lIns="0" bIns="0" rIns="0">
            <a:spAutoFit/>
          </a:bodyPr>
          <a:lstStyle/>
          <a:p>
            <a:pPr algn="just">
              <a:lnSpc>
                <a:spcPts val="4620"/>
              </a:lnSpc>
            </a:pPr>
            <a:r>
              <a:rPr lang="en-US" sz="3300" u="sng">
                <a:solidFill>
                  <a:srgbClr val="000000"/>
                </a:solidFill>
                <a:latin typeface="Alatsi Bold"/>
              </a:rPr>
              <a:t>HARDWARE:</a:t>
            </a:r>
          </a:p>
          <a:p>
            <a:pPr algn="just" marL="712472" indent="-356236" lvl="1">
              <a:lnSpc>
                <a:spcPts val="4620"/>
              </a:lnSpc>
              <a:buFont typeface="Arial"/>
              <a:buChar char="•"/>
            </a:pPr>
            <a:r>
              <a:rPr lang="en-US" sz="3300">
                <a:solidFill>
                  <a:srgbClr val="000000"/>
                </a:solidFill>
                <a:latin typeface="Alatsi Bold"/>
              </a:rPr>
              <a:t>RAM: 8 GB</a:t>
            </a:r>
          </a:p>
          <a:p>
            <a:pPr algn="just" marL="712472" indent="-356236" lvl="1">
              <a:lnSpc>
                <a:spcPts val="4620"/>
              </a:lnSpc>
              <a:buFont typeface="Arial"/>
              <a:buChar char="•"/>
            </a:pPr>
            <a:r>
              <a:rPr lang="en-US" sz="3300">
                <a:solidFill>
                  <a:srgbClr val="000000"/>
                </a:solidFill>
                <a:latin typeface="Alatsi Bold"/>
              </a:rPr>
              <a:t>PROCESSOR : intel i5</a:t>
            </a:r>
          </a:p>
          <a:p>
            <a:pPr algn="just" marL="712472" indent="-356236" lvl="1">
              <a:lnSpc>
                <a:spcPts val="4620"/>
              </a:lnSpc>
              <a:buFont typeface="Arial"/>
              <a:buChar char="•"/>
            </a:pPr>
            <a:r>
              <a:rPr lang="en-US" sz="3300">
                <a:solidFill>
                  <a:srgbClr val="000000"/>
                </a:solidFill>
                <a:latin typeface="Alatsi Bold"/>
              </a:rPr>
              <a:t>ROM: 256 GB</a:t>
            </a:r>
          </a:p>
          <a:p>
            <a:pPr algn="just" marL="712472" indent="-356236" lvl="1">
              <a:lnSpc>
                <a:spcPts val="4620"/>
              </a:lnSpc>
              <a:buFont typeface="Arial"/>
              <a:buChar char="•"/>
            </a:pPr>
            <a:r>
              <a:rPr lang="en-US" sz="3300">
                <a:solidFill>
                  <a:srgbClr val="000000"/>
                </a:solidFill>
                <a:latin typeface="Alatsi Bold"/>
              </a:rPr>
              <a:t>GPU: MIN 4 GB</a:t>
            </a:r>
          </a:p>
          <a:p>
            <a:pPr algn="just">
              <a:lnSpc>
                <a:spcPts val="4620"/>
              </a:lnSpc>
            </a:pPr>
          </a:p>
          <a:p>
            <a:pPr algn="just">
              <a:lnSpc>
                <a:spcPts val="4620"/>
              </a:lnSpc>
            </a:pPr>
            <a:r>
              <a:rPr lang="en-US" sz="3300" u="sng">
                <a:solidFill>
                  <a:srgbClr val="000000"/>
                </a:solidFill>
                <a:latin typeface="Alatsi Bold"/>
              </a:rPr>
              <a:t>SOFTWARE:</a:t>
            </a:r>
          </a:p>
          <a:p>
            <a:pPr algn="just" marL="712472" indent="-356236" lvl="1">
              <a:lnSpc>
                <a:spcPts val="4620"/>
              </a:lnSpc>
              <a:buFont typeface="Arial"/>
              <a:buChar char="•"/>
            </a:pPr>
            <a:r>
              <a:rPr lang="en-US" sz="3300">
                <a:solidFill>
                  <a:srgbClr val="000000"/>
                </a:solidFill>
                <a:latin typeface="Alatsi Bold"/>
              </a:rPr>
              <a:t>Language: python</a:t>
            </a:r>
          </a:p>
          <a:p>
            <a:pPr algn="just" marL="712472" indent="-356236" lvl="1">
              <a:lnSpc>
                <a:spcPts val="4620"/>
              </a:lnSpc>
              <a:buFont typeface="Arial"/>
              <a:buChar char="•"/>
            </a:pPr>
            <a:r>
              <a:rPr lang="en-US" sz="3300">
                <a:solidFill>
                  <a:srgbClr val="000000"/>
                </a:solidFill>
                <a:latin typeface="Alatsi Bold"/>
              </a:rPr>
              <a:t>Operating System : macOS or Windows or Linux</a:t>
            </a:r>
          </a:p>
          <a:p>
            <a:pPr algn="just" marL="712472" indent="-356236" lvl="1">
              <a:lnSpc>
                <a:spcPts val="4620"/>
              </a:lnSpc>
              <a:buFont typeface="Arial"/>
              <a:buChar char="•"/>
            </a:pPr>
            <a:r>
              <a:rPr lang="en-US" sz="3300">
                <a:solidFill>
                  <a:srgbClr val="000000"/>
                </a:solidFill>
                <a:latin typeface="Alatsi Bold"/>
              </a:rPr>
              <a:t>IDE: Google Colab or Jupyter notebook</a:t>
            </a:r>
          </a:p>
          <a:p>
            <a:pPr algn="just">
              <a:lnSpc>
                <a:spcPts val="4620"/>
              </a:lnSpc>
            </a:pPr>
          </a:p>
          <a:p>
            <a:pPr algn="just">
              <a:lnSpc>
                <a:spcPts val="46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553980" y="866775"/>
            <a:ext cx="13180039" cy="1450864"/>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HOW THE SYSTEM WORKS ?</a:t>
            </a:r>
          </a:p>
        </p:txBody>
      </p:sp>
      <p:sp>
        <p:nvSpPr>
          <p:cNvPr name="Freeform 12" id="12"/>
          <p:cNvSpPr/>
          <p:nvPr/>
        </p:nvSpPr>
        <p:spPr>
          <a:xfrm flipH="false" flipV="false" rot="0">
            <a:off x="3832519" y="2530397"/>
            <a:ext cx="9885340" cy="5880618"/>
          </a:xfrm>
          <a:custGeom>
            <a:avLst/>
            <a:gdLst/>
            <a:ahLst/>
            <a:cxnLst/>
            <a:rect r="r" b="b" t="t" l="l"/>
            <a:pathLst>
              <a:path h="5880618" w="9885340">
                <a:moveTo>
                  <a:pt x="0" y="0"/>
                </a:moveTo>
                <a:lnTo>
                  <a:pt x="9885339" y="0"/>
                </a:lnTo>
                <a:lnTo>
                  <a:pt x="9885339" y="5880617"/>
                </a:lnTo>
                <a:lnTo>
                  <a:pt x="0" y="5880617"/>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384022" y="321406"/>
            <a:ext cx="3921001" cy="9324944"/>
          </a:xfrm>
          <a:custGeom>
            <a:avLst/>
            <a:gdLst/>
            <a:ahLst/>
            <a:cxnLst/>
            <a:rect r="r" b="b" t="t" l="l"/>
            <a:pathLst>
              <a:path h="9324944" w="3921001">
                <a:moveTo>
                  <a:pt x="0" y="0"/>
                </a:moveTo>
                <a:lnTo>
                  <a:pt x="3921001" y="0"/>
                </a:lnTo>
                <a:lnTo>
                  <a:pt x="3921001" y="9324945"/>
                </a:lnTo>
                <a:lnTo>
                  <a:pt x="0" y="9324945"/>
                </a:lnTo>
                <a:lnTo>
                  <a:pt x="0" y="0"/>
                </a:lnTo>
                <a:close/>
              </a:path>
            </a:pathLst>
          </a:custGeom>
          <a:blipFill>
            <a:blip r:embed="rId4"/>
            <a:stretch>
              <a:fillRect l="0" t="0" r="0" b="0"/>
            </a:stretch>
          </a:blipFill>
        </p:spPr>
      </p:sp>
      <p:sp>
        <p:nvSpPr>
          <p:cNvPr name="TextBox 15" id="15"/>
          <p:cNvSpPr txBox="true"/>
          <p:nvPr/>
        </p:nvSpPr>
        <p:spPr>
          <a:xfrm rot="0">
            <a:off x="1028700" y="3497632"/>
            <a:ext cx="7036122" cy="2797174"/>
          </a:xfrm>
          <a:prstGeom prst="rect">
            <a:avLst/>
          </a:prstGeom>
        </p:spPr>
        <p:txBody>
          <a:bodyPr anchor="t" rtlCol="false" tIns="0" lIns="0" bIns="0" rIns="0">
            <a:spAutoFit/>
          </a:bodyPr>
          <a:lstStyle/>
          <a:p>
            <a:pPr algn="ctr">
              <a:lnSpc>
                <a:spcPts val="11200"/>
              </a:lnSpc>
            </a:pPr>
            <a:r>
              <a:rPr lang="en-US" sz="8000">
                <a:solidFill>
                  <a:srgbClr val="000000"/>
                </a:solidFill>
                <a:latin typeface="Alatsi Bold"/>
              </a:rPr>
              <a:t>DESIGN AND 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DAFuhd4pRGY</dc:identifier>
  <dcterms:modified xsi:type="dcterms:W3CDTF">2011-08-01T06:04:30Z</dcterms:modified>
  <cp:revision>1</cp:revision>
  <dc:title>MAJOR PPT</dc:title>
</cp:coreProperties>
</file>