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sldIdLst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</p:sldIdLst>
  <p:sldSz cx="9144000" cy="6858000" type="screen4x3"/>
  <p:notesSz cx="7088188" cy="937418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88188" cy="93741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72717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704850"/>
            <a:ext cx="4672013" cy="3500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85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944563" y="4452938"/>
            <a:ext cx="5183187" cy="4200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3960" tIns="46800" rIns="9396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4016375" y="8905875"/>
            <a:ext cx="30559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3960" tIns="46800" rIns="9396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49B3B2-3199-456D-8DE0-42E49FB18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5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9EC2E4D8-C23E-4148-A4A0-E32D277A7D63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8B9D77A8-D834-46CD-87BB-C3F62FA5D1D7}" type="slidenum">
              <a:rPr lang="en-US" altLang="en-U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3263"/>
            <a:ext cx="4686300" cy="3514725"/>
          </a:xfrm>
          <a:solidFill>
            <a:srgbClr val="FFFFFF"/>
          </a:solidFill>
          <a:ln/>
        </p:spPr>
      </p:sp>
      <p:sp>
        <p:nvSpPr>
          <p:cNvPr id="108549" name="Text Box 3"/>
          <p:cNvSpPr txBox="1">
            <a:spLocks noChangeArrowheads="1"/>
          </p:cNvSpPr>
          <p:nvPr/>
        </p:nvSpPr>
        <p:spPr bwMode="auto">
          <a:xfrm>
            <a:off x="942975" y="4452938"/>
            <a:ext cx="52006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748AD077-6E87-4AE4-8B03-DA6E87812DDC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10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A933A868-BFDE-4027-A028-D7481E5DF00C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C7C72754-A2F3-4AFD-B3B6-A95BA43E7F71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11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0CD32719-69E6-42C6-996E-DF4EDD122CA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1E5CD1A5-5BE8-4312-A969-7ABEF068D3E7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12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B3C56E0-D034-4F2F-A70D-E2B74C0D2F02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981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B32B76AB-AC1C-4E84-AD7B-7DA2B41DC3FD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13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473A3E00-29E8-4B76-B03A-9D94353A0A0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5330F085-CC7A-4339-AF78-9D0E8AA10A03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14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76825EFE-EEA8-4398-80FA-0696FF9EE928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186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67EDDEDF-3DA1-4087-881A-3760AA94BEC6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15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8B1D6E9D-CE49-4F2E-A21F-EDD9ADBBF26A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288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8F79152C-440C-448E-9578-4EA4D75C9A7F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16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CF97F83F-7F73-4CA5-BDBF-3717BF7A5D95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390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81B009E3-6F8C-459C-900B-5AEBBB68C4F5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17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146A0A6D-3A0D-4F1F-9FE8-27050D48B7C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9510F3F0-2596-48FB-9C59-10B2D902ADA6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18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C4D82A38-EAEE-4139-9B51-2E542D121DC9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1F9C9FA8-CB68-4BAD-B004-3CAE4DD48E12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19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51B246DF-8908-4D6E-9E30-94EA59D5F2CD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E1E07B59-BB0C-4FC9-B4E3-70366D688755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9FAFBA4-6DA5-4F22-B87B-F391F3605AE4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0957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9AA0B4E5-7713-434C-B791-74BF94E63A68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20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A442637A-C952-48DA-A600-9F607DA54AB9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257D6642-E971-42ED-9FED-22B7A423EBE2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21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3F6D821-5581-4792-A9F8-73A580DF2B1C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B1FEEF2F-A29D-4B57-B8B5-41D6591324AC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22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BE4DFAA8-009F-4FAB-B0EC-EB17E993CE3D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005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17362EEC-D1EB-4C98-A397-E0F2D64BE0C4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23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016375" y="8904288"/>
            <a:ext cx="3070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960" tIns="47160" rIns="93960" bIns="4716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B3AE1F08-42C7-49F7-ADE0-61B8315CB66D}" type="slidenum">
              <a:rPr lang="en-US" alt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alt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107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AF1E48F8-DC8A-46C8-B20E-CC2A5F0E91BD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24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017F7895-4495-411B-8A37-9E03BF2C6D28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210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DC62FD4B-72D3-444F-880F-A70FB1383B86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25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09F5C4E3-75CF-44CB-8878-B84D880BC7AB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B5630E5E-9C0F-468C-8CDD-55E62E5E1B6B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26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1D6F3533-A58F-4DB0-87D7-82FAE5E31EA0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414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EEC7E1D9-8398-4587-9346-4164194F2851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27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AAB320FF-C4CA-42A6-86A3-EA169BF77951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28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BDC74006-C121-47F3-A004-10C2B3C04D45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B3D1C905-F468-462D-B862-D926162944D1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29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13AB2B2-1B94-4C6E-8FB6-E631A896DD75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722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D18031D7-8338-4976-8A44-B352F9F926E9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E8C2432F-4CCC-4F6A-AA81-55EA0885EE7E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059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DC9DDCF2-F5BA-4787-A593-E44BE2B03EAE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30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43503673-76E7-4DBC-B050-6C8E00DDC32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824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D9B7DFAB-A79C-4850-A4D8-B04F2800DA72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31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EEE43F51-24DF-47E7-A40F-0E6A7D21C5D5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3926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11A18736-9A52-4C7C-BC84-851CDEA1344D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32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E6B0902A-20D2-4872-A0ED-A29F5FF30E2E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4029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E7067339-85CA-4FAF-87B7-C0DC3F687DF4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33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E3E2FD4-D1F2-4588-B887-AA6BD8C129C9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E1E62830-941D-486E-8D34-D47CE2229B07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34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E093362-2299-48AB-ABD9-65042FA54FF3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4234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F5C4E3F3-E15A-4E20-BAAE-7C53C87359C7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4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E17B111F-E9C9-4FE6-9C6E-B5F09F9E271E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162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1B121DEC-F933-49A2-B17A-19E26B53513E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5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2E51DA5-E4E7-411A-B0F8-CFE0803A5581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A4CA68BF-C089-4FD1-980D-7E58A5D44A9B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6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7F89531C-1CCF-4104-A9C7-3E808A41DDDD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3669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C08D5307-A42D-437E-A70C-C45E84176360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7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CDAEC8F2-6F56-4690-8BB1-38D69464028D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31246611-12FF-49DF-B5F5-05361396F895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8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714B3DF-5434-4866-BF60-9FD9EA9D1019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5717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BA41EC1C-B3D5-4D1B-9CC8-667F50F21EAE}" type="slidenum">
              <a:rPr lang="en-US" alt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9</a:t>
            </a:fld>
            <a:endParaRPr lang="en-US" alt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6800" rIns="9396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07F491D-15EC-45D0-A18E-3FC4016D96D7}" type="slidenum">
              <a:rPr lang="en-US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6300" cy="3514725"/>
          </a:xfrm>
          <a:solidFill>
            <a:srgbClr val="FFFFFF"/>
          </a:solidFill>
          <a:ln/>
        </p:spPr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725" y="117475"/>
            <a:ext cx="2014538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895975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875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465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093788"/>
            <a:ext cx="3748087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850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39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34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943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2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725" y="117475"/>
            <a:ext cx="2014538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895975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87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465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093788"/>
            <a:ext cx="3748087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9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9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db-book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46987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629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G0" fmla="*/ 1 61 2"/>
              <a:gd name="G1" fmla="+- 9 0 0"/>
              <a:gd name="G2" fmla="+- 40 0 0"/>
              <a:gd name="G3" fmla="*/ 1 2899 2560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cos 54736 G11"/>
              <a:gd name="G13" fmla="+- 1 0 0"/>
              <a:gd name="G14" fmla="sin 54873 G13"/>
              <a:gd name="G15" fmla="+- G12 G14 0"/>
              <a:gd name="G16" fmla="+- G15 1080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25 0 0"/>
              <a:gd name="G25" fmla="+- 273 0 0"/>
              <a:gd name="G26" fmla="+- 1 0 0"/>
              <a:gd name="G27" fmla="+- 1 0 0"/>
              <a:gd name="G28" fmla="+- 1 0 0"/>
              <a:gd name="G29" fmla="*/ 1 11563 1024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2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*/ 1 47317 25600"/>
              <a:gd name="G72" fmla="+- 1 0 0"/>
              <a:gd name="G73" fmla="+- 32768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w 285"/>
              <a:gd name="T89" fmla="*/ 0 h 61"/>
              <a:gd name="T90" fmla="*/ 285 w 285"/>
              <a:gd name="T91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T88" t="T89" r="T90" b="T91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2682875" y="5726113"/>
            <a:ext cx="3678238" cy="796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CC3300"/>
                </a:solidFill>
                <a:latin typeface="Arial" charset="0"/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  <a:latin typeface="Arial" charset="0"/>
              </a:rPr>
              <a:t>th</a:t>
            </a:r>
            <a:r>
              <a:rPr lang="en-US" sz="1600" b="1">
                <a:solidFill>
                  <a:srgbClr val="CC3300"/>
                </a:solidFill>
                <a:latin typeface="Arial" charset="0"/>
              </a:rPr>
              <a:t> Ed</a:t>
            </a:r>
            <a:r>
              <a:rPr lang="en-US" sz="1600">
                <a:solidFill>
                  <a:srgbClr val="CC3300"/>
                </a:solidFill>
                <a:latin typeface="Arial" charset="0"/>
              </a:rPr>
              <a:t>.</a:t>
            </a:r>
          </a:p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1">
                <a:solidFill>
                  <a:srgbClr val="CC3300"/>
                </a:solidFill>
                <a:latin typeface="Arial" charset="0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latin typeface="Arial" charset="0"/>
              </a:rPr>
            </a:br>
            <a:r>
              <a:rPr lang="en-US" sz="1200" b="1">
                <a:solidFill>
                  <a:srgbClr val="CC3300"/>
                </a:solidFill>
                <a:latin typeface="Arial" charset="0"/>
              </a:rPr>
              <a:t>See </a:t>
            </a:r>
            <a:r>
              <a:rPr lang="en-US" sz="1200" b="1">
                <a:solidFill>
                  <a:srgbClr val="CCCCFF"/>
                </a:solidFill>
                <a:latin typeface="Arial" charset="0"/>
                <a:hlinkClick r:id="rId13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latin typeface="Arial" charset="0"/>
              </a:rPr>
              <a:t> for conditions on re-use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46987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629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CC33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92427" y="2438400"/>
            <a:ext cx="8077200" cy="25987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UNIT – VI</a:t>
            </a:r>
            <a:b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</a:t>
            </a:r>
            <a:r>
              <a:rPr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Databases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Mr. S. L.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Dhende</a:t>
            </a:r>
            <a: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en-US" sz="2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685800" y="7938"/>
            <a:ext cx="77724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 Replication (Cont.)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58775" y="876300"/>
            <a:ext cx="8305800" cy="5424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Advantages of Replication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Availability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failure of site containing relation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does not result in unavailability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is replicas exist.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Parallelism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queries on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may be processed by several nodes in parallel.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Reduced data transfer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relation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 r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is available locally at each site containing a replica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328613" indent="-328613" algn="just">
              <a:lnSpc>
                <a:spcPct val="8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Disadvantages of Replication</a:t>
            </a:r>
          </a:p>
          <a:p>
            <a:pPr marL="728663" lvl="1" indent="-271463" algn="just">
              <a:lnSpc>
                <a:spcPct val="8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Increased cost of updates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each replica of relation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must be updated.</a:t>
            </a:r>
          </a:p>
          <a:p>
            <a:pPr marL="728663" lvl="1" indent="-271463" algn="just">
              <a:lnSpc>
                <a:spcPct val="11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Increased complexity of concurrency control: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concurrent updates to distinct replicas may lead to inconsistent data unless special concurrency control mechanisms are implemented.</a:t>
            </a:r>
          </a:p>
          <a:p>
            <a:pPr marL="1071563" lvl="2" algn="just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6" charset="2"/>
              <a:buChar char="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One solution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choose one copy as </a:t>
            </a:r>
            <a:r>
              <a:rPr lang="en-US" sz="2000" b="1">
                <a:solidFill>
                  <a:srgbClr val="000099"/>
                </a:solidFill>
                <a:latin typeface="Arial" charset="0"/>
              </a:rPr>
              <a:t>primary copy</a:t>
            </a:r>
            <a:r>
              <a:rPr lang="en-US" sz="20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and apply concurrency control operations on primary copy</a:t>
            </a:r>
          </a:p>
          <a:p>
            <a:pPr marL="741363" lvl="1" indent="-271463" algn="just">
              <a:lnSpc>
                <a:spcPct val="110000"/>
              </a:lnSpc>
              <a:spcBef>
                <a:spcPts val="1225"/>
              </a:spcBef>
              <a:buClrTx/>
              <a:buSzPct val="8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552450" y="76200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 Fragmentation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70104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Division of relation r into fragments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, …,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 i="1" baseline="-250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which contain sufficient information to reconstruct relation r.</a:t>
            </a:r>
          </a:p>
          <a:p>
            <a:pPr marL="333375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b="1">
              <a:solidFill>
                <a:srgbClr val="000099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99"/>
                </a:solidFill>
                <a:latin typeface="Arial" charset="0"/>
              </a:rPr>
              <a:t>Horizontal fragmentation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each tuple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 is assigned to one or more fragments</a:t>
            </a:r>
          </a:p>
          <a:p>
            <a:pPr marL="333375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b="1">
              <a:solidFill>
                <a:srgbClr val="000099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99"/>
                </a:solidFill>
                <a:latin typeface="Arial" charset="0"/>
              </a:rPr>
              <a:t>Vertical fragmentation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the schema for relation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 is split into several smaller schemas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All schemas must contain a common candidate key (or superkey) to ensure lossless join property.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 special attribute, the tuple-id attribute may be added to each schema to serve as a candidate key.</a:t>
            </a:r>
          </a:p>
          <a:p>
            <a:pPr marL="342900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1000" y="0"/>
            <a:ext cx="89154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8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Horizontal Fragmentation of </a:t>
            </a:r>
            <a:r>
              <a:rPr 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account</a:t>
            </a: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Relation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104900" y="962025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74763" y="1106488"/>
            <a:ext cx="1739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branch_name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238500" y="962025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290888" y="1093788"/>
            <a:ext cx="20796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account_number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5372100" y="962025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5834063" y="1106488"/>
            <a:ext cx="1073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balance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1104900" y="1647825"/>
            <a:ext cx="2133600" cy="1143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1133475" y="1668463"/>
            <a:ext cx="10017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3238500" y="1647825"/>
            <a:ext cx="2133600" cy="1143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3657600" y="1674813"/>
            <a:ext cx="8604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A-305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A-226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A-155</a:t>
            </a: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5372100" y="1647825"/>
            <a:ext cx="2133600" cy="1143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6103938" y="1693863"/>
            <a:ext cx="6064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500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336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62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2292350" y="2863850"/>
            <a:ext cx="46720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account</a:t>
            </a:r>
            <a:r>
              <a:rPr lang="en-US" altLang="en-US" sz="2000" i="1" baseline="-25000">
                <a:solidFill>
                  <a:srgbClr val="000000"/>
                </a:solidFill>
              </a:rPr>
              <a:t>1 </a:t>
            </a:r>
            <a:r>
              <a:rPr lang="en-US" altLang="en-US" sz="2000">
                <a:solidFill>
                  <a:srgbClr val="000000"/>
                </a:solidFill>
              </a:rPr>
              <a:t>=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</a:t>
            </a:r>
            <a:r>
              <a:rPr lang="en-US" altLang="en-US" sz="2000" i="1" baseline="-25000">
                <a:solidFill>
                  <a:srgbClr val="000000"/>
                </a:solidFill>
              </a:rPr>
              <a:t>branch_name=“Hillside” 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account 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168" name="Rectangle 15"/>
          <p:cNvSpPr>
            <a:spLocks noChangeArrowheads="1"/>
          </p:cNvSpPr>
          <p:nvPr/>
        </p:nvSpPr>
        <p:spPr bwMode="auto">
          <a:xfrm>
            <a:off x="1066800" y="3505200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1236663" y="3649663"/>
            <a:ext cx="1739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branch_name</a:t>
            </a:r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3200400" y="3505200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3165475" y="3630613"/>
            <a:ext cx="20796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account_number</a:t>
            </a:r>
          </a:p>
        </p:txBody>
      </p:sp>
      <p:sp>
        <p:nvSpPr>
          <p:cNvPr id="49172" name="Rectangle 19"/>
          <p:cNvSpPr>
            <a:spLocks noChangeArrowheads="1"/>
          </p:cNvSpPr>
          <p:nvPr/>
        </p:nvSpPr>
        <p:spPr bwMode="auto">
          <a:xfrm>
            <a:off x="5334000" y="3505200"/>
            <a:ext cx="2133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5795963" y="3649663"/>
            <a:ext cx="1073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balance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1066800" y="4191000"/>
            <a:ext cx="2133600" cy="1524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1104900" y="4211638"/>
            <a:ext cx="13652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</p:txBody>
      </p:sp>
      <p:sp>
        <p:nvSpPr>
          <p:cNvPr id="49176" name="Rectangle 23"/>
          <p:cNvSpPr>
            <a:spLocks noChangeArrowheads="1"/>
          </p:cNvSpPr>
          <p:nvPr/>
        </p:nvSpPr>
        <p:spPr bwMode="auto">
          <a:xfrm>
            <a:off x="3200400" y="4191000"/>
            <a:ext cx="2133600" cy="1524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7" name="Text Box 24"/>
          <p:cNvSpPr txBox="1">
            <a:spLocks noChangeArrowheads="1"/>
          </p:cNvSpPr>
          <p:nvPr/>
        </p:nvSpPr>
        <p:spPr bwMode="auto">
          <a:xfrm>
            <a:off x="3619500" y="4217988"/>
            <a:ext cx="86042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A-177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A-402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A-408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A-639</a:t>
            </a:r>
          </a:p>
        </p:txBody>
      </p:sp>
      <p:sp>
        <p:nvSpPr>
          <p:cNvPr id="49178" name="Rectangle 25"/>
          <p:cNvSpPr>
            <a:spLocks noChangeArrowheads="1"/>
          </p:cNvSpPr>
          <p:nvPr/>
        </p:nvSpPr>
        <p:spPr bwMode="auto">
          <a:xfrm>
            <a:off x="5334000" y="4191000"/>
            <a:ext cx="2133600" cy="1524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9" name="Text Box 26"/>
          <p:cNvSpPr txBox="1">
            <a:spLocks noChangeArrowheads="1"/>
          </p:cNvSpPr>
          <p:nvPr/>
        </p:nvSpPr>
        <p:spPr bwMode="auto">
          <a:xfrm>
            <a:off x="6092825" y="4237038"/>
            <a:ext cx="889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205</a:t>
            </a:r>
          </a:p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10000</a:t>
            </a:r>
          </a:p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1123</a:t>
            </a:r>
          </a:p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750</a:t>
            </a:r>
          </a:p>
        </p:txBody>
      </p:sp>
      <p:sp>
        <p:nvSpPr>
          <p:cNvPr id="49180" name="Text Box 27"/>
          <p:cNvSpPr txBox="1">
            <a:spLocks noChangeArrowheads="1"/>
          </p:cNvSpPr>
          <p:nvPr/>
        </p:nvSpPr>
        <p:spPr bwMode="auto">
          <a:xfrm>
            <a:off x="2143125" y="5756275"/>
            <a:ext cx="48847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account</a:t>
            </a:r>
            <a:r>
              <a:rPr lang="en-US" altLang="en-US" sz="2000" i="1" baseline="-25000">
                <a:solidFill>
                  <a:srgbClr val="000000"/>
                </a:solidFill>
              </a:rPr>
              <a:t>2 </a:t>
            </a:r>
            <a:r>
              <a:rPr lang="en-US" altLang="en-US" sz="2000">
                <a:solidFill>
                  <a:srgbClr val="000000"/>
                </a:solidFill>
              </a:rPr>
              <a:t>=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</a:t>
            </a:r>
            <a:r>
              <a:rPr lang="en-US" altLang="en-US" sz="2000" i="1" baseline="-25000">
                <a:solidFill>
                  <a:srgbClr val="000000"/>
                </a:solidFill>
              </a:rPr>
              <a:t>branch_name=“Valleyview” 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account 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  <a:p>
            <a:pPr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3324225" y="3740150"/>
            <a:ext cx="211455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390900" y="773113"/>
            <a:ext cx="21336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42975" y="0"/>
            <a:ext cx="820102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Vertical Fragmentation of </a:t>
            </a:r>
            <a:r>
              <a:rPr lang="en-US" sz="2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employee_info </a:t>
            </a: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Relation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247775" y="773113"/>
            <a:ext cx="21336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417638" y="760413"/>
            <a:ext cx="1739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branch_name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3411538" y="784225"/>
            <a:ext cx="20081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customer_name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5514975" y="773113"/>
            <a:ext cx="21336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5976938" y="755650"/>
            <a:ext cx="1073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tuple_id</a:t>
            </a: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1247775" y="1252538"/>
            <a:ext cx="2133600" cy="19843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1285875" y="1273175"/>
            <a:ext cx="13652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Hillside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Valleyview</a:t>
            </a:r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3381375" y="1255713"/>
            <a:ext cx="2133600" cy="1981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3800475" y="1249363"/>
            <a:ext cx="11430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Lowman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Camp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Camp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Kahn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Kahn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Kahn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Green</a:t>
            </a:r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5514975" y="1252538"/>
            <a:ext cx="2133600" cy="19843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1" name="Text Box 14"/>
          <p:cNvSpPr txBox="1">
            <a:spLocks noChangeArrowheads="1"/>
          </p:cNvSpPr>
          <p:nvPr/>
        </p:nvSpPr>
        <p:spPr bwMode="auto">
          <a:xfrm>
            <a:off x="6245225" y="17653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2" name="Text Box 15"/>
          <p:cNvSpPr txBox="1">
            <a:spLocks noChangeArrowheads="1"/>
          </p:cNvSpPr>
          <p:nvPr/>
        </p:nvSpPr>
        <p:spPr bwMode="auto">
          <a:xfrm>
            <a:off x="1116013" y="3265488"/>
            <a:ext cx="72818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deposit</a:t>
            </a:r>
            <a:r>
              <a:rPr lang="en-US" altLang="en-US" sz="2000" i="1" baseline="-25000">
                <a:solidFill>
                  <a:srgbClr val="000000"/>
                </a:solidFill>
              </a:rPr>
              <a:t>1 </a:t>
            </a:r>
            <a:r>
              <a:rPr lang="en-US" altLang="en-US" sz="2000">
                <a:solidFill>
                  <a:srgbClr val="000000"/>
                </a:solidFill>
              </a:rPr>
              <a:t>=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</a:t>
            </a:r>
            <a:r>
              <a:rPr lang="en-US" altLang="en-US" sz="2000" i="1" baseline="-25000">
                <a:solidFill>
                  <a:srgbClr val="000000"/>
                </a:solidFill>
              </a:rPr>
              <a:t>branch_name, customer_name, tuple_id 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employee_info 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0193" name="Text Box 16"/>
          <p:cNvSpPr txBox="1">
            <a:spLocks noChangeArrowheads="1"/>
          </p:cNvSpPr>
          <p:nvPr/>
        </p:nvSpPr>
        <p:spPr bwMode="auto">
          <a:xfrm>
            <a:off x="6529388" y="1255713"/>
            <a:ext cx="32226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3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4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5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6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1190625" y="3740150"/>
            <a:ext cx="21336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5" name="Text Box 18"/>
          <p:cNvSpPr txBox="1">
            <a:spLocks noChangeArrowheads="1"/>
          </p:cNvSpPr>
          <p:nvPr/>
        </p:nvSpPr>
        <p:spPr bwMode="auto">
          <a:xfrm>
            <a:off x="1230313" y="3751263"/>
            <a:ext cx="20796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account_number</a:t>
            </a:r>
          </a:p>
        </p:txBody>
      </p:sp>
      <p:sp>
        <p:nvSpPr>
          <p:cNvPr id="50196" name="Text Box 19"/>
          <p:cNvSpPr txBox="1">
            <a:spLocks noChangeArrowheads="1"/>
          </p:cNvSpPr>
          <p:nvPr/>
        </p:nvSpPr>
        <p:spPr bwMode="auto">
          <a:xfrm>
            <a:off x="3810000" y="3779838"/>
            <a:ext cx="1073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balance</a:t>
            </a:r>
          </a:p>
        </p:txBody>
      </p:sp>
      <p:sp>
        <p:nvSpPr>
          <p:cNvPr id="50197" name="Rectangle 20"/>
          <p:cNvSpPr>
            <a:spLocks noChangeArrowheads="1"/>
          </p:cNvSpPr>
          <p:nvPr/>
        </p:nvSpPr>
        <p:spPr bwMode="auto">
          <a:xfrm>
            <a:off x="5457825" y="3740150"/>
            <a:ext cx="2133600" cy="45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8" name="Text Box 21"/>
          <p:cNvSpPr txBox="1">
            <a:spLocks noChangeArrowheads="1"/>
          </p:cNvSpPr>
          <p:nvPr/>
        </p:nvSpPr>
        <p:spPr bwMode="auto">
          <a:xfrm>
            <a:off x="5919788" y="3751263"/>
            <a:ext cx="1073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tuple_id</a:t>
            </a:r>
          </a:p>
        </p:txBody>
      </p:sp>
      <p:sp>
        <p:nvSpPr>
          <p:cNvPr id="50199" name="Rectangle 22"/>
          <p:cNvSpPr>
            <a:spLocks noChangeArrowheads="1"/>
          </p:cNvSpPr>
          <p:nvPr/>
        </p:nvSpPr>
        <p:spPr bwMode="auto">
          <a:xfrm>
            <a:off x="1190625" y="4241800"/>
            <a:ext cx="2133600" cy="20526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200" name="Rectangle 23"/>
          <p:cNvSpPr>
            <a:spLocks noChangeArrowheads="1"/>
          </p:cNvSpPr>
          <p:nvPr/>
        </p:nvSpPr>
        <p:spPr bwMode="auto">
          <a:xfrm>
            <a:off x="3324225" y="4235450"/>
            <a:ext cx="2133600" cy="20494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201" name="Text Box 24"/>
          <p:cNvSpPr txBox="1">
            <a:spLocks noChangeArrowheads="1"/>
          </p:cNvSpPr>
          <p:nvPr/>
        </p:nvSpPr>
        <p:spPr bwMode="auto">
          <a:xfrm>
            <a:off x="3743325" y="4241800"/>
            <a:ext cx="8890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500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336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205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10000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62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1123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750</a:t>
            </a:r>
          </a:p>
        </p:txBody>
      </p:sp>
      <p:sp>
        <p:nvSpPr>
          <p:cNvPr id="50202" name="Rectangle 25"/>
          <p:cNvSpPr>
            <a:spLocks noChangeArrowheads="1"/>
          </p:cNvSpPr>
          <p:nvPr/>
        </p:nvSpPr>
        <p:spPr bwMode="auto">
          <a:xfrm>
            <a:off x="5457825" y="4244975"/>
            <a:ext cx="2133600" cy="20462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203" name="Text Box 26"/>
          <p:cNvSpPr txBox="1">
            <a:spLocks noChangeArrowheads="1"/>
          </p:cNvSpPr>
          <p:nvPr/>
        </p:nvSpPr>
        <p:spPr bwMode="auto">
          <a:xfrm>
            <a:off x="6472238" y="4287838"/>
            <a:ext cx="32226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3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4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5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6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0204" name="Text Box 27"/>
          <p:cNvSpPr txBox="1">
            <a:spLocks noChangeArrowheads="1"/>
          </p:cNvSpPr>
          <p:nvPr/>
        </p:nvSpPr>
        <p:spPr bwMode="auto">
          <a:xfrm>
            <a:off x="1739900" y="4278313"/>
            <a:ext cx="860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A-305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A-226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A-177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A-402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A-155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A-408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A-639</a:t>
            </a:r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723900" y="6246813"/>
            <a:ext cx="67198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deposit</a:t>
            </a:r>
            <a:r>
              <a:rPr lang="en-US" altLang="en-US" sz="2000" i="1" baseline="-25000">
                <a:solidFill>
                  <a:srgbClr val="000000"/>
                </a:solidFill>
              </a:rPr>
              <a:t>2 </a:t>
            </a:r>
            <a:r>
              <a:rPr lang="en-US" altLang="en-US" sz="2000">
                <a:solidFill>
                  <a:srgbClr val="000000"/>
                </a:solidFill>
              </a:rPr>
              <a:t>=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</a:t>
            </a:r>
            <a:r>
              <a:rPr lang="en-US" altLang="en-US" sz="2000" i="1" baseline="-25000">
                <a:solidFill>
                  <a:srgbClr val="000000"/>
                </a:solidFill>
              </a:rPr>
              <a:t>account_number, balance, tuple_id 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employee_info 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Advantages of Fragmentation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70802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000000"/>
                </a:solidFill>
              </a:rPr>
              <a:t>Horizontal</a:t>
            </a:r>
            <a:r>
              <a:rPr lang="en-US" altLang="en-US" sz="2000">
                <a:solidFill>
                  <a:srgbClr val="000000"/>
                </a:solidFill>
              </a:rPr>
              <a:t>: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allows parallel processing on fragments of a relation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allows a relation to be split so that tuples are located where they are most frequently accessed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000000"/>
                </a:solidFill>
              </a:rPr>
              <a:t>Vertical</a:t>
            </a:r>
            <a:r>
              <a:rPr lang="en-US" altLang="en-US" sz="2000">
                <a:solidFill>
                  <a:srgbClr val="000000"/>
                </a:solidFill>
              </a:rPr>
              <a:t>: </a:t>
            </a:r>
          </a:p>
          <a:p>
            <a:pPr lvl="1" algn="just">
              <a:lnSpc>
                <a:spcPct val="11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allows tuples to be split so that each part of the tuple is stored where it is most frequently accessed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tuple-id attribute allows efficient joining of vertical fragments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allows parallel processing on a relation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000000"/>
                </a:solidFill>
              </a:rPr>
              <a:t>Vertical and horizontal fragmentation can be mixed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Fragments may be successively fragmented to an arbitrary depth.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Transactions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814388" y="1079500"/>
            <a:ext cx="76612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Transaction may access data at several sites.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Each site has a local </a:t>
            </a:r>
            <a:r>
              <a:rPr lang="en-US" altLang="en-US" sz="2000">
                <a:solidFill>
                  <a:srgbClr val="000099"/>
                </a:solidFill>
              </a:rPr>
              <a:t>transaction manager</a:t>
            </a:r>
            <a:r>
              <a:rPr lang="en-US" altLang="en-US" sz="2000">
                <a:solidFill>
                  <a:srgbClr val="000000"/>
                </a:solidFill>
              </a:rPr>
              <a:t> responsible for: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Maintaining a log for recovery purposes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Participating in coordinating the concurrent execution of the transactions executing at that site.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Each site has a </a:t>
            </a:r>
            <a:r>
              <a:rPr lang="en-US" altLang="en-US" sz="2000">
                <a:solidFill>
                  <a:srgbClr val="000099"/>
                </a:solidFill>
              </a:rPr>
              <a:t>transaction coordinator</a:t>
            </a:r>
            <a:r>
              <a:rPr lang="en-US" altLang="en-US" sz="2000">
                <a:solidFill>
                  <a:srgbClr val="000000"/>
                </a:solidFill>
              </a:rPr>
              <a:t>, which is responsible for: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Starting the execution of transactions that originate at the site.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Distributing subtransactions at appropriate sites for execution.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Coordinating the termination of each transaction that originates at the site, which may result in the transaction being committed at all sites or aborted at all sites.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Transaction System Architecture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74775"/>
            <a:ext cx="8002588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8350" y="46038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System Failure Modes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814388" y="762000"/>
            <a:ext cx="76612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 marL="10715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 marL="1414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Failures unique to distributed systems: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Failure of a site.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Loss of messages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Handled by network transmission control protocols such as TCP-IP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Failure of a communication link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Handled by network protocols, by routing messages via alternative links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rgbClr val="000099"/>
                </a:solidFill>
              </a:rPr>
              <a:t>Network partition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A network is said to be </a:t>
            </a:r>
            <a:r>
              <a:rPr lang="en-US" altLang="en-US" sz="2000" b="1">
                <a:solidFill>
                  <a:srgbClr val="000099"/>
                </a:solidFill>
              </a:rPr>
              <a:t>partitioned</a:t>
            </a:r>
            <a:r>
              <a:rPr lang="en-US" altLang="en-US" sz="2000" b="1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when it has been split into two or more subsystems that lack any connection between them</a:t>
            </a:r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itchFamily="18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Note: a subsystem may consist of a single node 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Network partitioning and site failures are generally indistinguishable.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Commit Protocols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Commit protocols are used to ensure atomicity across sites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 transaction which executes at multiple sites must either be committed at all the sites, or aborted at all the sites.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not acceptable to have a transaction committed at one site and aborted at another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two-phase commit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(2PC) protocol is widely used 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three-phase commit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(3PC) protocol is more complicated and more expensive, but avoids some drawbacks of two-phase commit protocol.  This protocol is not used in practice.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Two Phase Commit Protocol (2PC)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Assumes </a:t>
            </a:r>
            <a:r>
              <a:rPr lang="en-US" sz="2000" b="1" dirty="0">
                <a:solidFill>
                  <a:srgbClr val="000099"/>
                </a:solidFill>
                <a:latin typeface="Arial" charset="0"/>
              </a:rPr>
              <a:t>fail-stop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model – failed sites simply stop working, and do not cause any other harm, such as sending incorrect messages to other sites.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Execution of the protocol is initiated by the coordinator after the last step of the transaction has been reached.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The protocol involves all the local sites at which the transaction executed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Let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be a transaction initiated at site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and let the transaction coordinator at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be </a:t>
            </a:r>
            <a:r>
              <a:rPr lang="en-US" sz="2000" i="1" dirty="0" err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  <a:latin typeface="Arial" charset="0"/>
              </a:rPr>
              <a:t>i</a:t>
            </a:r>
            <a:endParaRPr lang="en-US" sz="2000" i="1" baseline="-25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Systems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847725" y="860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>
                <a:solidFill>
                  <a:srgbClr val="000000"/>
                </a:solidFill>
              </a:rPr>
              <a:t>Data spread over multiple machines (also referred to as </a:t>
            </a:r>
            <a:r>
              <a:rPr lang="en-US" altLang="en-US" sz="2200" b="1">
                <a:solidFill>
                  <a:srgbClr val="000099"/>
                </a:solidFill>
              </a:rPr>
              <a:t>sites</a:t>
            </a:r>
            <a:r>
              <a:rPr lang="en-US" altLang="en-US" sz="2200">
                <a:solidFill>
                  <a:srgbClr val="000000"/>
                </a:solidFill>
              </a:rPr>
              <a:t> or </a:t>
            </a:r>
            <a:r>
              <a:rPr lang="en-US" altLang="en-US" sz="2200" b="1">
                <a:solidFill>
                  <a:srgbClr val="000099"/>
                </a:solidFill>
              </a:rPr>
              <a:t>nodes</a:t>
            </a:r>
            <a:r>
              <a:rPr lang="en-US" altLang="en-US" sz="2200">
                <a:solidFill>
                  <a:srgbClr val="000000"/>
                </a:solidFill>
              </a:rPr>
              <a:t>).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>
                <a:solidFill>
                  <a:srgbClr val="000000"/>
                </a:solidFill>
              </a:rPr>
              <a:t>Network interconnects the machines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>
                <a:solidFill>
                  <a:srgbClr val="000000"/>
                </a:solidFill>
              </a:rPr>
              <a:t>Data shared by users on multiple machines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024188"/>
            <a:ext cx="499110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1: Obtaining a Decision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Coordinator asks all participants to </a:t>
            </a:r>
            <a:r>
              <a:rPr lang="en-US" altLang="en-US" sz="2000" i="1">
                <a:solidFill>
                  <a:srgbClr val="000099"/>
                </a:solidFill>
              </a:rPr>
              <a:t>prepare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to commit transaction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i="1" baseline="-25000">
                <a:solidFill>
                  <a:srgbClr val="000000"/>
                </a:solidFill>
              </a:rPr>
              <a:t>i</a:t>
            </a:r>
            <a:r>
              <a:rPr lang="en-US" altLang="en-US" sz="200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C</a:t>
            </a:r>
            <a:r>
              <a:rPr lang="en-US" altLang="en-US" sz="2000" baseline="-25000">
                <a:solidFill>
                  <a:srgbClr val="000000"/>
                </a:solidFill>
              </a:rPr>
              <a:t>i</a:t>
            </a:r>
            <a:r>
              <a:rPr lang="en-US" altLang="en-US" sz="2000">
                <a:solidFill>
                  <a:srgbClr val="000000"/>
                </a:solidFill>
              </a:rPr>
              <a:t> adds the records &lt;</a:t>
            </a:r>
            <a:r>
              <a:rPr lang="en-US" altLang="en-US" sz="2000" b="1">
                <a:solidFill>
                  <a:srgbClr val="000000"/>
                </a:solidFill>
              </a:rPr>
              <a:t>prepare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 to the log and forces log to stable storage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sends </a:t>
            </a:r>
            <a:r>
              <a:rPr lang="en-US" altLang="en-US" sz="2000" b="1">
                <a:solidFill>
                  <a:srgbClr val="000000"/>
                </a:solidFill>
              </a:rPr>
              <a:t>prepare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messages to all sites at which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executed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Upon receiving message, transaction manager at site determines if it can commit the transaction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if not, add a record &lt;</a:t>
            </a:r>
            <a:r>
              <a:rPr lang="en-US" altLang="en-US" sz="2000" b="1">
                <a:solidFill>
                  <a:srgbClr val="000000"/>
                </a:solidFill>
              </a:rPr>
              <a:t>no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 to the log and send </a:t>
            </a:r>
            <a:r>
              <a:rPr lang="en-US" altLang="en-US" sz="2000" b="1">
                <a:solidFill>
                  <a:srgbClr val="000000"/>
                </a:solidFill>
              </a:rPr>
              <a:t>abort </a:t>
            </a:r>
            <a:r>
              <a:rPr lang="en-US" altLang="en-US" sz="2000" i="1">
                <a:solidFill>
                  <a:srgbClr val="000000"/>
                </a:solidFill>
              </a:rPr>
              <a:t>T </a:t>
            </a:r>
            <a:r>
              <a:rPr lang="en-US" altLang="en-US" sz="2000">
                <a:solidFill>
                  <a:srgbClr val="000000"/>
                </a:solidFill>
              </a:rPr>
              <a:t>message to </a:t>
            </a:r>
            <a:r>
              <a:rPr lang="en-US" altLang="en-US" sz="2000" i="1">
                <a:solidFill>
                  <a:srgbClr val="000000"/>
                </a:solidFill>
              </a:rPr>
              <a:t>C</a:t>
            </a:r>
            <a:r>
              <a:rPr lang="en-US" altLang="en-US" sz="2000" i="1" baseline="-25000">
                <a:solidFill>
                  <a:srgbClr val="000000"/>
                </a:solidFill>
              </a:rPr>
              <a:t>i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5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if the transaction can be committed, then: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5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add the record &lt;</a:t>
            </a:r>
            <a:r>
              <a:rPr lang="en-US" altLang="en-US" sz="2000" b="1">
                <a:solidFill>
                  <a:srgbClr val="000000"/>
                </a:solidFill>
              </a:rPr>
              <a:t>ready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 to the log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5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force </a:t>
            </a:r>
            <a:r>
              <a:rPr lang="en-US" altLang="en-US" sz="2000" i="1">
                <a:solidFill>
                  <a:srgbClr val="000000"/>
                </a:solidFill>
              </a:rPr>
              <a:t>all records </a:t>
            </a:r>
            <a:r>
              <a:rPr lang="en-US" altLang="en-US" sz="2000">
                <a:solidFill>
                  <a:srgbClr val="000000"/>
                </a:solidFill>
              </a:rPr>
              <a:t>for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to stable storage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5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send </a:t>
            </a:r>
            <a:r>
              <a:rPr lang="en-US" altLang="en-US" sz="2000" b="1">
                <a:solidFill>
                  <a:srgbClr val="000000"/>
                </a:solidFill>
              </a:rPr>
              <a:t>ready</a:t>
            </a:r>
            <a:r>
              <a:rPr lang="en-US" altLang="en-US" sz="2000" b="1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message to C</a:t>
            </a:r>
            <a:r>
              <a:rPr lang="en-US" altLang="en-US" sz="2000" i="1" baseline="-25000">
                <a:solidFill>
                  <a:srgbClr val="000000"/>
                </a:solidFill>
              </a:rPr>
              <a:t>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2: Recording the Decision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i="1">
                <a:solidFill>
                  <a:srgbClr val="000000"/>
                </a:solidFill>
              </a:rPr>
              <a:t>T </a:t>
            </a:r>
            <a:r>
              <a:rPr lang="en-US" altLang="en-US" sz="2000">
                <a:solidFill>
                  <a:srgbClr val="000000"/>
                </a:solidFill>
              </a:rPr>
              <a:t>can be committed of </a:t>
            </a:r>
            <a:r>
              <a:rPr lang="en-US" altLang="en-US" sz="2000" i="1">
                <a:solidFill>
                  <a:srgbClr val="000000"/>
                </a:solidFill>
              </a:rPr>
              <a:t>C</a:t>
            </a:r>
            <a:r>
              <a:rPr lang="en-US" altLang="en-US" sz="2000" i="1" baseline="-25000">
                <a:solidFill>
                  <a:srgbClr val="000000"/>
                </a:solidFill>
              </a:rPr>
              <a:t>i</a:t>
            </a:r>
            <a:r>
              <a:rPr lang="en-US" altLang="en-US" sz="2000" i="1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received a </a:t>
            </a:r>
            <a:r>
              <a:rPr lang="en-US" altLang="en-US" sz="2000" b="1">
                <a:solidFill>
                  <a:srgbClr val="000000"/>
                </a:solidFill>
              </a:rPr>
              <a:t>ready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message from all the participating sites: otherwise </a:t>
            </a:r>
            <a:r>
              <a:rPr lang="en-US" altLang="en-US" sz="2000" i="1">
                <a:solidFill>
                  <a:srgbClr val="000000"/>
                </a:solidFill>
              </a:rPr>
              <a:t>T </a:t>
            </a:r>
            <a:r>
              <a:rPr lang="en-US" altLang="en-US" sz="2000">
                <a:solidFill>
                  <a:srgbClr val="000000"/>
                </a:solidFill>
              </a:rPr>
              <a:t>must be aborted.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Coordinator adds a decision record, &lt;</a:t>
            </a:r>
            <a:r>
              <a:rPr lang="en-US" altLang="en-US" sz="2000" b="1">
                <a:solidFill>
                  <a:srgbClr val="000000"/>
                </a:solidFill>
              </a:rPr>
              <a:t>commit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 or &lt;a</a:t>
            </a:r>
            <a:r>
              <a:rPr lang="en-US" altLang="en-US" sz="2000" b="1">
                <a:solidFill>
                  <a:srgbClr val="000000"/>
                </a:solidFill>
              </a:rPr>
              <a:t>bort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&gt;, to the log and forces record onto stable storage. Once the record stable storage it is irrevocable (even if failures occur)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Coordinator sends a message to each participant informing it of the decision (commit or abort)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Participants take appropriate action locally.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2PC Disadvantages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altLang="en-US" sz="2000" b="1">
                <a:solidFill>
                  <a:srgbClr val="000000"/>
                </a:solidFill>
              </a:rPr>
              <a:t>Disadvantages: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  <a:p>
            <a:pPr algn="just">
              <a:spcBef>
                <a:spcPts val="14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 greatest disadvantage of the two-phase commit protocol is that it is a </a:t>
            </a:r>
            <a:r>
              <a:rPr lang="en-US" altLang="en-US" sz="2000" b="1">
                <a:solidFill>
                  <a:srgbClr val="000000"/>
                </a:solidFill>
              </a:rPr>
              <a:t>blocking</a:t>
            </a:r>
            <a:r>
              <a:rPr lang="en-US" altLang="en-US" sz="2000">
                <a:solidFill>
                  <a:srgbClr val="000000"/>
                </a:solidFill>
              </a:rPr>
              <a:t> protocol. If the coordinator fails permanently, some cohorts will never resolve their transactions: After a cohort has sent an agreement message to the coordinator, it will block until a commit or rollback is received.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Three Phase Commit (3PC)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8180387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73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700" b="1">
                <a:solidFill>
                  <a:srgbClr val="000000"/>
                </a:solidFill>
              </a:rPr>
              <a:t>Assumptions</a:t>
            </a:r>
            <a:r>
              <a:rPr lang="en-US" altLang="en-US" sz="170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No network partitioning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At any point, at least one site must be up.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At most K sites (participants as well as coordinator) can fail</a:t>
            </a:r>
          </a:p>
          <a:p>
            <a:pPr>
              <a:lnSpc>
                <a:spcPct val="90000"/>
              </a:lnSpc>
              <a:spcBef>
                <a:spcPts val="73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700" b="1">
                <a:solidFill>
                  <a:srgbClr val="000000"/>
                </a:solidFill>
              </a:rPr>
              <a:t>Phase 1</a:t>
            </a:r>
            <a:r>
              <a:rPr lang="en-US" altLang="en-US" sz="1700">
                <a:solidFill>
                  <a:srgbClr val="000000"/>
                </a:solidFill>
              </a:rPr>
              <a:t>: Obtaining Preliminary Decision: Identical to 2PC Phase 1.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Every site is ready to commit if instructed to do so</a:t>
            </a:r>
          </a:p>
          <a:p>
            <a:pPr>
              <a:lnSpc>
                <a:spcPct val="90000"/>
              </a:lnSpc>
              <a:spcBef>
                <a:spcPts val="73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700" b="1">
                <a:solidFill>
                  <a:srgbClr val="000000"/>
                </a:solidFill>
              </a:rPr>
              <a:t>Phase 2</a:t>
            </a:r>
            <a:r>
              <a:rPr lang="en-US" altLang="en-US" sz="1700">
                <a:solidFill>
                  <a:srgbClr val="000000"/>
                </a:solidFill>
              </a:rPr>
              <a:t> of 2PC is split into 2 phases, Phase 2 and Phase 3 of 3PC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In phase 2 coordinator makes a decision as in 2PC (called the </a:t>
            </a:r>
            <a:r>
              <a:rPr lang="en-US" altLang="en-US" sz="1700">
                <a:solidFill>
                  <a:srgbClr val="000099"/>
                </a:solidFill>
              </a:rPr>
              <a:t>pre-commit decision</a:t>
            </a:r>
            <a:r>
              <a:rPr lang="en-US" altLang="en-US" sz="1700">
                <a:solidFill>
                  <a:srgbClr val="000000"/>
                </a:solidFill>
              </a:rPr>
              <a:t>) and records it in multiple (at least K) sites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In phase 3, coordinator sends commit/abort message to all participating sites,</a:t>
            </a:r>
          </a:p>
          <a:p>
            <a:pPr>
              <a:lnSpc>
                <a:spcPct val="90000"/>
              </a:lnSpc>
              <a:spcBef>
                <a:spcPts val="73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700">
                <a:solidFill>
                  <a:srgbClr val="000000"/>
                </a:solidFill>
              </a:rPr>
              <a:t>Under 3PC, knowledge of pre-commit decision can be used to commit despite coordinator failure 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Avoids blocking problem as long as &lt; K sites fail</a:t>
            </a:r>
          </a:p>
          <a:p>
            <a:pPr>
              <a:lnSpc>
                <a:spcPct val="90000"/>
              </a:lnSpc>
              <a:spcBef>
                <a:spcPts val="73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700" b="1">
                <a:solidFill>
                  <a:srgbClr val="000000"/>
                </a:solidFill>
              </a:rPr>
              <a:t>Drawbacks</a:t>
            </a:r>
            <a:r>
              <a:rPr lang="en-US" altLang="en-US" sz="1700">
                <a:solidFill>
                  <a:srgbClr val="000000"/>
                </a:solidFill>
              </a:rPr>
              <a:t>:  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higher overheads</a:t>
            </a:r>
          </a:p>
          <a:p>
            <a:pPr lvl="1">
              <a:lnSpc>
                <a:spcPct val="90000"/>
              </a:lnSpc>
              <a:spcBef>
                <a:spcPts val="73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700">
                <a:solidFill>
                  <a:srgbClr val="000000"/>
                </a:solidFill>
              </a:rPr>
              <a:t>assumptions may not be satisfied in practice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609600" y="87313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Alternative Models of Transaction Processing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814388" y="877888"/>
            <a:ext cx="7661275" cy="4903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Notion of a single transaction spanning multiple sites is inappropriate for many applications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E.g. transaction crossing an organizational boundary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No organization would like to permit an externally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initiated </a:t>
            </a: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transaction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block local transactions for an indeterminate period</a:t>
            </a:r>
          </a:p>
          <a:p>
            <a:pPr marL="328613" indent="-328613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Alternative models carry out transactions by sending messages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Code to handle messages must be carefully designed to ensure atomicity and durability properties for updates</a:t>
            </a:r>
          </a:p>
          <a:p>
            <a:pPr marL="1071563" lvl="2">
              <a:lnSpc>
                <a:spcPct val="90000"/>
              </a:lnSpc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6" charset="2"/>
              <a:buChar char="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Isolation cannot be guaranteed, in that intermediate stages are visible,  but code must ensure no inconsistent states result due to concurrency 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Persistent messaging systems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are systems that provide transactional properties to messages </a:t>
            </a:r>
          </a:p>
          <a:p>
            <a:pPr marL="1071563" lvl="2">
              <a:lnSpc>
                <a:spcPct val="90000"/>
              </a:lnSpc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6" charset="2"/>
              <a:buChar char="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Messages are guaranteed to be delivered exactly once</a:t>
            </a:r>
          </a:p>
          <a:p>
            <a:pPr marL="1073150" lvl="2" indent="-227013">
              <a:lnSpc>
                <a:spcPct val="90000"/>
              </a:lnSpc>
              <a:spcBef>
                <a:spcPts val="1050"/>
              </a:spcBef>
              <a:buClrTx/>
              <a:buSzPct val="75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609600" y="-63500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Alternative Models (Cont.)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27088" y="588963"/>
            <a:ext cx="8081962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 marL="10715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 marL="1414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Motivating example:  funds transfer between two banks</a:t>
            </a:r>
          </a:p>
          <a:p>
            <a:pPr lvl="1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Alternative solution:</a:t>
            </a:r>
          </a:p>
          <a:p>
            <a:pPr lvl="2">
              <a:lnSpc>
                <a:spcPct val="90000"/>
              </a:lnSpc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Debit money from source account and send a message to other site</a:t>
            </a:r>
          </a:p>
          <a:p>
            <a:pPr lvl="2">
              <a:lnSpc>
                <a:spcPct val="90000"/>
              </a:lnSpc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Site receives message and credits destination account</a:t>
            </a:r>
          </a:p>
          <a:p>
            <a:pPr lvl="1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Atomicity issue</a:t>
            </a:r>
          </a:p>
          <a:p>
            <a:pPr lvl="1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  <a:spcBef>
                <a:spcPts val="875"/>
              </a:spcBef>
              <a:buClr>
                <a:srgbClr val="FF9900"/>
              </a:buClr>
              <a:buFont typeface="Times New Roman" pitchFamily="18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e.g. credit money back to source account. </a:t>
            </a:r>
          </a:p>
          <a:p>
            <a:pPr lvl="1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If sending transaction aborts, message must not be sent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768350" y="-71438"/>
            <a:ext cx="8077200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Handling of Failures - Site Failure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27088" y="444500"/>
            <a:ext cx="7848600" cy="6413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28613">
              <a:lnSpc>
                <a:spcPct val="90000"/>
              </a:lnSpc>
              <a:spcBef>
                <a:spcPts val="140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When site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recovers, it examines its log to determine the fate of</a:t>
            </a:r>
          </a:p>
          <a:p>
            <a:pPr marL="342900" indent="-328613">
              <a:lnSpc>
                <a:spcPct val="90000"/>
              </a:lnSpc>
              <a:spcBef>
                <a:spcPts val="140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transactions active at the time of the failure.</a:t>
            </a:r>
          </a:p>
          <a:p>
            <a:pPr marL="328613" indent="-314325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Log contain &lt;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commit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&gt; record: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txn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had completed, nothing to be done</a:t>
            </a:r>
          </a:p>
          <a:p>
            <a:pPr marL="328613" indent="-314325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Log contains &lt;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abort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&gt; record: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txn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had completed, nothing to be done</a:t>
            </a:r>
          </a:p>
          <a:p>
            <a:pPr marL="328613" indent="-314325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Log contains &lt;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ready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&gt; record: site must consult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to determine the fate of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committed,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redo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); write &lt;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commit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&gt; record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aborted,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undo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28613" indent="-314325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The log contains no log records concerning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Implies that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baseline="-25000" dirty="0" err="1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failed before responding to the 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prepare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message from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since the failure of </a:t>
            </a:r>
            <a:r>
              <a:rPr lang="en-US" sz="20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i="1" baseline="-25000" dirty="0" err="1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precludes the sending of such a response, coordinator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must abort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marL="728663" lvl="1" indent="-271463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2000" i="1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i="1" baseline="-25000" dirty="0" err="1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sz="2000" i="1" baseline="-25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must execute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undo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Handling of Failures- Coordinator Failure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5129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If coordinator fails while the commit protocol for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is executing then participating sites must decide on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’s fate:</a:t>
            </a:r>
          </a:p>
          <a:p>
            <a:pPr marL="728663" lvl="1" indent="-271463">
              <a:spcBef>
                <a:spcPts val="700"/>
              </a:spcBef>
              <a:buClr>
                <a:srgbClr val="FF9933"/>
              </a:buClr>
              <a:buSzPct val="80000"/>
              <a:buFont typeface="Arial" charset="0"/>
              <a:buAutoNum type="arabicPeriod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If an active site contains a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commit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record in its log, then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must be committed.</a:t>
            </a:r>
          </a:p>
          <a:p>
            <a:pPr marL="728663" lvl="1" indent="-271463">
              <a:spcBef>
                <a:spcPts val="700"/>
              </a:spcBef>
              <a:buClr>
                <a:srgbClr val="FF9933"/>
              </a:buClr>
              <a:buSzPct val="80000"/>
              <a:buFont typeface="Arial" charset="0"/>
              <a:buAutoNum type="arabicPeriod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If an active site contains an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abort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record in its log, then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must be aborted.</a:t>
            </a:r>
          </a:p>
          <a:p>
            <a:pPr marL="728663" lvl="1" indent="-271463">
              <a:spcBef>
                <a:spcPts val="700"/>
              </a:spcBef>
              <a:buClr>
                <a:srgbClr val="FF9933"/>
              </a:buClr>
              <a:buSzPct val="80000"/>
              <a:buFont typeface="Arial" charset="0"/>
              <a:buAutoNum type="arabicPeriod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If some active participating site does not contain a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ready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record in its log, then the failed coordinator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i="1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cannot have decided to commit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.  </a:t>
            </a:r>
          </a:p>
          <a:p>
            <a:pPr marL="1071563" lvl="2">
              <a:spcBef>
                <a:spcPts val="700"/>
              </a:spcBef>
              <a:buClr>
                <a:srgbClr val="33CC33"/>
              </a:buClr>
              <a:buSzPct val="75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Can therefore abort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T;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however, such a site must reject any subsequent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prepare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message from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i="1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28663" lvl="1" indent="-271463">
              <a:spcBef>
                <a:spcPts val="700"/>
              </a:spcBef>
              <a:buClr>
                <a:srgbClr val="FF9933"/>
              </a:buClr>
              <a:buSzPct val="80000"/>
              <a:buFont typeface="Arial" charset="0"/>
              <a:buAutoNum type="arabicPeriod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If none of the above cases holds, then all active sites must have a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ready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record in their logs, but no additional control records (such as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abort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 of &lt;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commit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&gt;). </a:t>
            </a:r>
          </a:p>
          <a:p>
            <a:pPr marL="1071563" lvl="2">
              <a:spcBef>
                <a:spcPts val="700"/>
              </a:spcBef>
              <a:buClr>
                <a:srgbClr val="33CC33"/>
              </a:buClr>
              <a:buSzPct val="75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 this case active sites must wait for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i="1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baseline="-25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to recover, to find decision.</a:t>
            </a:r>
          </a:p>
          <a:p>
            <a:pPr marL="328613" indent="-328613"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b="1">
                <a:solidFill>
                  <a:srgbClr val="000099"/>
                </a:solidFill>
                <a:latin typeface="Arial" charset="0"/>
              </a:rPr>
              <a:t>Blocking problem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: active sites may have to wait for failed coordinator to recover.</a:t>
            </a:r>
          </a:p>
          <a:p>
            <a:pPr marL="341313" indent="-328613">
              <a:spcBef>
                <a:spcPts val="7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885825" y="217488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Handling of Failures - Network Partition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 marL="10715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If the coordinator and all its participants remain in one partition, the failure has no effect on the commit protocol.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If the coordinator and its participants belong to several partitions: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No harm results, but sites may still have to wait for decision from coordinator.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Again, no harm results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Recovery and Concurrency Control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000099"/>
                </a:solidFill>
              </a:rPr>
              <a:t>In-doubt</a:t>
            </a:r>
            <a:r>
              <a:rPr lang="en-US" altLang="en-US" sz="2000">
                <a:solidFill>
                  <a:srgbClr val="000099"/>
                </a:solidFill>
              </a:rPr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transactions</a:t>
            </a:r>
            <a:r>
              <a:rPr lang="en-US" altLang="en-US" sz="2000" b="1">
                <a:solidFill>
                  <a:srgbClr val="CC33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have a &lt;</a:t>
            </a:r>
            <a:r>
              <a:rPr lang="en-US" altLang="en-US" sz="2000" b="1">
                <a:solidFill>
                  <a:srgbClr val="000000"/>
                </a:solidFill>
              </a:rPr>
              <a:t>ready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&gt;, but neither a 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&lt;</a:t>
            </a:r>
            <a:r>
              <a:rPr lang="en-US" altLang="en-US" sz="2000" b="1">
                <a:solidFill>
                  <a:srgbClr val="000000"/>
                </a:solidFill>
              </a:rPr>
              <a:t>commit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&gt;, nor an &lt;</a:t>
            </a:r>
            <a:r>
              <a:rPr lang="en-US" altLang="en-US" sz="2000" b="1">
                <a:solidFill>
                  <a:srgbClr val="000000"/>
                </a:solidFill>
              </a:rPr>
              <a:t>abort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 log record.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The recovering site must determine the commit-abort status of such transactions by contacting other sites; this can slow and potentially block recovery.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Recovery algorithms can note lock information in the log.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Instead of &lt;</a:t>
            </a:r>
            <a:r>
              <a:rPr lang="en-US" altLang="en-US" sz="2000" b="1">
                <a:solidFill>
                  <a:srgbClr val="000000"/>
                </a:solidFill>
              </a:rPr>
              <a:t>ready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&gt;, write out &lt;</a:t>
            </a:r>
            <a:r>
              <a:rPr lang="en-US" altLang="en-US" sz="2000" b="1">
                <a:solidFill>
                  <a:srgbClr val="000000"/>
                </a:solidFill>
              </a:rPr>
              <a:t>ready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,</a:t>
            </a:r>
            <a:r>
              <a:rPr lang="en-US" altLang="en-US" sz="2000" i="1">
                <a:solidFill>
                  <a:srgbClr val="000000"/>
                </a:solidFill>
              </a:rPr>
              <a:t> L</a:t>
            </a:r>
            <a:r>
              <a:rPr lang="en-US" altLang="en-US" sz="2000">
                <a:solidFill>
                  <a:srgbClr val="000000"/>
                </a:solidFill>
              </a:rPr>
              <a:t>&gt; </a:t>
            </a:r>
            <a:r>
              <a:rPr lang="en-US" altLang="en-US" sz="2000" i="1">
                <a:solidFill>
                  <a:srgbClr val="000000"/>
                </a:solidFill>
              </a:rPr>
              <a:t>L</a:t>
            </a:r>
            <a:r>
              <a:rPr lang="en-US" altLang="en-US" sz="2000">
                <a:solidFill>
                  <a:srgbClr val="000000"/>
                </a:solidFill>
              </a:rPr>
              <a:t> = list of locks held by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 when the log is written (read locks can be omitted).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For every in-doubt transaction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, all the locks noted in the 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&lt;</a:t>
            </a:r>
            <a:r>
              <a:rPr lang="en-US" altLang="en-US" sz="2000" b="1">
                <a:solidFill>
                  <a:srgbClr val="000000"/>
                </a:solidFill>
              </a:rPr>
              <a:t>ready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>
                <a:solidFill>
                  <a:srgbClr val="000000"/>
                </a:solidFill>
              </a:rPr>
              <a:t>, </a:t>
            </a:r>
            <a:r>
              <a:rPr lang="en-US" altLang="en-US" sz="2000" i="1">
                <a:solidFill>
                  <a:srgbClr val="000000"/>
                </a:solidFill>
              </a:rPr>
              <a:t>L</a:t>
            </a:r>
            <a:r>
              <a:rPr lang="en-US" altLang="en-US" sz="2000">
                <a:solidFill>
                  <a:srgbClr val="000000"/>
                </a:solidFill>
              </a:rPr>
              <a:t>&gt; log record are reacquired.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Systems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47725" y="860425"/>
            <a:ext cx="78486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4963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endParaRPr lang="en-US" sz="22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  <a:p>
            <a:pPr marL="328613" indent="-32226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A distributed database system consists of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loosely coupled sites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that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share no physical component.</a:t>
            </a:r>
          </a:p>
          <a:p>
            <a:pPr marL="334963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endParaRPr lang="en-US" sz="2200" b="1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  <a:p>
            <a:pPr marL="328613" indent="-32226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Database systems that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run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on each site are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independent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of each other.</a:t>
            </a:r>
          </a:p>
          <a:p>
            <a:pPr marL="334963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endParaRPr lang="en-US" sz="22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  <a:p>
            <a:pPr marL="328613" indent="-32226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/>
            </a:pP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Transactions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may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access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data at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one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or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more</a:t>
            </a:r>
            <a:r>
              <a:rPr lang="en-US" sz="2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Concurrency Control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7848600" cy="5099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Modify concurrency control schemes for use in distributed environment.</a:t>
            </a:r>
          </a:p>
          <a:p>
            <a:pPr marL="331788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We assume that each site participates in the execution of a commit protocol to ensure global transaction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atomicity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331788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We assume all replicas of any item are updated </a:t>
            </a:r>
          </a:p>
          <a:p>
            <a:pPr marL="730250" lvl="1" indent="-271463" algn="just">
              <a:spcBef>
                <a:spcPts val="1225"/>
              </a:spcBef>
              <a:buClrTx/>
              <a:buSzPct val="8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Single-Lock-Manager Approach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7661275" cy="3629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System maintains a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single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lock manager that resides in a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single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chosen site, say S</a:t>
            </a:r>
            <a:r>
              <a:rPr lang="en-US" sz="2000" i="1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When a transaction needs to lock a data item, it sends a lock request to S</a:t>
            </a:r>
            <a:r>
              <a:rPr lang="en-US" sz="2000" i="1" baseline="-250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and lock manager determines whether the lock can be granted immediately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yes, lock manager sends a message to the site which initiated the request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no, request is delayed until it can be granted, at which time a message is sent to the initiating site</a:t>
            </a:r>
          </a:p>
          <a:p>
            <a:pPr marL="341313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Single-Lock-Manager Approach (Cont.)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The transaction can read the data item from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one of the sites at which a replica of the data item resides.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Writes must be performed on all replicas of a data item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Advantages of scheme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Simple implementation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Simple deadlock handling</a:t>
            </a:r>
          </a:p>
          <a:p>
            <a:pPr marL="33178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Disadvantages of scheme are: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Bottleneck: lock manager site becomes a bottleneck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Vulnerability: system is vulnerable to lock manager site failure.</a:t>
            </a:r>
          </a:p>
          <a:p>
            <a:pPr marL="341313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768350" y="-61913"/>
            <a:ext cx="8077200" cy="6096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Lock Manager</a:t>
            </a: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814388" y="661988"/>
            <a:ext cx="7661275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 marL="10715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In this approach, functionality of locking is implemented by lock managers at each site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Lock managers control access to local data items</a:t>
            </a:r>
          </a:p>
          <a:p>
            <a:pPr lvl="2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But special protocols may be used for replicas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Advantage: work is distributed and can be made robust to failures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Disadvantage:  deadlock detection is more complicated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Lock managers cooperate for deadlock detection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Several variants of this approach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Primary copy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Majority protocol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Biased protocol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Quorum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Primary Copy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Choose one replica of data item to be the </a:t>
            </a:r>
            <a:r>
              <a:rPr lang="en-US" altLang="en-US" sz="2000" b="1">
                <a:solidFill>
                  <a:srgbClr val="000099"/>
                </a:solidFill>
              </a:rPr>
              <a:t>primary copy</a:t>
            </a:r>
            <a:r>
              <a:rPr lang="en-US" altLang="en-US" sz="2000">
                <a:solidFill>
                  <a:srgbClr val="000000"/>
                </a:solidFill>
              </a:rPr>
              <a:t>. 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Site containing the replica is called  the </a:t>
            </a:r>
            <a:r>
              <a:rPr lang="en-US" altLang="en-US" sz="2000" b="1">
                <a:solidFill>
                  <a:srgbClr val="000099"/>
                </a:solidFill>
              </a:rPr>
              <a:t>primary site</a:t>
            </a:r>
            <a:r>
              <a:rPr lang="en-US" altLang="en-US" sz="2000" b="1">
                <a:solidFill>
                  <a:srgbClr val="CC33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for that data item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Different data items can have different primary sites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When a transaction needs to lock a data item </a:t>
            </a:r>
            <a:r>
              <a:rPr lang="en-US" altLang="en-US" sz="2000" i="1">
                <a:solidFill>
                  <a:srgbClr val="000000"/>
                </a:solidFill>
              </a:rPr>
              <a:t>Q</a:t>
            </a:r>
            <a:r>
              <a:rPr lang="en-US" altLang="en-US" sz="2000">
                <a:solidFill>
                  <a:srgbClr val="000000"/>
                </a:solidFill>
              </a:rPr>
              <a:t>, it requests a lock at the primary site of </a:t>
            </a:r>
            <a:r>
              <a:rPr lang="en-US" altLang="en-US" sz="2000" i="1">
                <a:solidFill>
                  <a:srgbClr val="000000"/>
                </a:solidFill>
              </a:rPr>
              <a:t>Q</a:t>
            </a:r>
            <a:r>
              <a:rPr lang="en-US" altLang="en-US" sz="200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Implicitly gets lock on all replicas of the data item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Benefit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Concurrency control for replicated data handled similarly to unreplicated data - simple implementation.</a:t>
            </a:r>
          </a:p>
          <a:p>
            <a:pPr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Drawback</a:t>
            </a:r>
          </a:p>
          <a:p>
            <a:pPr lvl="1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If the primary site of  </a:t>
            </a:r>
            <a:r>
              <a:rPr lang="en-US" altLang="en-US" sz="2000" i="1">
                <a:solidFill>
                  <a:srgbClr val="000000"/>
                </a:solidFill>
              </a:rPr>
              <a:t>Q</a:t>
            </a:r>
            <a:r>
              <a:rPr lang="en-US" altLang="en-US" sz="2000">
                <a:solidFill>
                  <a:srgbClr val="000000"/>
                </a:solidFill>
              </a:rPr>
              <a:t> fails, </a:t>
            </a:r>
            <a:r>
              <a:rPr lang="en-US" altLang="en-US" sz="2000" i="1">
                <a:solidFill>
                  <a:srgbClr val="000000"/>
                </a:solidFill>
              </a:rPr>
              <a:t>Q</a:t>
            </a:r>
            <a:r>
              <a:rPr lang="en-US" altLang="en-US" sz="2000">
                <a:solidFill>
                  <a:srgbClr val="000000"/>
                </a:solidFill>
              </a:rPr>
              <a:t> is inaccessible even though other  sites containing a replica may be accessible.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768350" y="9525"/>
            <a:ext cx="8077200" cy="495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Types of Distributed Databases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27088" y="623888"/>
            <a:ext cx="7848600" cy="60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1pPr>
            <a:lvl2pPr marL="728663" indent="-2714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2pPr>
            <a:lvl3pPr marL="1071563"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>
                <a:solidFill>
                  <a:schemeClr val="bg1"/>
                </a:solidFill>
                <a:latin typeface="Arial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In a </a:t>
            </a:r>
            <a:r>
              <a:rPr lang="en-US" altLang="en-US" sz="2000" b="1">
                <a:solidFill>
                  <a:srgbClr val="000000"/>
                </a:solidFill>
              </a:rPr>
              <a:t>homogeneous distributed database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All sites have </a:t>
            </a:r>
            <a:r>
              <a:rPr lang="en-US" altLang="en-US" sz="2000" b="1">
                <a:solidFill>
                  <a:srgbClr val="000000"/>
                </a:solidFill>
              </a:rPr>
              <a:t>identical</a:t>
            </a:r>
            <a:r>
              <a:rPr lang="en-US" altLang="en-US" sz="2000">
                <a:solidFill>
                  <a:srgbClr val="000000"/>
                </a:solidFill>
              </a:rPr>
              <a:t> software 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Are aware of each other and agree to cooperate in processing user requests.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Each site surrenders part of its autonomy in terms of right to change schemas or software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Appears to user as a single system</a:t>
            </a:r>
          </a:p>
          <a:p>
            <a:pPr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000000"/>
                </a:solidFill>
              </a:rPr>
              <a:t>In a </a:t>
            </a:r>
            <a:r>
              <a:rPr lang="en-US" altLang="en-US" sz="2000" b="1">
                <a:solidFill>
                  <a:srgbClr val="000000"/>
                </a:solidFill>
              </a:rPr>
              <a:t>heterogeneous distributed database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rgbClr val="000000"/>
                </a:solidFill>
              </a:rPr>
              <a:t>Different</a:t>
            </a:r>
            <a:r>
              <a:rPr lang="en-US" altLang="en-US" sz="2000">
                <a:solidFill>
                  <a:srgbClr val="000000"/>
                </a:solidFill>
              </a:rPr>
              <a:t> sites may use different schemas and software</a:t>
            </a:r>
          </a:p>
          <a:p>
            <a:pPr lvl="2" algn="just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Difference in schema is a major problem for query processing</a:t>
            </a:r>
          </a:p>
          <a:p>
            <a:pPr lvl="2" algn="just">
              <a:spcBef>
                <a:spcPts val="1050"/>
              </a:spcBef>
              <a:buClr>
                <a:srgbClr val="33CC33"/>
              </a:buClr>
              <a:buSzPct val="75000"/>
              <a:buFont typeface="Webdings" pitchFamily="18" charset="2"/>
              <a:buChar char=""/>
            </a:pPr>
            <a:r>
              <a:rPr lang="en-US" altLang="en-US" sz="2000">
                <a:solidFill>
                  <a:srgbClr val="000000"/>
                </a:solidFill>
              </a:rPr>
              <a:t>Difference in software is a major problem for transaction processing</a:t>
            </a:r>
          </a:p>
          <a:p>
            <a:pPr lvl="1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Sites may </a:t>
            </a:r>
            <a:r>
              <a:rPr lang="en-US" altLang="en-US" sz="2000" b="1">
                <a:solidFill>
                  <a:srgbClr val="000000"/>
                </a:solidFill>
              </a:rPr>
              <a:t>not</a:t>
            </a:r>
            <a:r>
              <a:rPr lang="en-US" altLang="en-US" sz="2000">
                <a:solidFill>
                  <a:srgbClr val="000000"/>
                </a:solidFill>
              </a:rPr>
              <a:t> be </a:t>
            </a:r>
            <a:r>
              <a:rPr lang="en-US" altLang="en-US" sz="2000" b="1">
                <a:solidFill>
                  <a:srgbClr val="000000"/>
                </a:solidFill>
              </a:rPr>
              <a:t>aware</a:t>
            </a:r>
            <a:r>
              <a:rPr lang="en-US" altLang="en-US" sz="2000">
                <a:solidFill>
                  <a:srgbClr val="000000"/>
                </a:solidFill>
              </a:rPr>
              <a:t> of </a:t>
            </a:r>
            <a:r>
              <a:rPr lang="en-US" altLang="en-US" sz="2000" b="1">
                <a:solidFill>
                  <a:srgbClr val="000000"/>
                </a:solidFill>
              </a:rPr>
              <a:t>each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other</a:t>
            </a:r>
            <a:r>
              <a:rPr lang="en-US" altLang="en-US" sz="2000">
                <a:solidFill>
                  <a:srgbClr val="000000"/>
                </a:solidFill>
              </a:rPr>
              <a:t> and may provide only 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limited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facilities</a:t>
            </a:r>
            <a:r>
              <a:rPr lang="en-US" altLang="en-US" sz="2000">
                <a:solidFill>
                  <a:srgbClr val="000000"/>
                </a:solidFill>
              </a:rPr>
              <a:t> for cooperation in transaction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Databases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814388" y="863600"/>
            <a:ext cx="7661275" cy="5133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Homogeneous distributed databases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Same software/schema on all sites, data may be partitioned among sites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Goal: provide a view of a single database, hiding details of distribution</a:t>
            </a:r>
          </a:p>
          <a:p>
            <a:pPr marL="328613" indent="-328613" algn="just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Heterogeneous distributed databases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Different software/schema on different sites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Goal: integrate existing databases to provide useful functionality</a:t>
            </a:r>
          </a:p>
          <a:p>
            <a:pPr marL="328613" indent="-328613" algn="just">
              <a:lnSpc>
                <a:spcPct val="90000"/>
              </a:lnSpc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Differentiate between </a:t>
            </a:r>
            <a:r>
              <a:rPr lang="en-US" sz="2000" b="1" i="1">
                <a:solidFill>
                  <a:srgbClr val="000000"/>
                </a:solidFill>
                <a:latin typeface="Arial" charset="0"/>
              </a:rPr>
              <a:t>local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and </a:t>
            </a:r>
            <a:r>
              <a:rPr lang="en-US" sz="2000" b="1" i="1">
                <a:solidFill>
                  <a:srgbClr val="000000"/>
                </a:solidFill>
                <a:latin typeface="Arial" charset="0"/>
              </a:rPr>
              <a:t>global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transactions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A </a:t>
            </a:r>
            <a:r>
              <a:rPr lang="en-US" sz="2000" b="1">
                <a:solidFill>
                  <a:srgbClr val="000099"/>
                </a:solidFill>
                <a:latin typeface="Arial" charset="0"/>
                <a:ea typeface="ＭＳ Ｐゴシック" pitchFamily="32" charset="-128"/>
              </a:rPr>
              <a:t>local transaction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 accesses data in the </a:t>
            </a:r>
            <a:r>
              <a:rPr lang="en-US" sz="2000" i="1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single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 site at which the transaction was initiated.</a:t>
            </a:r>
          </a:p>
          <a:p>
            <a:pPr marL="728663" lvl="1" indent="-271463" algn="just">
              <a:lnSpc>
                <a:spcPct val="90000"/>
              </a:lnSpc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A </a:t>
            </a:r>
            <a:r>
              <a:rPr lang="en-US" sz="2000" b="1">
                <a:solidFill>
                  <a:srgbClr val="000099"/>
                </a:solidFill>
                <a:latin typeface="Arial" charset="0"/>
                <a:ea typeface="ＭＳ Ｐゴシック" pitchFamily="32" charset="-128"/>
              </a:rPr>
              <a:t>global transaction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 either accesses data in a site different from the one at which the transaction was initiated or accesses data in several different sites.</a:t>
            </a:r>
          </a:p>
          <a:p>
            <a:pPr marL="341313" indent="-328613" algn="just">
              <a:lnSpc>
                <a:spcPct val="90000"/>
              </a:lnSpc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Trade-offs in Distributed Systems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Sharing data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– users at one site able to access the data residing at some other sites.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Autonomy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– each site is able to retain a degree of control over data stored locally.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Higher system availability through redundancy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— data can be replicated at remote sites, and system can function even if a site fails.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Disadvantage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: added complexity required to ensure proper coordination among sites.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Software development cost.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Greater potential for bugs.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Increased processing overhead.</a:t>
            </a:r>
          </a:p>
          <a:p>
            <a:pPr marL="341313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833438" y="15875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Implementation Issues for Distributed Databases</a:t>
            </a:r>
            <a:r>
              <a:rPr 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33438" y="828675"/>
            <a:ext cx="7518400" cy="52911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Atomicity needed even for transactions that update data at multiple sites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The two-phase commit protocol (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2PC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) is used to ensure atomicity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Basic idea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:  each site executes transaction until just before commit, and the leaves final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decision to a coordinator</a:t>
            </a:r>
          </a:p>
          <a:p>
            <a:pPr marL="728663" lvl="1" indent="-271463" algn="just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Each site must follow decision of coordinator, even if there is a failure while waiting for coordinators decision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2PC is not always appropriate:  other transaction models based on persistent messaging, and workflows, are also used 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Distributed concurrency control (and deadlock detection) required</a:t>
            </a: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Data items may be replicated to improve data availability</a:t>
            </a:r>
          </a:p>
          <a:p>
            <a:pPr marL="339725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42900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844550" y="117475"/>
            <a:ext cx="77724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Distributed Data Storage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7088" y="912813"/>
            <a:ext cx="7772400" cy="571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Assume relational data model</a:t>
            </a:r>
          </a:p>
          <a:p>
            <a:pPr marL="33813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Replication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System maintains multiple copies of data, stored in different sites, for faster retrieval and fault tolerance.</a:t>
            </a:r>
          </a:p>
          <a:p>
            <a:pPr marL="33813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Fragmentation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Relation is partitioned into several fragments stored in distinct sites</a:t>
            </a:r>
          </a:p>
          <a:p>
            <a:pPr marL="338138" indent="-328613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Replication and fragmentation can be combined</a:t>
            </a:r>
          </a:p>
          <a:p>
            <a:pPr marL="728663" lvl="1" indent="-271463">
              <a:spcBef>
                <a:spcPts val="122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Relation is partitioned into several fragments: system maintains several identical replicas of each such fragment.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 Replication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7088" y="1092200"/>
            <a:ext cx="7815262" cy="4710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 relation or fragment of a relation is </a:t>
            </a:r>
            <a:r>
              <a:rPr lang="en-US" sz="2000" b="1">
                <a:solidFill>
                  <a:srgbClr val="000099"/>
                </a:solidFill>
                <a:latin typeface="Arial" charset="0"/>
              </a:rPr>
              <a:t>replicated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if it is stored redundantly in two or more sites.</a:t>
            </a:r>
          </a:p>
          <a:p>
            <a:pPr marL="338138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99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 b="1">
                <a:solidFill>
                  <a:srgbClr val="000099"/>
                </a:solidFill>
                <a:latin typeface="Arial" charset="0"/>
              </a:rPr>
              <a:t>Full replication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of a relation is the case where the relation is stored at all sites.</a:t>
            </a:r>
          </a:p>
          <a:p>
            <a:pPr marL="338138" indent="-328613" algn="just">
              <a:spcBef>
                <a:spcPts val="1400"/>
              </a:spcBef>
              <a:buClrTx/>
              <a:buSzPct val="90000"/>
              <a:buFontTx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marL="328613" indent="-328613" algn="just">
              <a:spcBef>
                <a:spcPts val="14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Fully redundant databases are those in which every site contains a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copy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of the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entire database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34946</TotalTime>
  <Words>2910</Words>
  <Application>Microsoft Office PowerPoint</Application>
  <PresentationFormat>On-screen Show (4:3)</PresentationFormat>
  <Paragraphs>415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Sandeep</cp:lastModifiedBy>
  <cp:revision>623</cp:revision>
  <cp:lastPrinted>2014-01-22T15:39:07Z</cp:lastPrinted>
  <dcterms:created xsi:type="dcterms:W3CDTF">1999-11-04T20:50:09Z</dcterms:created>
  <dcterms:modified xsi:type="dcterms:W3CDTF">2022-11-03T18:10:58Z</dcterms:modified>
</cp:coreProperties>
</file>