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9"/>
  </p:notesMasterIdLst>
  <p:sldIdLst>
    <p:sldId id="257"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26964E-DB86-42D2-A621-AC29A5064E7E}" type="datetimeFigureOut">
              <a:rPr lang="en-IN" smtClean="0"/>
              <a:t>29-04-2022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500BE0-AAD5-49CF-AEED-B747E8A5EA42}" type="slidenum">
              <a:rPr lang="en-IN" smtClean="0"/>
              <a:t>‹#›</a:t>
            </a:fld>
            <a:endParaRPr lang="en-IN"/>
          </a:p>
        </p:txBody>
      </p:sp>
    </p:spTree>
    <p:extLst>
      <p:ext uri="{BB962C8B-B14F-4D97-AF65-F5344CB8AC3E}">
        <p14:creationId xmlns:p14="http://schemas.microsoft.com/office/powerpoint/2010/main" val="231481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2710734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63357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873183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313861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210800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246364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144433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338018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39165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250282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101537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EA38F98-6642-4CB5-8338-14724A3F3414}" type="datetime1">
              <a:rPr lang="en-IN" smtClean="0">
                <a:solidFill>
                  <a:prstClr val="black">
                    <a:tint val="75000"/>
                  </a:prstClr>
                </a:solidFill>
              </a:rPr>
              <a:pPr/>
              <a:t>29-04-2022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E127DB5-DB4B-488E-A768-BAE057B83B39}"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20256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E9BA09-DE7F-431D-B633-92EA9EFFDBF5}" type="datetime1">
              <a:rPr lang="en-IN" smtClean="0">
                <a:solidFill>
                  <a:prstClr val="black">
                    <a:tint val="75000"/>
                  </a:prstClr>
                </a:solidFill>
              </a:rPr>
              <a:pPr/>
              <a:t>29-04-2022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30E3BA6D-8A59-406D-9718-EDA274356C09}"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01507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39375-514C-4FD3-B87D-130BB0377299}" type="datetime1">
              <a:rPr lang="en-IN" smtClean="0">
                <a:solidFill>
                  <a:prstClr val="black">
                    <a:tint val="75000"/>
                  </a:prstClr>
                </a:solidFill>
              </a:rPr>
              <a:pPr/>
              <a:t>29-04-2022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EDA7198-C838-4972-8E35-7DBCEEE2A1B6}"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23223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A67EBE7-1B97-47E5-8892-01006E96A09F}" type="datetime1">
              <a:rPr lang="en-IN" smtClean="0">
                <a:solidFill>
                  <a:prstClr val="black">
                    <a:tint val="75000"/>
                  </a:prstClr>
                </a:solidFill>
              </a:rPr>
              <a:pPr/>
              <a:t>29-04-2022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BF7B859-B8D4-4D1B-9C59-1E7EFB6FAD40}"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03294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63E791-48F2-4377-B104-94D350E47674}" type="datetime1">
              <a:rPr lang="en-IN" smtClean="0">
                <a:solidFill>
                  <a:prstClr val="black">
                    <a:tint val="75000"/>
                  </a:prstClr>
                </a:solidFill>
              </a:rPr>
              <a:pPr/>
              <a:t>29-04-2022</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7FF86AF6-B18E-4343-BD26-BBCEF65ED8E7}"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1382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1A50CB6-0472-4EE5-8F28-4842135856CA}" type="datetime1">
              <a:rPr lang="en-IN" smtClean="0">
                <a:solidFill>
                  <a:prstClr val="black">
                    <a:tint val="75000"/>
                  </a:prstClr>
                </a:solidFill>
              </a:rPr>
              <a:pPr/>
              <a:t>29-04-2022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47B5F72A-BF19-4F28-B031-85F4A47A704F}"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18926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EC4CD-2A92-4262-9EFE-9A4EAE487DAA}" type="datetime1">
              <a:rPr lang="en-IN" smtClean="0">
                <a:solidFill>
                  <a:prstClr val="black">
                    <a:tint val="75000"/>
                  </a:prstClr>
                </a:solidFill>
              </a:rPr>
              <a:pPr/>
              <a:t>29-04-2022</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3386640C-3C22-4C9E-818B-B85DCED17089}"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13761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E67273-BE59-4F4D-876E-7C8AA7521AE5}" type="datetime1">
              <a:rPr lang="en-IN" smtClean="0">
                <a:solidFill>
                  <a:prstClr val="black">
                    <a:tint val="75000"/>
                  </a:prstClr>
                </a:solidFill>
              </a:rPr>
              <a:pPr/>
              <a:t>29-04-2022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D3512ADB-BC52-487F-97D8-A52698B047D2}"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17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AC1933-8A6F-4FB7-94B1-0138E4568245}" type="datetime1">
              <a:rPr lang="en-IN" smtClean="0">
                <a:solidFill>
                  <a:prstClr val="black">
                    <a:tint val="75000"/>
                  </a:prstClr>
                </a:solidFill>
              </a:rPr>
              <a:pPr/>
              <a:t>29-04-2022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3595891D-0819-404D-BA89-15C6812CAD67}"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871550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FE2191F-27D0-40C4-9287-A7813104A79D}" type="datetime1">
              <a:rPr lang="en-IN" smtClean="0">
                <a:solidFill>
                  <a:prstClr val="black">
                    <a:tint val="75000"/>
                  </a:prstClr>
                </a:solidFill>
              </a:rPr>
              <a:pPr/>
              <a:t>29-04-2022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A601671-D21F-4D51-B8EF-8DFABFEA6832}"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21713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27D1C3-09D7-4EBF-94BF-38E21EC03FE9}" type="datetime1">
              <a:rPr lang="en-IN" smtClean="0">
                <a:solidFill>
                  <a:prstClr val="black">
                    <a:tint val="75000"/>
                  </a:prstClr>
                </a:solidFill>
              </a:rPr>
              <a:pPr/>
              <a:t>29-04-2022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A1CDE0E-A9DD-4199-BEBF-3A7421F65F6B}"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4851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E2DF6-B1D5-487D-B37E-494862375DA8}" type="datetime1">
              <a:rPr lang="en-IN" smtClean="0">
                <a:solidFill>
                  <a:prstClr val="black">
                    <a:tint val="75000"/>
                  </a:prstClr>
                </a:solidFill>
              </a:rPr>
              <a:pPr/>
              <a:t>29-04-2022</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D3C6C-2742-415C-99AA-CAFF126D7CD8}"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61804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www.academia.edu/55570904/SIGN_LANGUAGE_DETECTION?msclkid=cc164930c62d11eca86ca831a84fcf6a" TargetMode="External"/><Relationship Id="rId7" Type="http://schemas.openxmlformats.org/officeDocument/2006/relationships/hyperlink" Target="https://github.com/datamagic2020/sign-language-detection"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hyperlink" Target="https://www.youtube.com/watch?v=MNYKFOP-axA" TargetMode="External"/><Relationship Id="rId5" Type="http://schemas.openxmlformats.org/officeDocument/2006/relationships/hyperlink" Target="https://www.youtube.com/watch?v=bVtvBx_C3N0" TargetMode="External"/><Relationship Id="rId4" Type="http://schemas.openxmlformats.org/officeDocument/2006/relationships/hyperlink" Target="https://www.researchgate.net/publication/328562295_A_Survey_of_Hand_Gesture_Recognition_Methods_in_Sign_Language_Recognition?msclkid=cc177789c62d11ec9140fbac01c0c1b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28"/>
          <p:cNvSpPr/>
          <p:nvPr/>
        </p:nvSpPr>
        <p:spPr>
          <a:xfrm>
            <a:off x="1821409" y="272903"/>
            <a:ext cx="4045991" cy="64149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marL="0" marR="0" lvl="0" indent="0" algn="l" rtl="0" hangingPunct="1">
              <a:spcBef>
                <a:spcPts val="0"/>
              </a:spcBef>
              <a:spcAft>
                <a:spcPts val="0"/>
              </a:spcAft>
              <a:buNone/>
              <a:tabLst/>
            </a:pPr>
            <a:r>
              <a:rPr lang="en-US" sz="1400" b="1" dirty="0">
                <a:solidFill>
                  <a:srgbClr val="40458C"/>
                </a:solidFill>
                <a:latin typeface="Times New Roman" pitchFamily="18"/>
                <a:ea typeface="宋体" pitchFamily="2"/>
                <a:cs typeface="DejaVu Sans" pitchFamily="2"/>
              </a:rPr>
              <a:t>SCTR’s Pune Institute of Computer Technology</a:t>
            </a:r>
            <a:r>
              <a:rPr lang="en-US" sz="1400" b="1" i="0" u="none" strike="noStrike" dirty="0">
                <a:solidFill>
                  <a:srgbClr val="40458C"/>
                </a:solidFill>
                <a:latin typeface="Times New Roman" pitchFamily="18"/>
                <a:ea typeface="宋体" pitchFamily="2"/>
                <a:cs typeface="DejaVu Sans" pitchFamily="2"/>
              </a:rPr>
              <a:t> Pune</a:t>
            </a:r>
          </a:p>
        </p:txBody>
      </p:sp>
      <p:sp>
        <p:nvSpPr>
          <p:cNvPr id="4" name="Line 1029"/>
          <p:cNvSpPr/>
          <p:nvPr/>
        </p:nvSpPr>
        <p:spPr>
          <a:xfrm flipV="1">
            <a:off x="342900" y="1142999"/>
            <a:ext cx="8662291" cy="25613"/>
          </a:xfrm>
          <a:prstGeom prst="line">
            <a:avLst/>
          </a:prstGeom>
          <a:noFill/>
          <a:ln w="76320">
            <a:solidFill>
              <a:srgbClr val="993300"/>
            </a:solidFill>
            <a:prstDash val="solid"/>
            <a:round/>
          </a:ln>
        </p:spPr>
        <p:txBody>
          <a:bodyPr vert="horz" wrap="squar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Liberation Sans" pitchFamily="18"/>
              <a:ea typeface="DejaVu Sans" pitchFamily="2"/>
              <a:cs typeface="Lohit Hindi" pitchFamily="2"/>
            </a:endParaRPr>
          </a:p>
        </p:txBody>
      </p:sp>
      <p:sp>
        <p:nvSpPr>
          <p:cNvPr id="5" name="Rectangle 1030"/>
          <p:cNvSpPr/>
          <p:nvPr/>
        </p:nvSpPr>
        <p:spPr>
          <a:xfrm>
            <a:off x="132515" y="1524000"/>
            <a:ext cx="8928992" cy="137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dirty="0">
                <a:solidFill>
                  <a:srgbClr val="05060C"/>
                </a:solidFill>
                <a:latin typeface="Tahoma" pitchFamily="16" charset="0"/>
                <a:ea typeface="DejaVu Sans" charset="0"/>
                <a:cs typeface="DejaVu Sans" charset="0"/>
              </a:rPr>
              <a:t>Project Title</a:t>
            </a:r>
          </a:p>
        </p:txBody>
      </p:sp>
      <p:sp>
        <p:nvSpPr>
          <p:cNvPr id="6" name="Rectangle 1031"/>
          <p:cNvSpPr txBox="1">
            <a:spLocks noGrp="1"/>
          </p:cNvSpPr>
          <p:nvPr>
            <p:ph type="title" idx="4294967295"/>
          </p:nvPr>
        </p:nvSpPr>
        <p:spPr>
          <a:xfrm>
            <a:off x="5715000" y="171090"/>
            <a:ext cx="3429000" cy="584775"/>
          </a:xfrm>
          <a:noFill/>
        </p:spPr>
        <p:txBody>
          <a:bodyPr vert="horz" wrap="square" lIns="91440" tIns="45720" rIns="91440" bIns="45720" rtlCol="0" anchor="ctr">
            <a:spAutoFit/>
          </a:bodyPr>
          <a:lstStyle/>
          <a:p>
            <a:pPr algn="ctr" rtl="0"/>
            <a:r>
              <a:rPr lang="en-US" sz="3200" b="1" kern="1200" dirty="0">
                <a:solidFill>
                  <a:srgbClr val="7030A0"/>
                </a:solidFill>
                <a:latin typeface="Times New Roman" pitchFamily="18" charset="0"/>
                <a:ea typeface="+mn-ea"/>
                <a:cs typeface="Times New Roman" pitchFamily="18" charset="0"/>
              </a:rPr>
              <a:t>PBL Presentation </a:t>
            </a:r>
          </a:p>
        </p:txBody>
      </p:sp>
      <p:sp>
        <p:nvSpPr>
          <p:cNvPr id="7" name="Text Box 1034"/>
          <p:cNvSpPr/>
          <p:nvPr/>
        </p:nvSpPr>
        <p:spPr>
          <a:xfrm>
            <a:off x="2514599" y="3200400"/>
            <a:ext cx="38862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lvl="0" algn="ctr">
              <a:lnSpc>
                <a:spcPct val="110000"/>
              </a:lnSpc>
            </a:pPr>
            <a:r>
              <a:rPr lang="en-US" sz="2000" b="1" dirty="0">
                <a:solidFill>
                  <a:srgbClr val="009900"/>
                </a:solidFill>
                <a:latin typeface="Book Antiqua" pitchFamily="18"/>
                <a:ea typeface="宋体" pitchFamily="2"/>
                <a:cs typeface="DejaVu Sans" pitchFamily="2"/>
              </a:rPr>
              <a:t>Group Member </a:t>
            </a:r>
          </a:p>
          <a:p>
            <a:pPr marL="0" marR="0" lvl="0" indent="0" algn="ctr" rtl="0" hangingPunct="1">
              <a:lnSpc>
                <a:spcPct val="110000"/>
              </a:lnSpc>
              <a:spcBef>
                <a:spcPts val="0"/>
              </a:spcBef>
              <a:spcAft>
                <a:spcPts val="0"/>
              </a:spcAft>
              <a:buNone/>
              <a:tabLst/>
            </a:pPr>
            <a:r>
              <a:rPr lang="en-US" sz="2000" b="1" dirty="0">
                <a:solidFill>
                  <a:srgbClr val="003366"/>
                </a:solidFill>
                <a:latin typeface="Lucida Sans" pitchFamily="34"/>
                <a:ea typeface="宋体" pitchFamily="2"/>
                <a:cs typeface="DejaVu Sans" pitchFamily="2"/>
              </a:rPr>
              <a:t>1. Abhishek Jain (22308)</a:t>
            </a:r>
          </a:p>
          <a:p>
            <a:pPr marL="0" marR="0" lvl="0" indent="0" algn="ctr" rtl="0" hangingPunct="1">
              <a:lnSpc>
                <a:spcPct val="110000"/>
              </a:lnSpc>
              <a:spcBef>
                <a:spcPts val="0"/>
              </a:spcBef>
              <a:spcAft>
                <a:spcPts val="0"/>
              </a:spcAft>
              <a:buNone/>
              <a:tabLst/>
            </a:pPr>
            <a:endParaRPr lang="en-US" sz="2000" b="1" dirty="0">
              <a:solidFill>
                <a:srgbClr val="003366"/>
              </a:solidFill>
              <a:latin typeface="Lucida Sans" pitchFamily="34"/>
              <a:ea typeface="宋体" pitchFamily="2"/>
              <a:cs typeface="DejaVu Sans" pitchFamily="2"/>
            </a:endParaRPr>
          </a:p>
          <a:p>
            <a:pPr marL="0" marR="0" lvl="0" indent="0" algn="ctr" rtl="0" hangingPunct="1">
              <a:lnSpc>
                <a:spcPct val="110000"/>
              </a:lnSpc>
              <a:spcBef>
                <a:spcPts val="0"/>
              </a:spcBef>
              <a:spcAft>
                <a:spcPts val="0"/>
              </a:spcAft>
              <a:buNone/>
              <a:tabLst/>
            </a:pPr>
            <a:r>
              <a:rPr lang="en-US" sz="2000" b="1" dirty="0">
                <a:solidFill>
                  <a:srgbClr val="003366"/>
                </a:solidFill>
                <a:latin typeface="Lucida Sans" pitchFamily="34"/>
                <a:ea typeface="宋体" pitchFamily="2"/>
                <a:cs typeface="DejaVu Sans" pitchFamily="2"/>
              </a:rPr>
              <a:t> </a:t>
            </a:r>
          </a:p>
          <a:p>
            <a:pPr algn="ctr">
              <a:lnSpc>
                <a:spcPct val="110000"/>
              </a:lnSpc>
            </a:pPr>
            <a:r>
              <a:rPr lang="en-US" sz="2000" b="1" dirty="0">
                <a:solidFill>
                  <a:srgbClr val="003366"/>
                </a:solidFill>
                <a:latin typeface="Lucida Sans" pitchFamily="34"/>
                <a:ea typeface="宋体" pitchFamily="2"/>
                <a:cs typeface="DejaVu Sans" pitchFamily="2"/>
              </a:rPr>
              <a:t>(Group No. 7)</a:t>
            </a:r>
          </a:p>
          <a:p>
            <a:pPr marL="0" marR="0" lvl="0" indent="0" algn="ctr" rtl="0" hangingPunct="1">
              <a:lnSpc>
                <a:spcPct val="110000"/>
              </a:lnSpc>
              <a:spcBef>
                <a:spcPts val="0"/>
              </a:spcBef>
              <a:spcAft>
                <a:spcPts val="0"/>
              </a:spcAft>
              <a:buNone/>
              <a:tabLst/>
            </a:pPr>
            <a:endParaRPr lang="en-US" sz="2000" b="1" dirty="0">
              <a:solidFill>
                <a:srgbClr val="003366"/>
              </a:solidFill>
              <a:latin typeface="Lucida Sans" pitchFamily="34"/>
              <a:ea typeface="宋体" pitchFamily="2"/>
              <a:cs typeface="DejaVu Sans" pitchFamily="2"/>
            </a:endParaRPr>
          </a:p>
          <a:p>
            <a:pPr marL="0" marR="0" lvl="0" indent="0" algn="ctr" rtl="0" hangingPunct="1">
              <a:lnSpc>
                <a:spcPct val="110000"/>
              </a:lnSpc>
              <a:spcBef>
                <a:spcPts val="0"/>
              </a:spcBef>
              <a:spcAft>
                <a:spcPts val="0"/>
              </a:spcAft>
              <a:buNone/>
              <a:tabLst/>
            </a:pPr>
            <a:endParaRPr lang="en-US" sz="2000" b="1" dirty="0">
              <a:solidFill>
                <a:srgbClr val="003366"/>
              </a:solidFill>
              <a:latin typeface="Lucida Sans" pitchFamily="34"/>
              <a:ea typeface="宋体" pitchFamily="2"/>
              <a:cs typeface="DejaVu Sans" pitchFamily="2"/>
            </a:endParaRPr>
          </a:p>
          <a:p>
            <a:pPr marL="0" marR="0" lvl="0" indent="0" algn="ctr" rtl="0" hangingPunct="1">
              <a:lnSpc>
                <a:spcPct val="110000"/>
              </a:lnSpc>
              <a:spcBef>
                <a:spcPts val="0"/>
              </a:spcBef>
              <a:spcAft>
                <a:spcPts val="0"/>
              </a:spcAft>
              <a:buNone/>
              <a:tabLst/>
            </a:pPr>
            <a:endParaRPr lang="en-US" sz="2000" b="1" dirty="0">
              <a:solidFill>
                <a:srgbClr val="003366"/>
              </a:solidFill>
              <a:latin typeface="Book Antiqua" pitchFamily="18"/>
              <a:ea typeface="宋体" pitchFamily="2"/>
              <a:cs typeface="DejaVu Sans" pitchFamily="2"/>
            </a:endParaRPr>
          </a:p>
        </p:txBody>
      </p:sp>
      <p:sp>
        <p:nvSpPr>
          <p:cNvPr id="2" name="Slide Number Placeholder 1"/>
          <p:cNvSpPr>
            <a:spLocks noGrp="1"/>
          </p:cNvSpPr>
          <p:nvPr>
            <p:ph type="sldNum" sz="quarter" idx="12"/>
          </p:nvPr>
        </p:nvSpPr>
        <p:spPr/>
        <p:txBody>
          <a:bodyPr/>
          <a:lstStyle/>
          <a:p>
            <a:fld id="{3386640C-3C22-4C9E-818B-B85DCED17089}" type="slidenum">
              <a:rPr lang="en-US" smtClean="0"/>
              <a:pPr/>
              <a:t>1</a:t>
            </a:fld>
            <a:endParaRPr lang="en-US"/>
          </a:p>
        </p:txBody>
      </p:sp>
      <p:sp>
        <p:nvSpPr>
          <p:cNvPr id="8" name="Rectangle 7"/>
          <p:cNvSpPr/>
          <p:nvPr/>
        </p:nvSpPr>
        <p:spPr>
          <a:xfrm>
            <a:off x="1371600" y="5242072"/>
            <a:ext cx="5943600" cy="992003"/>
          </a:xfrm>
          <a:prstGeom prst="rect">
            <a:avLst/>
          </a:prstGeom>
        </p:spPr>
        <p:txBody>
          <a:bodyPr wrap="square">
            <a:spAutoFit/>
          </a:bodyPr>
          <a:lstStyle/>
          <a:p>
            <a:pPr lvl="0" algn="ctr">
              <a:lnSpc>
                <a:spcPct val="110000"/>
              </a:lnSpc>
            </a:pPr>
            <a:r>
              <a:rPr lang="en-US" b="1" dirty="0">
                <a:solidFill>
                  <a:srgbClr val="009900"/>
                </a:solidFill>
                <a:latin typeface="Book Antiqua" pitchFamily="18"/>
                <a:ea typeface="宋体" pitchFamily="2"/>
                <a:cs typeface="DejaVu Sans" pitchFamily="2"/>
              </a:rPr>
              <a:t> Project Guide</a:t>
            </a:r>
          </a:p>
          <a:p>
            <a:pPr lvl="0" algn="ctr">
              <a:lnSpc>
                <a:spcPct val="110000"/>
              </a:lnSpc>
            </a:pPr>
            <a:r>
              <a:rPr lang="en-US" b="1" dirty="0">
                <a:solidFill>
                  <a:srgbClr val="003366"/>
                </a:solidFill>
                <a:latin typeface="Book Antiqua" pitchFamily="18"/>
                <a:ea typeface="宋体" pitchFamily="2"/>
                <a:cs typeface="DejaVu Sans" pitchFamily="2"/>
              </a:rPr>
              <a:t>   Name : Dr. Javed Sayyad</a:t>
            </a:r>
          </a:p>
          <a:p>
            <a:pPr lvl="0" algn="ctr">
              <a:lnSpc>
                <a:spcPct val="110000"/>
              </a:lnSpc>
            </a:pPr>
            <a:r>
              <a:rPr lang="en-US" b="1" dirty="0">
                <a:solidFill>
                  <a:srgbClr val="003366"/>
                </a:solidFill>
                <a:latin typeface="Book Antiqua" pitchFamily="18"/>
                <a:ea typeface="宋体" pitchFamily="2"/>
                <a:cs typeface="DejaVu Sans" pitchFamily="2"/>
              </a:rPr>
              <a:t>.</a:t>
            </a:r>
          </a:p>
        </p:txBody>
      </p:sp>
      <p:pic>
        <p:nvPicPr>
          <p:cNvPr id="10" name="Picture 9"/>
          <p:cNvPicPr/>
          <p:nvPr/>
        </p:nvPicPr>
        <p:blipFill>
          <a:blip r:embed="rId3"/>
          <a:srcRect/>
          <a:stretch>
            <a:fillRect/>
          </a:stretch>
        </p:blipFill>
        <p:spPr bwMode="auto">
          <a:xfrm>
            <a:off x="342900" y="76200"/>
            <a:ext cx="1104900" cy="990600"/>
          </a:xfrm>
          <a:prstGeom prst="rect">
            <a:avLst/>
          </a:prstGeom>
          <a:noFill/>
          <a:ln w="9525">
            <a:noFill/>
            <a:miter lim="800000"/>
            <a:headEnd/>
            <a:tailEnd/>
          </a:ln>
        </p:spPr>
      </p:pic>
      <p:sp>
        <p:nvSpPr>
          <p:cNvPr id="9" name="TextBox 8">
            <a:extLst>
              <a:ext uri="{FF2B5EF4-FFF2-40B4-BE49-F238E27FC236}">
                <a16:creationId xmlns:a16="http://schemas.microsoft.com/office/drawing/2014/main" id="{CB2EAC49-EFDA-4333-9CEB-F5F591FB9B89}"/>
              </a:ext>
            </a:extLst>
          </p:cNvPr>
          <p:cNvSpPr txBox="1"/>
          <p:nvPr/>
        </p:nvSpPr>
        <p:spPr>
          <a:xfrm>
            <a:off x="914400" y="2236480"/>
            <a:ext cx="8043774" cy="646331"/>
          </a:xfrm>
          <a:prstGeom prst="rect">
            <a:avLst/>
          </a:prstGeom>
          <a:noFill/>
        </p:spPr>
        <p:txBody>
          <a:bodyPr wrap="square" rtlCol="0">
            <a:spAutoFit/>
          </a:bodyPr>
          <a:lstStyle/>
          <a:p>
            <a:r>
              <a:rPr lang="en-IN" sz="3600" dirty="0">
                <a:latin typeface="Amasis MT Pro Medium" panose="02040604050005020304" pitchFamily="18" charset="0"/>
              </a:rPr>
              <a:t>   SIGN LANGUAGE DETECTION</a:t>
            </a:r>
          </a:p>
        </p:txBody>
      </p:sp>
    </p:spTree>
    <p:extLst>
      <p:ext uri="{BB962C8B-B14F-4D97-AF65-F5344CB8AC3E}">
        <p14:creationId xmlns:p14="http://schemas.microsoft.com/office/powerpoint/2010/main" val="3879308463"/>
      </p:ext>
    </p:extLst>
  </p:cSld>
  <p:clrMapOvr>
    <a:masterClrMapping/>
  </p:clrMapOvr>
  <p:transition>
    <p:split orient="vert"/>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533401" y="1066806"/>
            <a:ext cx="8337358" cy="5420934"/>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pPr marL="457200" indent="-457200" hangingPunct="1">
              <a:spcBef>
                <a:spcPts val="638"/>
              </a:spcBef>
              <a:spcAft>
                <a:spcPts val="0"/>
              </a:spcAft>
              <a:buClr>
                <a:srgbClr val="40458C"/>
              </a:buClr>
              <a:buSzPct val="110000"/>
            </a:pPr>
            <a:r>
              <a:rPr lang="en-US" sz="2400" dirty="0"/>
              <a:t>Designing invariant sign features can be tedious works highly dependent on the type of input data being used. Moreover, feature extraction also contributes to the computational load and the classification performance often depends on the quality of the extracted sign features. </a:t>
            </a:r>
          </a:p>
          <a:p>
            <a:pPr marL="457200" indent="-457200" hangingPunct="1">
              <a:spcBef>
                <a:spcPts val="638"/>
              </a:spcBef>
              <a:spcAft>
                <a:spcPts val="0"/>
              </a:spcAft>
              <a:buClr>
                <a:srgbClr val="40458C"/>
              </a:buClr>
              <a:buSzPct val="110000"/>
            </a:pPr>
            <a:r>
              <a:rPr lang="en-US" sz="2400" dirty="0"/>
              <a:t>Combinations of CNN and HMM have also been proposed to improve the performance of the SLR system. It has been shown that a hybrid approach that embeds CNN into HMM abiding to Bayesian principles outperforms the tandem approach that treats CNN as a feature extractor.</a:t>
            </a:r>
          </a:p>
          <a:p>
            <a:pPr marL="457200" indent="-457200" hangingPunct="1">
              <a:spcBef>
                <a:spcPts val="638"/>
              </a:spcBef>
              <a:spcAft>
                <a:spcPts val="0"/>
              </a:spcAft>
              <a:buClr>
                <a:srgbClr val="40458C"/>
              </a:buClr>
              <a:buSzPct val="110000"/>
            </a:pPr>
            <a:r>
              <a:rPr lang="en-US" sz="2400" dirty="0"/>
              <a:t>The hybrid approach also enables the end-to-end training. The 3D CNN and the combination of 3D CNN and RNN have recently been shown to potentially improve the SLR performance. </a:t>
            </a:r>
          </a:p>
          <a:p>
            <a:pPr marL="457200" indent="-457200" hangingPunct="1">
              <a:spcBef>
                <a:spcPts val="638"/>
              </a:spcBef>
              <a:spcAft>
                <a:spcPts val="0"/>
              </a:spcAft>
              <a:buClr>
                <a:srgbClr val="40458C"/>
              </a:buClr>
              <a:buSzPct val="110000"/>
            </a:pPr>
            <a:endParaRPr lang="en-IN" sz="2400" dirty="0">
              <a:latin typeface="Times New Roman" pitchFamily="18" charset="0"/>
              <a:ea typeface="Tahoma" pitchFamily="34" charset="0"/>
              <a:cs typeface="Times New Roman" pitchFamily="18" charset="0"/>
            </a:endParaRPr>
          </a:p>
        </p:txBody>
      </p:sp>
      <p:sp>
        <p:nvSpPr>
          <p:cNvPr id="14" name="Title 1"/>
          <p:cNvSpPr txBox="1">
            <a:spLocks/>
          </p:cNvSpPr>
          <p:nvPr/>
        </p:nvSpPr>
        <p:spPr>
          <a:xfrm>
            <a:off x="685800" y="310803"/>
            <a:ext cx="7924800" cy="584775"/>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r>
              <a:rPr lang="en-US" sz="3200" dirty="0"/>
              <a:t>Society Contributions and Conclusions</a:t>
            </a:r>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10</a:t>
            </a:fld>
            <a:endParaRPr lang="en-US" dirty="0">
              <a:solidFill>
                <a:prstClr val="black">
                  <a:tint val="75000"/>
                </a:prstClr>
              </a:solidFill>
            </a:endParaRPr>
          </a:p>
        </p:txBody>
      </p:sp>
    </p:spTree>
    <p:extLst>
      <p:ext uri="{BB962C8B-B14F-4D97-AF65-F5344CB8AC3E}">
        <p14:creationId xmlns:p14="http://schemas.microsoft.com/office/powerpoint/2010/main" val="631166181"/>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1142999" y="1219199"/>
            <a:ext cx="7727759" cy="5546721"/>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pPr marL="457200" indent="-457200" hangingPunct="1">
              <a:spcBef>
                <a:spcPts val="638"/>
              </a:spcBef>
              <a:spcAft>
                <a:spcPts val="0"/>
              </a:spcAft>
              <a:buClr>
                <a:srgbClr val="40458C"/>
              </a:buClr>
              <a:buSzPct val="110000"/>
              <a:buFont typeface="Wingdings" panose="05000000000000000000" pitchFamily="2" charset="2"/>
              <a:buChar char="§"/>
            </a:pPr>
            <a:r>
              <a:rPr lang="en-IN" sz="2000" dirty="0"/>
              <a:t>Easier to code and implement instead of training and testing databases or using CNN or Artificial neural networks.</a:t>
            </a:r>
            <a:endParaRPr lang="en-US" sz="2000" dirty="0"/>
          </a:p>
          <a:p>
            <a:pPr marL="457200" indent="-457200" hangingPunct="1">
              <a:spcBef>
                <a:spcPts val="638"/>
              </a:spcBef>
              <a:spcAft>
                <a:spcPts val="0"/>
              </a:spcAft>
              <a:buClr>
                <a:srgbClr val="40458C"/>
              </a:buClr>
              <a:buSzPct val="110000"/>
              <a:buFont typeface="Wingdings" panose="05000000000000000000" pitchFamily="2" charset="2"/>
              <a:buChar char="§"/>
            </a:pPr>
            <a:r>
              <a:rPr lang="en-IN" sz="2000" dirty="0"/>
              <a:t>Can be used dynamically as well (but not effective as compared to other techniques).</a:t>
            </a:r>
            <a:endParaRPr lang="en-US" sz="2000" dirty="0"/>
          </a:p>
          <a:p>
            <a:pPr marL="457200" indent="-457200" hangingPunct="1">
              <a:spcBef>
                <a:spcPts val="638"/>
              </a:spcBef>
              <a:spcAft>
                <a:spcPts val="0"/>
              </a:spcAft>
              <a:buClr>
                <a:srgbClr val="40458C"/>
              </a:buClr>
              <a:buSzPct val="110000"/>
              <a:buFont typeface="Wingdings" panose="05000000000000000000" pitchFamily="2" charset="2"/>
              <a:buChar char="§"/>
            </a:pPr>
            <a:r>
              <a:rPr lang="en-IN" sz="2000" dirty="0"/>
              <a:t>Accuracy can be increased by assigning more landmark points.</a:t>
            </a:r>
            <a:endParaRPr lang="en-US" sz="2000" dirty="0"/>
          </a:p>
          <a:p>
            <a:pPr marL="457200" indent="-457200" hangingPunct="1">
              <a:spcBef>
                <a:spcPts val="638"/>
              </a:spcBef>
              <a:spcAft>
                <a:spcPts val="0"/>
              </a:spcAft>
              <a:buClr>
                <a:srgbClr val="40458C"/>
              </a:buClr>
              <a:buSzPct val="110000"/>
              <a:buFont typeface="Wingdings" panose="05000000000000000000" pitchFamily="2" charset="2"/>
              <a:buChar char="§"/>
            </a:pPr>
            <a:r>
              <a:rPr lang="en-IN" sz="2000" dirty="0"/>
              <a:t>Complex hand signs are difficult to code. </a:t>
            </a:r>
            <a:endParaRPr lang="en-US" sz="2000" dirty="0"/>
          </a:p>
          <a:p>
            <a:pPr marL="457200" indent="-457200" hangingPunct="1">
              <a:spcBef>
                <a:spcPts val="638"/>
              </a:spcBef>
              <a:spcAft>
                <a:spcPts val="0"/>
              </a:spcAft>
              <a:buClr>
                <a:srgbClr val="40458C"/>
              </a:buClr>
              <a:buSzPct val="110000"/>
              <a:buFont typeface="Wingdings" panose="05000000000000000000" pitchFamily="2" charset="2"/>
              <a:buChar char="§"/>
            </a:pPr>
            <a:r>
              <a:rPr lang="en-IN" sz="2000" dirty="0"/>
              <a:t>Some of the hand signs differ slightly from one another, since they use positioning or hand segmentation it is really not possible to write such a code which can differentiate between the two.</a:t>
            </a:r>
            <a:endParaRPr lang="en-US" sz="2000" dirty="0"/>
          </a:p>
          <a:p>
            <a:pPr marL="457200" indent="-457200" hangingPunct="1">
              <a:spcBef>
                <a:spcPts val="638"/>
              </a:spcBef>
              <a:spcAft>
                <a:spcPts val="0"/>
              </a:spcAft>
              <a:buClr>
                <a:srgbClr val="40458C"/>
              </a:buClr>
              <a:buSzPct val="110000"/>
              <a:buFont typeface="Wingdings" panose="05000000000000000000" pitchFamily="2" charset="2"/>
              <a:buChar char="§"/>
            </a:pPr>
            <a:r>
              <a:rPr lang="en-IN" sz="2000" dirty="0"/>
              <a:t>The hand sign for ‘I’ and ‘J’ is similar and for ‘A’ and ‘S’ is similar (the only difference between them is how they are shown that is inclination). </a:t>
            </a:r>
          </a:p>
          <a:p>
            <a:pPr marL="457200" indent="-457200" hangingPunct="1">
              <a:spcBef>
                <a:spcPts val="638"/>
              </a:spcBef>
              <a:spcAft>
                <a:spcPts val="0"/>
              </a:spcAft>
              <a:buClr>
                <a:srgbClr val="40458C"/>
              </a:buClr>
              <a:buSzPct val="110000"/>
              <a:buFont typeface="Wingdings" panose="05000000000000000000" pitchFamily="2" charset="2"/>
              <a:buChar char="§"/>
            </a:pPr>
            <a:r>
              <a:rPr lang="en-IN" sz="2000" dirty="0"/>
              <a:t>Code for hand signs which use 2 hands can also be done using this technique.</a:t>
            </a:r>
          </a:p>
          <a:p>
            <a:pPr marL="457200" indent="-457200" hangingPunct="1">
              <a:spcBef>
                <a:spcPts val="638"/>
              </a:spcBef>
              <a:spcAft>
                <a:spcPts val="0"/>
              </a:spcAft>
              <a:buClr>
                <a:srgbClr val="40458C"/>
              </a:buClr>
              <a:buSzPct val="110000"/>
              <a:buFont typeface="Wingdings" panose="05000000000000000000" pitchFamily="2" charset="2"/>
              <a:buChar char="§"/>
            </a:pPr>
            <a:endParaRPr lang="en-US" sz="2000" dirty="0"/>
          </a:p>
          <a:p>
            <a:pPr marL="457200" indent="-457200" hangingPunct="1">
              <a:spcBef>
                <a:spcPts val="638"/>
              </a:spcBef>
              <a:spcAft>
                <a:spcPts val="0"/>
              </a:spcAft>
              <a:buClr>
                <a:srgbClr val="40458C"/>
              </a:buClr>
              <a:buSzPct val="110000"/>
              <a:buFont typeface="Wingdings" panose="05000000000000000000" pitchFamily="2" charset="2"/>
              <a:buChar char="§"/>
            </a:pPr>
            <a:endParaRPr lang="en-IN" sz="2000" dirty="0">
              <a:latin typeface="Times New Roman" pitchFamily="18" charset="0"/>
              <a:ea typeface="Tahoma" pitchFamily="34" charset="0"/>
              <a:cs typeface="Times New Roman" pitchFamily="18" charset="0"/>
            </a:endParaRPr>
          </a:p>
        </p:txBody>
      </p:sp>
      <p:sp>
        <p:nvSpPr>
          <p:cNvPr id="14" name="Title 1"/>
          <p:cNvSpPr txBox="1">
            <a:spLocks/>
          </p:cNvSpPr>
          <p:nvPr/>
        </p:nvSpPr>
        <p:spPr>
          <a:xfrm>
            <a:off x="1524000" y="159913"/>
            <a:ext cx="3886200" cy="584775"/>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r>
              <a:rPr lang="en-US" sz="3200" dirty="0"/>
              <a:t>Result Analysis</a:t>
            </a:r>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11</a:t>
            </a:fld>
            <a:endParaRPr lang="en-US" dirty="0">
              <a:solidFill>
                <a:prstClr val="black">
                  <a:tint val="75000"/>
                </a:prstClr>
              </a:solidFill>
            </a:endParaRPr>
          </a:p>
        </p:txBody>
      </p:sp>
    </p:spTree>
    <p:extLst>
      <p:ext uri="{BB962C8B-B14F-4D97-AF65-F5344CB8AC3E}">
        <p14:creationId xmlns:p14="http://schemas.microsoft.com/office/powerpoint/2010/main" val="3460896735"/>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1142999" y="838200"/>
            <a:ext cx="7727759" cy="5649540"/>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pPr marL="457200" indent="-457200" hangingPunct="1">
              <a:spcBef>
                <a:spcPts val="638"/>
              </a:spcBef>
              <a:spcAft>
                <a:spcPts val="0"/>
              </a:spcAft>
              <a:buClr>
                <a:srgbClr val="40458C"/>
              </a:buClr>
              <a:buSzPct val="110000"/>
              <a:buFont typeface="Wingdings" panose="05000000000000000000" pitchFamily="2" charset="2"/>
              <a:buChar char="q"/>
            </a:pPr>
            <a:r>
              <a:rPr lang="en-US" sz="2000" b="0" i="0" dirty="0"/>
              <a:t>We could also put an input field for letters and get the sign as an output, if possible, to make it into a fully sign communication platform.</a:t>
            </a:r>
            <a:endParaRPr lang="en-US" sz="2000" dirty="0"/>
          </a:p>
          <a:p>
            <a:pPr marL="457200" indent="-457200" hangingPunct="1">
              <a:spcBef>
                <a:spcPts val="638"/>
              </a:spcBef>
              <a:spcAft>
                <a:spcPts val="0"/>
              </a:spcAft>
              <a:buClr>
                <a:srgbClr val="40458C"/>
              </a:buClr>
              <a:buSzPct val="110000"/>
              <a:buFont typeface="Wingdings" panose="05000000000000000000" pitchFamily="2" charset="2"/>
              <a:buChar char="q"/>
            </a:pPr>
            <a:r>
              <a:rPr lang="en-US" sz="2000" b="0" i="0" dirty="0"/>
              <a:t>The model can be run further for more epochs. The data could be increased. We can add words, numbers as well for this. We could also do this by inputting a constant stream of images and that get a resultant string for a particular word. </a:t>
            </a:r>
            <a:endParaRPr lang="en-US" sz="2000" dirty="0"/>
          </a:p>
          <a:p>
            <a:pPr marL="457200" indent="-457200" hangingPunct="1">
              <a:spcBef>
                <a:spcPts val="638"/>
              </a:spcBef>
              <a:spcAft>
                <a:spcPts val="0"/>
              </a:spcAft>
              <a:buClr>
                <a:srgbClr val="40458C"/>
              </a:buClr>
              <a:buSzPct val="110000"/>
              <a:buFont typeface="Wingdings" panose="05000000000000000000" pitchFamily="2" charset="2"/>
              <a:buChar char="q"/>
            </a:pPr>
            <a:r>
              <a:rPr lang="en-US" sz="2000" b="0" i="0" dirty="0"/>
              <a:t>We could get an android application for the same. Text to speech could be added as well. It could be made multilingual as well.</a:t>
            </a:r>
          </a:p>
          <a:p>
            <a:pPr marL="457200" indent="-457200" hangingPunct="1">
              <a:spcBef>
                <a:spcPts val="638"/>
              </a:spcBef>
              <a:spcAft>
                <a:spcPts val="0"/>
              </a:spcAft>
              <a:buClr>
                <a:srgbClr val="40458C"/>
              </a:buClr>
              <a:buSzPct val="110000"/>
              <a:buFont typeface="Wingdings" panose="05000000000000000000" pitchFamily="2" charset="2"/>
              <a:buChar char="q"/>
            </a:pPr>
            <a:r>
              <a:rPr lang="en-US" sz="2000" dirty="0"/>
              <a:t>We can use this technique to translate a whole phrase. Here instead of using images we can provide it a video and the program will interpret all the hand signs shown in it as the output.</a:t>
            </a:r>
          </a:p>
          <a:p>
            <a:pPr marL="457200" indent="-457200" hangingPunct="1">
              <a:spcBef>
                <a:spcPts val="638"/>
              </a:spcBef>
              <a:spcAft>
                <a:spcPts val="0"/>
              </a:spcAft>
              <a:buClr>
                <a:srgbClr val="40458C"/>
              </a:buClr>
              <a:buSzPct val="110000"/>
              <a:buFont typeface="Wingdings" panose="05000000000000000000" pitchFamily="2" charset="2"/>
              <a:buChar char="q"/>
            </a:pPr>
            <a:r>
              <a:rPr lang="en-US" sz="2000" dirty="0"/>
              <a:t>The program and its features can become more attractive by adding GPU.</a:t>
            </a:r>
          </a:p>
          <a:p>
            <a:pPr marL="457200" indent="-457200" hangingPunct="1">
              <a:spcBef>
                <a:spcPts val="638"/>
              </a:spcBef>
              <a:spcAft>
                <a:spcPts val="0"/>
              </a:spcAft>
              <a:buClr>
                <a:srgbClr val="40458C"/>
              </a:buClr>
              <a:buSzPct val="110000"/>
              <a:buFont typeface="Wingdings" panose="05000000000000000000" pitchFamily="2" charset="2"/>
              <a:buChar char="q"/>
            </a:pPr>
            <a:r>
              <a:rPr lang="en-US" sz="2000" dirty="0"/>
              <a:t>We can input the word and its hand sign will appear as the output.</a:t>
            </a:r>
          </a:p>
          <a:p>
            <a:pPr marL="457200" indent="-457200" hangingPunct="1">
              <a:spcBef>
                <a:spcPts val="638"/>
              </a:spcBef>
              <a:spcAft>
                <a:spcPts val="0"/>
              </a:spcAft>
              <a:buClr>
                <a:srgbClr val="40458C"/>
              </a:buClr>
              <a:buSzPct val="110000"/>
              <a:buFont typeface="Wingdings" panose="05000000000000000000" pitchFamily="2" charset="2"/>
              <a:buChar char="q"/>
            </a:pPr>
            <a:endParaRPr lang="en-IN" sz="2000" dirty="0">
              <a:latin typeface="Times New Roman" pitchFamily="18" charset="0"/>
              <a:ea typeface="Tahoma" pitchFamily="34" charset="0"/>
              <a:cs typeface="Times New Roman" pitchFamily="18" charset="0"/>
            </a:endParaRPr>
          </a:p>
        </p:txBody>
      </p:sp>
      <p:sp>
        <p:nvSpPr>
          <p:cNvPr id="14" name="Title 1"/>
          <p:cNvSpPr txBox="1">
            <a:spLocks/>
          </p:cNvSpPr>
          <p:nvPr/>
        </p:nvSpPr>
        <p:spPr>
          <a:xfrm>
            <a:off x="838200" y="159913"/>
            <a:ext cx="4572000" cy="584775"/>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r>
              <a:rPr lang="en-US" sz="3200" dirty="0"/>
              <a:t>Future Directions</a:t>
            </a:r>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12</a:t>
            </a:fld>
            <a:endParaRPr lang="en-US" dirty="0">
              <a:solidFill>
                <a:prstClr val="black">
                  <a:tint val="75000"/>
                </a:prstClr>
              </a:solidFill>
            </a:endParaRPr>
          </a:p>
        </p:txBody>
      </p:sp>
    </p:spTree>
    <p:extLst>
      <p:ext uri="{BB962C8B-B14F-4D97-AF65-F5344CB8AC3E}">
        <p14:creationId xmlns:p14="http://schemas.microsoft.com/office/powerpoint/2010/main" val="559591916"/>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1142999" y="1219200"/>
            <a:ext cx="7727759" cy="5268540"/>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r>
              <a:rPr lang="en-IN" sz="1800" dirty="0">
                <a:hlinkClick r:id="rId3"/>
              </a:rPr>
              <a:t>(PDF) SIGN LANGUAGE DETECTION | IRJET Journal - Academia.edu</a:t>
            </a:r>
            <a:endParaRPr lang="en-IN" sz="1800" dirty="0"/>
          </a:p>
          <a:p>
            <a:r>
              <a:rPr lang="en-US" sz="1800" dirty="0">
                <a:hlinkClick r:id="rId4"/>
              </a:rPr>
              <a:t>(PDF) A Survey of Hand Gesture Recognition Methods in Sign Language Recognition (researchgate.net)</a:t>
            </a:r>
            <a:endParaRPr lang="en-IN" sz="1800" dirty="0"/>
          </a:p>
          <a:p>
            <a:r>
              <a:rPr lang="en-US" sz="1800" dirty="0">
                <a:hlinkClick r:id="rId5"/>
              </a:rPr>
              <a:t>(192) Sign Language Recognition using Machine Learning | Sign Language Detection | Data Magic – YouTube</a:t>
            </a:r>
            <a:endParaRPr lang="en-IN" sz="1800" dirty="0"/>
          </a:p>
          <a:p>
            <a:r>
              <a:rPr lang="en-US" sz="1800" dirty="0">
                <a:hlinkClick r:id="rId6"/>
              </a:rPr>
              <a:t>(191) Sign Language Detection-part2 | AI Hand Sign detection | Machine Learning | Data Magic – YouTube</a:t>
            </a:r>
            <a:endParaRPr lang="en-IN" sz="1800" dirty="0"/>
          </a:p>
          <a:p>
            <a:r>
              <a:rPr lang="en-IN" sz="1800" dirty="0">
                <a:hlinkClick r:id="rId7"/>
              </a:rPr>
              <a:t>datamagic2020/sign-language-detection (github.com)</a:t>
            </a:r>
            <a:endParaRPr lang="en-IN" sz="1800" dirty="0"/>
          </a:p>
          <a:p>
            <a:endParaRPr lang="en-IN" sz="1800" dirty="0"/>
          </a:p>
          <a:p>
            <a:pPr marL="457200" indent="-457200" hangingPunct="1">
              <a:spcBef>
                <a:spcPts val="638"/>
              </a:spcBef>
              <a:spcAft>
                <a:spcPts val="0"/>
              </a:spcAft>
              <a:buClr>
                <a:srgbClr val="40458C"/>
              </a:buClr>
              <a:buSzPct val="110000"/>
              <a:buFont typeface="+mj-lt"/>
              <a:buAutoNum type="arabicPeriod"/>
            </a:pPr>
            <a:endParaRPr lang="en-IN" sz="2000" dirty="0">
              <a:latin typeface="Times New Roman" pitchFamily="18" charset="0"/>
              <a:ea typeface="Tahoma" pitchFamily="34" charset="0"/>
              <a:cs typeface="Times New Roman" pitchFamily="18" charset="0"/>
            </a:endParaRPr>
          </a:p>
        </p:txBody>
      </p:sp>
      <p:sp>
        <p:nvSpPr>
          <p:cNvPr id="14" name="Title 1"/>
          <p:cNvSpPr txBox="1">
            <a:spLocks/>
          </p:cNvSpPr>
          <p:nvPr/>
        </p:nvSpPr>
        <p:spPr>
          <a:xfrm>
            <a:off x="838200" y="159913"/>
            <a:ext cx="7086600" cy="584775"/>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r>
              <a:rPr lang="en-US" sz="3200" dirty="0"/>
              <a:t>References</a:t>
            </a:r>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13</a:t>
            </a:fld>
            <a:endParaRPr lang="en-US" dirty="0">
              <a:solidFill>
                <a:prstClr val="black">
                  <a:tint val="75000"/>
                </a:prstClr>
              </a:solidFill>
            </a:endParaRPr>
          </a:p>
        </p:txBody>
      </p:sp>
    </p:spTree>
    <p:extLst>
      <p:ext uri="{BB962C8B-B14F-4D97-AF65-F5344CB8AC3E}">
        <p14:creationId xmlns:p14="http://schemas.microsoft.com/office/powerpoint/2010/main" val="2121993804"/>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1142999" y="1219200"/>
            <a:ext cx="7727759" cy="5268540"/>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Introduction</a:t>
            </a:r>
            <a:endParaRPr lang="en-IN" sz="2800" dirty="0">
              <a:solidFill>
                <a:srgbClr val="FF0000"/>
              </a:solidFill>
              <a:latin typeface="Times New Roman" pitchFamily="18" charset="0"/>
              <a:ea typeface="Tahoma" pitchFamily="34" charset="0"/>
              <a:cs typeface="Times New Roman" pitchFamily="18" charset="0"/>
            </a:endParaRP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Literature Survey and Motivation </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Problem Definition and Objectives </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Proposed Methods / Technique</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Society Contributions and Conclusion</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Result Analysis</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Future Directions</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Publications</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References </a:t>
            </a:r>
          </a:p>
        </p:txBody>
      </p:sp>
      <p:sp>
        <p:nvSpPr>
          <p:cNvPr id="14" name="Title 1"/>
          <p:cNvSpPr txBox="1">
            <a:spLocks/>
          </p:cNvSpPr>
          <p:nvPr/>
        </p:nvSpPr>
        <p:spPr>
          <a:xfrm>
            <a:off x="3200400" y="159913"/>
            <a:ext cx="2209800" cy="584775"/>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r>
              <a:rPr lang="en-US" sz="3200" dirty="0"/>
              <a:t>Contents</a:t>
            </a:r>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2</a:t>
            </a:fld>
            <a:endParaRPr lang="en-US" dirty="0">
              <a:solidFill>
                <a:prstClr val="black">
                  <a:tint val="75000"/>
                </a:prstClr>
              </a:solidFill>
            </a:endParaRPr>
          </a:p>
        </p:txBody>
      </p:sp>
    </p:spTree>
    <p:extLst>
      <p:ext uri="{BB962C8B-B14F-4D97-AF65-F5344CB8AC3E}">
        <p14:creationId xmlns:p14="http://schemas.microsoft.com/office/powerpoint/2010/main" val="3926486634"/>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1142999" y="1219200"/>
            <a:ext cx="7727759" cy="5268540"/>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pPr marL="457200" indent="-457200" hangingPunct="1">
              <a:spcBef>
                <a:spcPts val="638"/>
              </a:spcBef>
              <a:spcAft>
                <a:spcPts val="0"/>
              </a:spcAft>
              <a:buClr>
                <a:srgbClr val="40458C"/>
              </a:buClr>
              <a:buSzPct val="110000"/>
              <a:buFont typeface="Courier New" panose="02070309020205020404" pitchFamily="49" charset="0"/>
              <a:buChar char="o"/>
            </a:pPr>
            <a:r>
              <a:rPr lang="en-US" sz="2800" dirty="0"/>
              <a:t>Sign Language Recognition is one of the most growing fields of research area. Many new techniques have been developed recently in this area. </a:t>
            </a:r>
          </a:p>
          <a:p>
            <a:pPr marL="457200" indent="-457200" hangingPunct="1">
              <a:spcBef>
                <a:spcPts val="638"/>
              </a:spcBef>
              <a:spcAft>
                <a:spcPts val="0"/>
              </a:spcAft>
              <a:buClr>
                <a:srgbClr val="40458C"/>
              </a:buClr>
              <a:buSzPct val="110000"/>
              <a:buFont typeface="Courier New" panose="02070309020205020404" pitchFamily="49" charset="0"/>
              <a:buChar char="o"/>
            </a:pPr>
            <a:r>
              <a:rPr lang="en-US" sz="2800" dirty="0"/>
              <a:t>The Sign Language is mainly used for communication of deaf-dumb people. There are many sign languages such as ISL, FSL, BSL, ASL ; out of these ASL is the most popular one. </a:t>
            </a:r>
          </a:p>
          <a:p>
            <a:pPr marL="457200" indent="-457200" hangingPunct="1">
              <a:spcBef>
                <a:spcPts val="638"/>
              </a:spcBef>
              <a:spcAft>
                <a:spcPts val="0"/>
              </a:spcAft>
              <a:buClr>
                <a:srgbClr val="40458C"/>
              </a:buClr>
              <a:buSzPct val="110000"/>
              <a:buFont typeface="Courier New" panose="02070309020205020404" pitchFamily="49" charset="0"/>
              <a:buChar char="o"/>
            </a:pPr>
            <a:r>
              <a:rPr lang="en-US" sz="2800" dirty="0"/>
              <a:t>One of the main features of ASL is that most of the signs in this language are single handed</a:t>
            </a:r>
            <a:r>
              <a:rPr lang="en-IN" sz="2800" dirty="0">
                <a:latin typeface="Times New Roman" pitchFamily="18" charset="0"/>
                <a:ea typeface="Tahoma" pitchFamily="34" charset="0"/>
                <a:cs typeface="Times New Roman" pitchFamily="18" charset="0"/>
              </a:rPr>
              <a:t>.</a:t>
            </a:r>
          </a:p>
        </p:txBody>
      </p:sp>
      <p:sp>
        <p:nvSpPr>
          <p:cNvPr id="14" name="Title 1"/>
          <p:cNvSpPr txBox="1">
            <a:spLocks/>
          </p:cNvSpPr>
          <p:nvPr/>
        </p:nvSpPr>
        <p:spPr>
          <a:xfrm>
            <a:off x="3200400" y="159913"/>
            <a:ext cx="2743200" cy="584775"/>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r>
              <a:rPr lang="en-US" sz="3200" dirty="0"/>
              <a:t>Introduction</a:t>
            </a:r>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3</a:t>
            </a:fld>
            <a:endParaRPr lang="en-US" dirty="0">
              <a:solidFill>
                <a:prstClr val="black">
                  <a:tint val="75000"/>
                </a:prstClr>
              </a:solidFill>
            </a:endParaRPr>
          </a:p>
        </p:txBody>
      </p:sp>
    </p:spTree>
    <p:extLst>
      <p:ext uri="{BB962C8B-B14F-4D97-AF65-F5344CB8AC3E}">
        <p14:creationId xmlns:p14="http://schemas.microsoft.com/office/powerpoint/2010/main" val="2639219800"/>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1142999" y="1219200"/>
            <a:ext cx="7727759" cy="5268540"/>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pPr marL="457200" indent="-457200" hangingPunct="1">
              <a:spcBef>
                <a:spcPts val="638"/>
              </a:spcBef>
              <a:spcAft>
                <a:spcPts val="0"/>
              </a:spcAft>
              <a:buClr>
                <a:srgbClr val="40458C"/>
              </a:buClr>
              <a:buSzPct val="110000"/>
              <a:buFont typeface="Wingdings" panose="05000000000000000000" pitchFamily="2" charset="2"/>
              <a:buChar char="v"/>
            </a:pPr>
            <a:r>
              <a:rPr lang="en-US" sz="2800" dirty="0"/>
              <a:t>The recognition of various hand gestures were done by vision-based approaches, data glove-based approaches, soft computing approaches like Artificial Neural Network, Fuzzy logic, Genetic Algorithm and others like PCA, Canonical Analysis, etc.</a:t>
            </a:r>
          </a:p>
          <a:p>
            <a:pPr marL="457200" indent="-457200" hangingPunct="1">
              <a:spcBef>
                <a:spcPts val="638"/>
              </a:spcBef>
              <a:spcAft>
                <a:spcPts val="0"/>
              </a:spcAft>
              <a:buClr>
                <a:srgbClr val="40458C"/>
              </a:buClr>
              <a:buSzPct val="110000"/>
              <a:buFont typeface="Wingdings" panose="05000000000000000000" pitchFamily="2" charset="2"/>
              <a:buChar char="v"/>
            </a:pPr>
            <a:r>
              <a:rPr lang="en-US" sz="2800" dirty="0"/>
              <a:t>The recognition techniques are divided into three broad categories such as Hand segmentation approaches, Feature extraction approaches and Gesture recognition approaches.</a:t>
            </a:r>
            <a:endParaRPr lang="en-IN" sz="2800" dirty="0"/>
          </a:p>
          <a:p>
            <a:pPr marL="457200" indent="-457200" hangingPunct="1">
              <a:spcBef>
                <a:spcPts val="638"/>
              </a:spcBef>
              <a:spcAft>
                <a:spcPts val="0"/>
              </a:spcAft>
              <a:buClr>
                <a:srgbClr val="40458C"/>
              </a:buClr>
              <a:buSzPct val="110000"/>
              <a:buFont typeface="Wingdings" panose="05000000000000000000" pitchFamily="2" charset="2"/>
              <a:buChar char="v"/>
            </a:pPr>
            <a:endParaRPr lang="en-IN" sz="2800" dirty="0">
              <a:latin typeface="Times New Roman" pitchFamily="18" charset="0"/>
              <a:ea typeface="Tahoma" pitchFamily="34" charset="0"/>
              <a:cs typeface="Times New Roman" pitchFamily="18" charset="0"/>
            </a:endParaRPr>
          </a:p>
        </p:txBody>
      </p:sp>
      <p:sp>
        <p:nvSpPr>
          <p:cNvPr id="14" name="Title 1"/>
          <p:cNvSpPr txBox="1">
            <a:spLocks/>
          </p:cNvSpPr>
          <p:nvPr/>
        </p:nvSpPr>
        <p:spPr>
          <a:xfrm>
            <a:off x="762000" y="159913"/>
            <a:ext cx="7543800" cy="584775"/>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r>
              <a:rPr lang="en-US" sz="3200" dirty="0"/>
              <a:t>Literature Survey and Motivation</a:t>
            </a:r>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4</a:t>
            </a:fld>
            <a:endParaRPr lang="en-US" dirty="0">
              <a:solidFill>
                <a:prstClr val="black">
                  <a:tint val="75000"/>
                </a:prstClr>
              </a:solidFill>
            </a:endParaRPr>
          </a:p>
        </p:txBody>
      </p:sp>
    </p:spTree>
    <p:extLst>
      <p:ext uri="{BB962C8B-B14F-4D97-AF65-F5344CB8AC3E}">
        <p14:creationId xmlns:p14="http://schemas.microsoft.com/office/powerpoint/2010/main" val="3850632164"/>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1142999" y="1219200"/>
            <a:ext cx="7727759" cy="5268540"/>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pPr marL="457200" indent="-457200" hangingPunct="1">
              <a:spcBef>
                <a:spcPts val="638"/>
              </a:spcBef>
              <a:spcAft>
                <a:spcPts val="0"/>
              </a:spcAft>
              <a:buClr>
                <a:srgbClr val="40458C"/>
              </a:buClr>
              <a:buSzPct val="110000"/>
              <a:buFont typeface="Wingdings" panose="05000000000000000000" pitchFamily="2" charset="2"/>
              <a:buChar char="v"/>
            </a:pPr>
            <a:r>
              <a:rPr lang="en-US" sz="2800" b="0" i="0" dirty="0">
                <a:effectLst/>
                <a:latin typeface="ff8"/>
              </a:rPr>
              <a:t> A gesture-based communication finger spelling       letters in order ID framework was created by utilizing image processing and Artificial Intelligence. </a:t>
            </a:r>
          </a:p>
          <a:p>
            <a:pPr marL="457200" indent="-457200" hangingPunct="1">
              <a:spcBef>
                <a:spcPts val="638"/>
              </a:spcBef>
              <a:spcAft>
                <a:spcPts val="0"/>
              </a:spcAft>
              <a:buClr>
                <a:srgbClr val="40458C"/>
              </a:buClr>
              <a:buSzPct val="110000"/>
              <a:buFont typeface="Wingdings" panose="05000000000000000000" pitchFamily="2" charset="2"/>
              <a:buChar char="v"/>
            </a:pPr>
            <a:r>
              <a:rPr lang="en-US" sz="2800" b="0" i="0" dirty="0">
                <a:effectLst/>
                <a:latin typeface="ff8"/>
              </a:rPr>
              <a:t>Additionally, Convolutional Neural Network (CNN) design has been used in the training dataset for correlation. The Massey Dataset is used in the training and testing periods of the entire </a:t>
            </a:r>
            <a:r>
              <a:rPr lang="en-IN" sz="2800" b="0" i="0" dirty="0">
                <a:effectLst/>
                <a:latin typeface="ff8"/>
              </a:rPr>
              <a:t>framework. </a:t>
            </a:r>
          </a:p>
          <a:p>
            <a:pPr marL="457200" indent="-457200" hangingPunct="1">
              <a:spcBef>
                <a:spcPts val="638"/>
              </a:spcBef>
              <a:spcAft>
                <a:spcPts val="0"/>
              </a:spcAft>
              <a:buClr>
                <a:srgbClr val="40458C"/>
              </a:buClr>
              <a:buSzPct val="110000"/>
              <a:buFont typeface="Wingdings" panose="05000000000000000000" pitchFamily="2" charset="2"/>
              <a:buChar char="v"/>
            </a:pPr>
            <a:r>
              <a:rPr lang="en-IN" sz="2800" b="0" i="0" dirty="0">
                <a:effectLst/>
                <a:latin typeface="ff8"/>
              </a:rPr>
              <a:t>They have done five main methods. They are HOG-SVM, LBP-SVM, HOG-LBP-SVM, CNN, CNN-SVM.</a:t>
            </a:r>
            <a:endParaRPr lang="en-IN" sz="2800" dirty="0"/>
          </a:p>
          <a:p>
            <a:pPr marL="457200" indent="-457200" hangingPunct="1">
              <a:spcBef>
                <a:spcPts val="638"/>
              </a:spcBef>
              <a:spcAft>
                <a:spcPts val="0"/>
              </a:spcAft>
              <a:buClr>
                <a:srgbClr val="40458C"/>
              </a:buClr>
              <a:buSzPct val="110000"/>
              <a:buFont typeface="Wingdings" panose="05000000000000000000" pitchFamily="2" charset="2"/>
              <a:buChar char="v"/>
            </a:pPr>
            <a:endParaRPr lang="en-IN" sz="2800" dirty="0">
              <a:latin typeface="Times New Roman" pitchFamily="18" charset="0"/>
              <a:ea typeface="Tahoma" pitchFamily="34" charset="0"/>
              <a:cs typeface="Times New Roman" pitchFamily="18" charset="0"/>
            </a:endParaRPr>
          </a:p>
        </p:txBody>
      </p:sp>
      <p:sp>
        <p:nvSpPr>
          <p:cNvPr id="14" name="Title 1"/>
          <p:cNvSpPr txBox="1">
            <a:spLocks/>
          </p:cNvSpPr>
          <p:nvPr/>
        </p:nvSpPr>
        <p:spPr>
          <a:xfrm>
            <a:off x="685800" y="77872"/>
            <a:ext cx="7620000" cy="584775"/>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r>
              <a:rPr lang="en-US" sz="3200" dirty="0"/>
              <a:t>Literature Survey and Motivation</a:t>
            </a:r>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5</a:t>
            </a:fld>
            <a:endParaRPr lang="en-US" dirty="0">
              <a:solidFill>
                <a:prstClr val="black">
                  <a:tint val="75000"/>
                </a:prstClr>
              </a:solidFill>
            </a:endParaRPr>
          </a:p>
        </p:txBody>
      </p:sp>
    </p:spTree>
    <p:extLst>
      <p:ext uri="{BB962C8B-B14F-4D97-AF65-F5344CB8AC3E}">
        <p14:creationId xmlns:p14="http://schemas.microsoft.com/office/powerpoint/2010/main" val="4285963758"/>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1142999" y="1219200"/>
            <a:ext cx="7727759" cy="5268540"/>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pPr marL="457200" indent="-457200" hangingPunct="1">
              <a:spcBef>
                <a:spcPts val="638"/>
              </a:spcBef>
              <a:spcAft>
                <a:spcPts val="0"/>
              </a:spcAft>
              <a:buClr>
                <a:srgbClr val="40458C"/>
              </a:buClr>
              <a:buSzPct val="110000"/>
              <a:buFont typeface="Wingdings" panose="05000000000000000000" pitchFamily="2" charset="2"/>
              <a:buChar char="v"/>
            </a:pPr>
            <a:r>
              <a:rPr lang="en-US" sz="2800" dirty="0"/>
              <a:t>For example, there was a mother who strained her wrist from signing all her life for her deaf daughter. The doctor also made her stop signing. This caused the communication with her deaf daughter to decrease, since she had to read lips from then on.</a:t>
            </a:r>
          </a:p>
          <a:p>
            <a:pPr marL="457200" indent="-457200" hangingPunct="1">
              <a:spcBef>
                <a:spcPts val="638"/>
              </a:spcBef>
              <a:spcAft>
                <a:spcPts val="0"/>
              </a:spcAft>
              <a:buClr>
                <a:srgbClr val="40458C"/>
              </a:buClr>
              <a:buSzPct val="110000"/>
              <a:buFont typeface="Wingdings" panose="05000000000000000000" pitchFamily="2" charset="2"/>
              <a:buChar char="v"/>
            </a:pPr>
            <a:r>
              <a:rPr lang="en-US" sz="2800" dirty="0"/>
              <a:t>This system provides an opportunity for a deaf-dumb people to communicate with non-signing people without the need of a translator.</a:t>
            </a:r>
            <a:endParaRPr lang="en-IN" sz="2800" dirty="0"/>
          </a:p>
          <a:p>
            <a:pPr marL="457200" indent="-457200" hangingPunct="1">
              <a:spcBef>
                <a:spcPts val="638"/>
              </a:spcBef>
              <a:spcAft>
                <a:spcPts val="0"/>
              </a:spcAft>
              <a:buClr>
                <a:srgbClr val="40458C"/>
              </a:buClr>
              <a:buSzPct val="110000"/>
              <a:buFont typeface="Wingdings" panose="05000000000000000000" pitchFamily="2" charset="2"/>
              <a:buChar char="v"/>
            </a:pPr>
            <a:endParaRPr lang="en-US" sz="2800" dirty="0"/>
          </a:p>
          <a:p>
            <a:pPr marL="457200" indent="-457200" hangingPunct="1">
              <a:spcBef>
                <a:spcPts val="638"/>
              </a:spcBef>
              <a:spcAft>
                <a:spcPts val="0"/>
              </a:spcAft>
              <a:buClr>
                <a:srgbClr val="40458C"/>
              </a:buClr>
              <a:buSzPct val="110000"/>
              <a:buFont typeface="Wingdings" panose="05000000000000000000" pitchFamily="2" charset="2"/>
              <a:buChar char="v"/>
            </a:pPr>
            <a:endParaRPr lang="en-IN" sz="2800" dirty="0">
              <a:latin typeface="Times New Roman" pitchFamily="18" charset="0"/>
              <a:ea typeface="Tahoma" pitchFamily="34" charset="0"/>
              <a:cs typeface="Times New Roman" pitchFamily="18" charset="0"/>
            </a:endParaRPr>
          </a:p>
        </p:txBody>
      </p:sp>
      <p:sp>
        <p:nvSpPr>
          <p:cNvPr id="14" name="Title 1"/>
          <p:cNvSpPr txBox="1">
            <a:spLocks/>
          </p:cNvSpPr>
          <p:nvPr/>
        </p:nvSpPr>
        <p:spPr>
          <a:xfrm>
            <a:off x="1295400" y="-332530"/>
            <a:ext cx="6934200" cy="1569660"/>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endParaRPr lang="en-US" sz="3200" dirty="0"/>
          </a:p>
          <a:p>
            <a:r>
              <a:rPr lang="en-US" sz="3200" dirty="0"/>
              <a:t>Literature Survey and Motivation</a:t>
            </a:r>
          </a:p>
          <a:p>
            <a:endParaRPr lang="en-US" sz="3200" dirty="0"/>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6</a:t>
            </a:fld>
            <a:endParaRPr lang="en-US" dirty="0">
              <a:solidFill>
                <a:prstClr val="black">
                  <a:tint val="75000"/>
                </a:prstClr>
              </a:solidFill>
            </a:endParaRPr>
          </a:p>
        </p:txBody>
      </p:sp>
    </p:spTree>
    <p:extLst>
      <p:ext uri="{BB962C8B-B14F-4D97-AF65-F5344CB8AC3E}">
        <p14:creationId xmlns:p14="http://schemas.microsoft.com/office/powerpoint/2010/main" val="1446392866"/>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1142999" y="1219200"/>
            <a:ext cx="7727759" cy="5268540"/>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pPr marL="457200" indent="-457200" hangingPunct="1">
              <a:spcBef>
                <a:spcPts val="638"/>
              </a:spcBef>
              <a:spcAft>
                <a:spcPts val="0"/>
              </a:spcAft>
              <a:buClr>
                <a:srgbClr val="40458C"/>
              </a:buClr>
              <a:buSzPct val="110000"/>
              <a:buFont typeface="Wingdings" panose="05000000000000000000" pitchFamily="2" charset="2"/>
              <a:buChar char="Ø"/>
            </a:pPr>
            <a:r>
              <a:rPr lang="en-IN" sz="2800" dirty="0"/>
              <a:t>To develop a software which can detect basic hand signs (used in day-to-day life) so the user does not require a translator to be around with him/her all the time.</a:t>
            </a:r>
          </a:p>
          <a:p>
            <a:pPr marL="457200" indent="-457200" hangingPunct="1">
              <a:spcBef>
                <a:spcPts val="638"/>
              </a:spcBef>
              <a:spcAft>
                <a:spcPts val="0"/>
              </a:spcAft>
              <a:buClr>
                <a:srgbClr val="40458C"/>
              </a:buClr>
              <a:buSzPct val="110000"/>
              <a:buFont typeface="Wingdings" panose="05000000000000000000" pitchFamily="2" charset="2"/>
              <a:buChar char="Ø"/>
            </a:pPr>
            <a:endParaRPr lang="en-IN" sz="2800" dirty="0"/>
          </a:p>
          <a:p>
            <a:pPr marL="108000" indent="0">
              <a:buNone/>
            </a:pPr>
            <a:r>
              <a:rPr lang="en-IN" sz="2800" dirty="0"/>
              <a:t>			Objectives:</a:t>
            </a:r>
          </a:p>
          <a:p>
            <a:pPr marL="540000" lvl="1" indent="0">
              <a:buNone/>
            </a:pPr>
            <a:r>
              <a:rPr lang="en-IN" sz="2800" dirty="0"/>
              <a:t>1. Detect basic phrases using Hand signs</a:t>
            </a:r>
          </a:p>
          <a:p>
            <a:pPr marL="540000" lvl="1" indent="0">
              <a:buNone/>
            </a:pPr>
            <a:r>
              <a:rPr lang="en-IN" sz="2800" dirty="0"/>
              <a:t>2. Detect ASL language alphabets</a:t>
            </a:r>
          </a:p>
          <a:p>
            <a:pPr marL="457200" indent="-457200" hangingPunct="1">
              <a:spcBef>
                <a:spcPts val="638"/>
              </a:spcBef>
              <a:spcAft>
                <a:spcPts val="0"/>
              </a:spcAft>
              <a:buClr>
                <a:srgbClr val="40458C"/>
              </a:buClr>
              <a:buSzPct val="110000"/>
              <a:buFont typeface="Wingdings" panose="05000000000000000000" pitchFamily="2" charset="2"/>
              <a:buChar char="Ø"/>
            </a:pPr>
            <a:endParaRPr lang="en-IN" sz="2800" dirty="0">
              <a:latin typeface="Times New Roman" pitchFamily="18" charset="0"/>
              <a:ea typeface="Tahoma" pitchFamily="34" charset="0"/>
              <a:cs typeface="Times New Roman" pitchFamily="18" charset="0"/>
            </a:endParaRPr>
          </a:p>
        </p:txBody>
      </p:sp>
      <p:sp>
        <p:nvSpPr>
          <p:cNvPr id="14" name="Title 1"/>
          <p:cNvSpPr txBox="1">
            <a:spLocks/>
          </p:cNvSpPr>
          <p:nvPr/>
        </p:nvSpPr>
        <p:spPr>
          <a:xfrm>
            <a:off x="952250" y="159913"/>
            <a:ext cx="7582150" cy="584775"/>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r>
              <a:rPr lang="en-US" sz="3200" dirty="0"/>
              <a:t>Problem Definition and Objectives</a:t>
            </a:r>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7</a:t>
            </a:fld>
            <a:endParaRPr lang="en-US" dirty="0">
              <a:solidFill>
                <a:prstClr val="black">
                  <a:tint val="75000"/>
                </a:prstClr>
              </a:solidFill>
            </a:endParaRPr>
          </a:p>
        </p:txBody>
      </p:sp>
    </p:spTree>
    <p:extLst>
      <p:ext uri="{BB962C8B-B14F-4D97-AF65-F5344CB8AC3E}">
        <p14:creationId xmlns:p14="http://schemas.microsoft.com/office/powerpoint/2010/main" val="133191483"/>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1111441" y="1219201"/>
            <a:ext cx="7727759" cy="5268540"/>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pPr marL="457200" indent="-457200" hangingPunct="1">
              <a:spcBef>
                <a:spcPts val="638"/>
              </a:spcBef>
              <a:spcAft>
                <a:spcPts val="0"/>
              </a:spcAft>
              <a:buClr>
                <a:srgbClr val="40458C"/>
              </a:buClr>
              <a:buSzPct val="110000"/>
              <a:buFont typeface="+mj-lt"/>
              <a:buAutoNum type="arabicPeriod"/>
            </a:pPr>
            <a:r>
              <a:rPr lang="en-IN" sz="2800" b="0" i="0" dirty="0"/>
              <a:t>Hidden Markov Model (HMM)</a:t>
            </a:r>
          </a:p>
          <a:p>
            <a:pPr marL="457200" indent="-457200" hangingPunct="1">
              <a:spcBef>
                <a:spcPts val="638"/>
              </a:spcBef>
              <a:spcAft>
                <a:spcPts val="0"/>
              </a:spcAft>
              <a:buClr>
                <a:srgbClr val="40458C"/>
              </a:buClr>
              <a:buSzPct val="110000"/>
              <a:buFont typeface="+mj-lt"/>
              <a:buAutoNum type="arabicPeriod"/>
            </a:pPr>
            <a:r>
              <a:rPr lang="en-IN" sz="2800" b="0" i="0" dirty="0"/>
              <a:t>Modif</a:t>
            </a:r>
            <a:r>
              <a:rPr lang="en-IN" sz="2800" dirty="0"/>
              <a:t>i</a:t>
            </a:r>
            <a:r>
              <a:rPr lang="en-IN" sz="2800" b="0" i="0" dirty="0"/>
              <a:t>cations of Hidden Markov Model</a:t>
            </a:r>
            <a:endParaRPr lang="en-US" sz="2800" dirty="0"/>
          </a:p>
          <a:p>
            <a:pPr marL="457200" indent="-457200" hangingPunct="1">
              <a:spcBef>
                <a:spcPts val="638"/>
              </a:spcBef>
              <a:spcAft>
                <a:spcPts val="0"/>
              </a:spcAft>
              <a:buClr>
                <a:srgbClr val="40458C"/>
              </a:buClr>
              <a:buSzPct val="110000"/>
              <a:buFont typeface="+mj-lt"/>
              <a:buAutoNum type="arabicPeriod"/>
            </a:pPr>
            <a:r>
              <a:rPr lang="en-US" sz="2800" dirty="0"/>
              <a:t>Artificial Neural Network (ANN)</a:t>
            </a:r>
          </a:p>
          <a:p>
            <a:pPr marL="457200" indent="-457200" hangingPunct="1">
              <a:spcBef>
                <a:spcPts val="638"/>
              </a:spcBef>
              <a:spcAft>
                <a:spcPts val="0"/>
              </a:spcAft>
              <a:buClr>
                <a:srgbClr val="40458C"/>
              </a:buClr>
              <a:buSzPct val="110000"/>
              <a:buFont typeface="+mj-lt"/>
              <a:buAutoNum type="arabicPeriod"/>
            </a:pPr>
            <a:r>
              <a:rPr lang="en-IN" sz="2800" dirty="0"/>
              <a:t>Convolutional neural network</a:t>
            </a:r>
            <a:endParaRPr lang="en-US" sz="2800" dirty="0"/>
          </a:p>
          <a:p>
            <a:pPr marL="457200" indent="-457200" hangingPunct="1">
              <a:spcBef>
                <a:spcPts val="638"/>
              </a:spcBef>
              <a:spcAft>
                <a:spcPts val="0"/>
              </a:spcAft>
              <a:buClr>
                <a:srgbClr val="40458C"/>
              </a:buClr>
              <a:buSzPct val="110000"/>
              <a:buFont typeface="+mj-lt"/>
              <a:buAutoNum type="arabicPeriod"/>
            </a:pPr>
            <a:r>
              <a:rPr lang="en-IN" sz="2800" dirty="0"/>
              <a:t>Self organising map (SOM)</a:t>
            </a:r>
            <a:endParaRPr lang="en-US" sz="2800" dirty="0"/>
          </a:p>
          <a:p>
            <a:pPr marL="457200" indent="-457200" hangingPunct="1">
              <a:spcBef>
                <a:spcPts val="638"/>
              </a:spcBef>
              <a:spcAft>
                <a:spcPts val="0"/>
              </a:spcAft>
              <a:buClr>
                <a:srgbClr val="40458C"/>
              </a:buClr>
              <a:buSzPct val="110000"/>
              <a:buFont typeface="+mj-lt"/>
              <a:buAutoNum type="arabicPeriod"/>
            </a:pPr>
            <a:endParaRPr lang="en-US" sz="2800" dirty="0"/>
          </a:p>
          <a:p>
            <a:pPr marL="457200" indent="-457200" hangingPunct="1">
              <a:spcBef>
                <a:spcPts val="638"/>
              </a:spcBef>
              <a:spcAft>
                <a:spcPts val="0"/>
              </a:spcAft>
              <a:buClr>
                <a:srgbClr val="40458C"/>
              </a:buClr>
              <a:buSzPct val="110000"/>
              <a:buFont typeface="+mj-lt"/>
              <a:buAutoNum type="arabicPeriod"/>
            </a:pPr>
            <a:endParaRPr lang="en-IN" sz="2800" dirty="0">
              <a:latin typeface="Times New Roman" pitchFamily="18" charset="0"/>
              <a:ea typeface="Tahoma" pitchFamily="34" charset="0"/>
              <a:cs typeface="Times New Roman" pitchFamily="18" charset="0"/>
            </a:endParaRPr>
          </a:p>
        </p:txBody>
      </p:sp>
      <p:sp>
        <p:nvSpPr>
          <p:cNvPr id="14" name="Title 1"/>
          <p:cNvSpPr txBox="1">
            <a:spLocks/>
          </p:cNvSpPr>
          <p:nvPr/>
        </p:nvSpPr>
        <p:spPr>
          <a:xfrm>
            <a:off x="838200" y="159913"/>
            <a:ext cx="7391400" cy="584775"/>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r>
              <a:rPr lang="en-US" sz="3200" dirty="0"/>
              <a:t>Proposed methods and techniques</a:t>
            </a:r>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8</a:t>
            </a:fld>
            <a:endParaRPr lang="en-US" dirty="0">
              <a:solidFill>
                <a:prstClr val="black">
                  <a:tint val="75000"/>
                </a:prstClr>
              </a:solidFill>
            </a:endParaRPr>
          </a:p>
        </p:txBody>
      </p:sp>
    </p:spTree>
    <p:extLst>
      <p:ext uri="{BB962C8B-B14F-4D97-AF65-F5344CB8AC3E}">
        <p14:creationId xmlns:p14="http://schemas.microsoft.com/office/powerpoint/2010/main" val="404227067"/>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1142999" y="1219200"/>
            <a:ext cx="7727759" cy="5268540"/>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pPr marL="457200" indent="-457200" hangingPunct="1">
              <a:spcBef>
                <a:spcPts val="638"/>
              </a:spcBef>
              <a:spcAft>
                <a:spcPts val="0"/>
              </a:spcAft>
              <a:buClr>
                <a:srgbClr val="40458C"/>
              </a:buClr>
              <a:buSzPct val="110000"/>
            </a:pPr>
            <a:r>
              <a:rPr lang="en-US" sz="2400" dirty="0"/>
              <a:t>We have reviewed many prior works such as HMM-based, modified HMM based, neural network based, and hybrid-based approaches. </a:t>
            </a:r>
          </a:p>
          <a:p>
            <a:pPr marL="457200" indent="-457200" hangingPunct="1">
              <a:spcBef>
                <a:spcPts val="638"/>
              </a:spcBef>
              <a:spcAft>
                <a:spcPts val="0"/>
              </a:spcAft>
              <a:buClr>
                <a:srgbClr val="40458C"/>
              </a:buClr>
              <a:buSzPct val="110000"/>
            </a:pPr>
            <a:r>
              <a:rPr lang="en-US" sz="2400" dirty="0"/>
              <a:t>HMM-based SLR approaches have been shown to achieving good recognition accuracy especially in small to medium sized datasets. Efforts on improving the performance of HMM-based approaches have also been proposed by modifying the standard HMM method. </a:t>
            </a:r>
          </a:p>
          <a:p>
            <a:pPr marL="457200" indent="-457200" hangingPunct="1">
              <a:spcBef>
                <a:spcPts val="638"/>
              </a:spcBef>
              <a:spcAft>
                <a:spcPts val="0"/>
              </a:spcAft>
              <a:buClr>
                <a:srgbClr val="40458C"/>
              </a:buClr>
              <a:buSzPct val="110000"/>
            </a:pPr>
            <a:r>
              <a:rPr lang="en-US" sz="2400" dirty="0"/>
              <a:t>However, the proposed HMM-based and modified HMM-based approaches still require the extraction of sign features from input data before applying the classification method.</a:t>
            </a:r>
          </a:p>
          <a:p>
            <a:pPr marL="457200" indent="-457200" hangingPunct="1">
              <a:spcBef>
                <a:spcPts val="638"/>
              </a:spcBef>
              <a:spcAft>
                <a:spcPts val="0"/>
              </a:spcAft>
              <a:buClr>
                <a:srgbClr val="40458C"/>
              </a:buClr>
              <a:buSzPct val="110000"/>
            </a:pPr>
            <a:endParaRPr lang="en-IN" sz="2400" dirty="0">
              <a:latin typeface="Times New Roman" pitchFamily="18" charset="0"/>
              <a:ea typeface="Tahoma" pitchFamily="34" charset="0"/>
              <a:cs typeface="Times New Roman" pitchFamily="18" charset="0"/>
            </a:endParaRPr>
          </a:p>
        </p:txBody>
      </p:sp>
      <p:sp>
        <p:nvSpPr>
          <p:cNvPr id="14" name="Title 1"/>
          <p:cNvSpPr txBox="1">
            <a:spLocks/>
          </p:cNvSpPr>
          <p:nvPr/>
        </p:nvSpPr>
        <p:spPr>
          <a:xfrm>
            <a:off x="685800" y="310803"/>
            <a:ext cx="7924800" cy="584775"/>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r>
              <a:rPr lang="en-US" sz="3200" dirty="0"/>
              <a:t>Society Contributions and Conclusions</a:t>
            </a:r>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9</a:t>
            </a:fld>
            <a:endParaRPr lang="en-US" dirty="0">
              <a:solidFill>
                <a:prstClr val="black">
                  <a:tint val="75000"/>
                </a:prstClr>
              </a:solidFill>
            </a:endParaRPr>
          </a:p>
        </p:txBody>
      </p:sp>
    </p:spTree>
    <p:extLst>
      <p:ext uri="{BB962C8B-B14F-4D97-AF65-F5344CB8AC3E}">
        <p14:creationId xmlns:p14="http://schemas.microsoft.com/office/powerpoint/2010/main" val="1715562320"/>
      </p:ext>
    </p:extLst>
  </p:cSld>
  <p:clrMapOvr>
    <a:masterClrMapping/>
  </p:clrMapOvr>
  <p:transition>
    <p:split orient="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B04185EF2A1943A4128A13A69DDCE7" ma:contentTypeVersion="10" ma:contentTypeDescription="Create a new document." ma:contentTypeScope="" ma:versionID="2d880a12b445dc6df3e0efbcf1d52498">
  <xsd:schema xmlns:xsd="http://www.w3.org/2001/XMLSchema" xmlns:xs="http://www.w3.org/2001/XMLSchema" xmlns:p="http://schemas.microsoft.com/office/2006/metadata/properties" xmlns:ns2="0ef2715a-bc30-44df-984b-0bd7195370f4" xmlns:ns3="df1af11a-0500-4b17-bd63-c6d9f8a8ca93" targetNamespace="http://schemas.microsoft.com/office/2006/metadata/properties" ma:root="true" ma:fieldsID="b62ed9947e7d7456ecd16b8dd526bf17" ns2:_="" ns3:_="">
    <xsd:import namespace="0ef2715a-bc30-44df-984b-0bd7195370f4"/>
    <xsd:import namespace="df1af11a-0500-4b17-bd63-c6d9f8a8ca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f2715a-bc30-44df-984b-0bd7195370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f1af11a-0500-4b17-bd63-c6d9f8a8ca9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D1FEA3-D71B-48AC-BABF-14542421F3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f2715a-bc30-44df-984b-0bd7195370f4"/>
    <ds:schemaRef ds:uri="df1af11a-0500-4b17-bd63-c6d9f8a8ca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3E8F26-3F76-4826-82DF-5DE3CC3E2A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D2C2287-6FBC-43F1-933C-FAD18F3E9B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92</TotalTime>
  <Words>1083</Words>
  <Application>Microsoft Office PowerPoint</Application>
  <PresentationFormat>On-screen Show (4:3)</PresentationFormat>
  <Paragraphs>92</Paragraphs>
  <Slides>13</Slides>
  <Notes>13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13</vt:i4>
      </vt:variant>
    </vt:vector>
  </HeadingPairs>
  <TitlesOfParts>
    <vt:vector size="27" baseType="lpstr">
      <vt:lpstr>Amasis MT Pro Medium</vt:lpstr>
      <vt:lpstr>Arial</vt:lpstr>
      <vt:lpstr>Book Antiqua</vt:lpstr>
      <vt:lpstr>Calibri</vt:lpstr>
      <vt:lpstr>Courier New</vt:lpstr>
      <vt:lpstr>ff8</vt:lpstr>
      <vt:lpstr>Liberation Sans</vt:lpstr>
      <vt:lpstr>Lucida Sans</vt:lpstr>
      <vt:lpstr>StarSymbol</vt:lpstr>
      <vt:lpstr>Tahoma</vt:lpstr>
      <vt:lpstr>Times New Roman</vt:lpstr>
      <vt:lpstr>Wingdings</vt:lpstr>
      <vt:lpstr>Office Theme</vt:lpstr>
      <vt:lpstr>1_Office Theme</vt:lpstr>
      <vt:lpstr>PBL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Viva-Voce Presentation</dc:title>
  <dc:creator>Mahesh</dc:creator>
  <cp:lastModifiedBy>22308_Abhishek_21_22</cp:lastModifiedBy>
  <cp:revision>8</cp:revision>
  <dcterms:created xsi:type="dcterms:W3CDTF">2006-08-16T00:00:00Z</dcterms:created>
  <dcterms:modified xsi:type="dcterms:W3CDTF">2022-04-29T16:31:56Z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0x0101007DB04185EF2A1943A4128A13A69DDCE7</vt:lpwstr>
  </property>
</Properties>
</file>