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4"/>
  </p:notesMasterIdLst>
  <p:handoutMasterIdLst>
    <p:handoutMasterId r:id="rId85"/>
  </p:handoutMasterIdLst>
  <p:sldIdLst>
    <p:sldId id="349" r:id="rId3"/>
    <p:sldId id="438" r:id="rId4"/>
    <p:sldId id="533" r:id="rId5"/>
    <p:sldId id="391" r:id="rId6"/>
    <p:sldId id="464" r:id="rId7"/>
    <p:sldId id="434" r:id="rId8"/>
    <p:sldId id="436" r:id="rId9"/>
    <p:sldId id="437" r:id="rId10"/>
    <p:sldId id="440" r:id="rId11"/>
    <p:sldId id="441" r:id="rId12"/>
    <p:sldId id="439" r:id="rId13"/>
    <p:sldId id="49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3" r:id="rId23"/>
    <p:sldId id="450" r:id="rId24"/>
    <p:sldId id="451" r:id="rId25"/>
    <p:sldId id="452" r:id="rId26"/>
    <p:sldId id="454" r:id="rId27"/>
    <p:sldId id="455" r:id="rId28"/>
    <p:sldId id="468" r:id="rId29"/>
    <p:sldId id="469" r:id="rId30"/>
    <p:sldId id="470" r:id="rId31"/>
    <p:sldId id="471" r:id="rId32"/>
    <p:sldId id="472" r:id="rId33"/>
    <p:sldId id="460" r:id="rId34"/>
    <p:sldId id="485" r:id="rId35"/>
    <p:sldId id="486" r:id="rId36"/>
    <p:sldId id="487" r:id="rId37"/>
    <p:sldId id="488" r:id="rId38"/>
    <p:sldId id="489" r:id="rId39"/>
    <p:sldId id="490" r:id="rId40"/>
    <p:sldId id="492" r:id="rId41"/>
    <p:sldId id="493" r:id="rId42"/>
    <p:sldId id="494" r:id="rId43"/>
    <p:sldId id="495" r:id="rId44"/>
    <p:sldId id="496" r:id="rId45"/>
    <p:sldId id="497" r:id="rId46"/>
    <p:sldId id="498" r:id="rId47"/>
    <p:sldId id="519" r:id="rId48"/>
    <p:sldId id="520" r:id="rId49"/>
    <p:sldId id="473" r:id="rId50"/>
    <p:sldId id="474" r:id="rId51"/>
    <p:sldId id="475" r:id="rId52"/>
    <p:sldId id="476" r:id="rId53"/>
    <p:sldId id="521" r:id="rId54"/>
    <p:sldId id="522" r:id="rId55"/>
    <p:sldId id="523" r:id="rId56"/>
    <p:sldId id="483" r:id="rId57"/>
    <p:sldId id="527" r:id="rId58"/>
    <p:sldId id="499" r:id="rId59"/>
    <p:sldId id="500" r:id="rId60"/>
    <p:sldId id="501" r:id="rId61"/>
    <p:sldId id="502" r:id="rId62"/>
    <p:sldId id="503" r:id="rId63"/>
    <p:sldId id="504" r:id="rId64"/>
    <p:sldId id="525" r:id="rId65"/>
    <p:sldId id="505" r:id="rId66"/>
    <p:sldId id="528" r:id="rId67"/>
    <p:sldId id="506" r:id="rId68"/>
    <p:sldId id="507" r:id="rId69"/>
    <p:sldId id="508" r:id="rId70"/>
    <p:sldId id="509" r:id="rId71"/>
    <p:sldId id="510" r:id="rId72"/>
    <p:sldId id="511" r:id="rId73"/>
    <p:sldId id="512" r:id="rId74"/>
    <p:sldId id="513" r:id="rId75"/>
    <p:sldId id="514" r:id="rId76"/>
    <p:sldId id="529" r:id="rId77"/>
    <p:sldId id="530" r:id="rId78"/>
    <p:sldId id="531" r:id="rId79"/>
    <p:sldId id="532" r:id="rId80"/>
    <p:sldId id="517" r:id="rId81"/>
    <p:sldId id="518" r:id="rId82"/>
    <p:sldId id="524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i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ADC2"/>
    <a:srgbClr val="000000"/>
    <a:srgbClr val="66FFCC"/>
    <a:srgbClr val="CFBFCD"/>
    <a:srgbClr val="C8DB0F"/>
    <a:srgbClr val="66CCFF"/>
    <a:srgbClr val="F5F5C1"/>
    <a:srgbClr val="EEE9A4"/>
    <a:srgbClr val="008080"/>
    <a:srgbClr val="1DD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5232" autoAdjust="0"/>
  </p:normalViewPr>
  <p:slideViewPr>
    <p:cSldViewPr>
      <p:cViewPr varScale="1">
        <p:scale>
          <a:sx n="68" d="100"/>
          <a:sy n="68" d="100"/>
        </p:scale>
        <p:origin x="81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89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ableStyles" Target="tableStyle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C316B-7FC6-4CFB-B5B6-4C8EBD037CDB}" type="doc">
      <dgm:prSet loTypeId="urn:microsoft.com/office/officeart/2005/8/layout/chevron2" loCatId="process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24D1F46-FCD8-4701-9212-8B0F32EC433C}">
      <dgm:prSet phldrT="[Text]"/>
      <dgm:spPr/>
      <dgm:t>
        <a:bodyPr/>
        <a:lstStyle/>
        <a:p>
          <a:r>
            <a:rPr lang="en-US" dirty="0"/>
            <a:t>Goal 1</a:t>
          </a:r>
        </a:p>
      </dgm:t>
    </dgm:pt>
    <dgm:pt modelId="{D8822125-3BF4-41C8-94B4-812579AEFB9C}" type="parTrans" cxnId="{ECB953D2-A966-4F9B-991B-0AE791E86A49}">
      <dgm:prSet/>
      <dgm:spPr/>
      <dgm:t>
        <a:bodyPr/>
        <a:lstStyle/>
        <a:p>
          <a:endParaRPr lang="en-US"/>
        </a:p>
      </dgm:t>
    </dgm:pt>
    <dgm:pt modelId="{069A056C-CB7A-42C8-A7F9-22BF91984F89}" type="sibTrans" cxnId="{ECB953D2-A966-4F9B-991B-0AE791E86A49}">
      <dgm:prSet/>
      <dgm:spPr/>
      <dgm:t>
        <a:bodyPr/>
        <a:lstStyle/>
        <a:p>
          <a:endParaRPr lang="en-US"/>
        </a:p>
      </dgm:t>
    </dgm:pt>
    <dgm:pt modelId="{B587627E-972D-4547-991F-20A14D843B7B}">
      <dgm:prSet phldrT="[Text]"/>
      <dgm:spPr/>
      <dgm:t>
        <a:bodyPr/>
        <a:lstStyle/>
        <a:p>
          <a:r>
            <a:rPr lang="en-US" dirty="0"/>
            <a:t>It should be Simple, object oriented &amp; familiar</a:t>
          </a:r>
        </a:p>
      </dgm:t>
    </dgm:pt>
    <dgm:pt modelId="{6183AC83-8020-43E8-8F87-3B0222F9265F}" type="parTrans" cxnId="{056F2720-55EA-4DD8-ACF3-C1F51284747A}">
      <dgm:prSet/>
      <dgm:spPr/>
      <dgm:t>
        <a:bodyPr/>
        <a:lstStyle/>
        <a:p>
          <a:endParaRPr lang="en-US"/>
        </a:p>
      </dgm:t>
    </dgm:pt>
    <dgm:pt modelId="{E3EEFA56-56EB-46F3-B857-57A47FE0774E}" type="sibTrans" cxnId="{056F2720-55EA-4DD8-ACF3-C1F51284747A}">
      <dgm:prSet/>
      <dgm:spPr/>
      <dgm:t>
        <a:bodyPr/>
        <a:lstStyle/>
        <a:p>
          <a:endParaRPr lang="en-US"/>
        </a:p>
      </dgm:t>
    </dgm:pt>
    <dgm:pt modelId="{B1226194-5705-4F64-866D-9F0EEF97EF4B}">
      <dgm:prSet phldrT="[Text]"/>
      <dgm:spPr/>
      <dgm:t>
        <a:bodyPr/>
        <a:lstStyle/>
        <a:p>
          <a:r>
            <a:rPr lang="en-US" dirty="0"/>
            <a:t>It should be robust and secure</a:t>
          </a:r>
        </a:p>
      </dgm:t>
    </dgm:pt>
    <dgm:pt modelId="{CE48F53A-9953-4E91-9001-91012FA9927A}" type="parTrans" cxnId="{B2DA0E6E-B24A-4133-AB74-DA8AA110C80D}">
      <dgm:prSet/>
      <dgm:spPr/>
      <dgm:t>
        <a:bodyPr/>
        <a:lstStyle/>
        <a:p>
          <a:endParaRPr lang="en-US"/>
        </a:p>
      </dgm:t>
    </dgm:pt>
    <dgm:pt modelId="{4B53EDF4-7F37-4D3E-96A0-4FB2B5B1234C}" type="sibTrans" cxnId="{B2DA0E6E-B24A-4133-AB74-DA8AA110C80D}">
      <dgm:prSet/>
      <dgm:spPr/>
      <dgm:t>
        <a:bodyPr/>
        <a:lstStyle/>
        <a:p>
          <a:endParaRPr lang="en-US"/>
        </a:p>
      </dgm:t>
    </dgm:pt>
    <dgm:pt modelId="{941DFDA6-6793-4EBF-8ED6-CC0497B23FF3}">
      <dgm:prSet phldrT="[Text]"/>
      <dgm:spPr/>
      <dgm:t>
        <a:bodyPr/>
        <a:lstStyle/>
        <a:p>
          <a:r>
            <a:rPr lang="en-US" dirty="0"/>
            <a:t>Goal 3</a:t>
          </a:r>
        </a:p>
      </dgm:t>
    </dgm:pt>
    <dgm:pt modelId="{BAAD5818-61C3-43B5-BAFF-4E380C999070}" type="parTrans" cxnId="{4C5F75D2-4D2D-407A-B37E-92483CB14B24}">
      <dgm:prSet/>
      <dgm:spPr/>
      <dgm:t>
        <a:bodyPr/>
        <a:lstStyle/>
        <a:p>
          <a:endParaRPr lang="en-US"/>
        </a:p>
      </dgm:t>
    </dgm:pt>
    <dgm:pt modelId="{346D52E1-32FE-4F78-A53B-C5BA77666BE6}" type="sibTrans" cxnId="{4C5F75D2-4D2D-407A-B37E-92483CB14B24}">
      <dgm:prSet/>
      <dgm:spPr/>
      <dgm:t>
        <a:bodyPr/>
        <a:lstStyle/>
        <a:p>
          <a:endParaRPr lang="en-US"/>
        </a:p>
      </dgm:t>
    </dgm:pt>
    <dgm:pt modelId="{56FD349B-8182-4F63-9225-9FE36693BF4C}">
      <dgm:prSet phldrT="[Text]"/>
      <dgm:spPr/>
      <dgm:t>
        <a:bodyPr/>
        <a:lstStyle/>
        <a:p>
          <a:r>
            <a:rPr lang="en-US" dirty="0"/>
            <a:t>It should be architecture neutral and portable</a:t>
          </a:r>
        </a:p>
      </dgm:t>
    </dgm:pt>
    <dgm:pt modelId="{310F0A38-2864-4459-B40A-26539D8DA739}" type="parTrans" cxnId="{4D63E936-EF51-40B0-8B44-A3F5124986BB}">
      <dgm:prSet/>
      <dgm:spPr/>
      <dgm:t>
        <a:bodyPr/>
        <a:lstStyle/>
        <a:p>
          <a:endParaRPr lang="en-US"/>
        </a:p>
      </dgm:t>
    </dgm:pt>
    <dgm:pt modelId="{4A2C6BF5-1CFD-4A6A-BBFB-0913699A60EC}" type="sibTrans" cxnId="{4D63E936-EF51-40B0-8B44-A3F5124986BB}">
      <dgm:prSet/>
      <dgm:spPr/>
      <dgm:t>
        <a:bodyPr/>
        <a:lstStyle/>
        <a:p>
          <a:endParaRPr lang="en-US"/>
        </a:p>
      </dgm:t>
    </dgm:pt>
    <dgm:pt modelId="{86E1E026-382F-4807-97C6-BC788DDFDE74}">
      <dgm:prSet phldrT="[Text]"/>
      <dgm:spPr/>
      <dgm:t>
        <a:bodyPr/>
        <a:lstStyle/>
        <a:p>
          <a:r>
            <a:rPr lang="en-US" dirty="0"/>
            <a:t>Goal2 </a:t>
          </a:r>
        </a:p>
      </dgm:t>
    </dgm:pt>
    <dgm:pt modelId="{9F8B392D-04A2-41B7-99B3-D60A8B1109D6}" type="parTrans" cxnId="{AE98E29B-8DFA-4443-8261-4C8AA9B99CBE}">
      <dgm:prSet/>
      <dgm:spPr/>
      <dgm:t>
        <a:bodyPr/>
        <a:lstStyle/>
        <a:p>
          <a:endParaRPr lang="en-US"/>
        </a:p>
      </dgm:t>
    </dgm:pt>
    <dgm:pt modelId="{6788948F-22F4-4BC1-9987-01E5FF6B96EF}" type="sibTrans" cxnId="{AE98E29B-8DFA-4443-8261-4C8AA9B99CBE}">
      <dgm:prSet/>
      <dgm:spPr/>
      <dgm:t>
        <a:bodyPr/>
        <a:lstStyle/>
        <a:p>
          <a:endParaRPr lang="en-US"/>
        </a:p>
      </dgm:t>
    </dgm:pt>
    <dgm:pt modelId="{179D520A-6736-4AD7-B72C-A5843232AF6F}">
      <dgm:prSet/>
      <dgm:spPr/>
      <dgm:t>
        <a:bodyPr/>
        <a:lstStyle/>
        <a:p>
          <a:r>
            <a:rPr lang="en-US" dirty="0"/>
            <a:t>Goal 4 </a:t>
          </a:r>
        </a:p>
      </dgm:t>
    </dgm:pt>
    <dgm:pt modelId="{CD7FB370-D829-48E8-94F4-3B68CF77A5BE}" type="parTrans" cxnId="{DA4A2BCC-6928-4784-9ADF-CE65DB685BC0}">
      <dgm:prSet/>
      <dgm:spPr/>
      <dgm:t>
        <a:bodyPr/>
        <a:lstStyle/>
        <a:p>
          <a:endParaRPr lang="en-US"/>
        </a:p>
      </dgm:t>
    </dgm:pt>
    <dgm:pt modelId="{F0F5EA60-A465-4FB9-A383-4830EDE989E1}" type="sibTrans" cxnId="{DA4A2BCC-6928-4784-9ADF-CE65DB685BC0}">
      <dgm:prSet/>
      <dgm:spPr/>
      <dgm:t>
        <a:bodyPr/>
        <a:lstStyle/>
        <a:p>
          <a:endParaRPr lang="en-US"/>
        </a:p>
      </dgm:t>
    </dgm:pt>
    <dgm:pt modelId="{70251B5D-80A0-442E-A282-AAE8E283C50D}">
      <dgm:prSet/>
      <dgm:spPr/>
      <dgm:t>
        <a:bodyPr/>
        <a:lstStyle/>
        <a:p>
          <a:r>
            <a:rPr lang="en-US" dirty="0"/>
            <a:t>It should execute with high performance </a:t>
          </a:r>
        </a:p>
      </dgm:t>
    </dgm:pt>
    <dgm:pt modelId="{9868F7A5-B417-4DB5-8F63-D98AD6A3B6A2}" type="parTrans" cxnId="{4887C310-00A1-4A73-BAD7-94060D3E72F6}">
      <dgm:prSet/>
      <dgm:spPr/>
      <dgm:t>
        <a:bodyPr/>
        <a:lstStyle/>
        <a:p>
          <a:endParaRPr lang="en-US"/>
        </a:p>
      </dgm:t>
    </dgm:pt>
    <dgm:pt modelId="{3FBEA324-2C21-4C6F-8E31-11E11167FF66}" type="sibTrans" cxnId="{4887C310-00A1-4A73-BAD7-94060D3E72F6}">
      <dgm:prSet/>
      <dgm:spPr/>
      <dgm:t>
        <a:bodyPr/>
        <a:lstStyle/>
        <a:p>
          <a:endParaRPr lang="en-US"/>
        </a:p>
      </dgm:t>
    </dgm:pt>
    <dgm:pt modelId="{0C7E89BB-DCD8-4213-ACAE-38FA3CD9F336}">
      <dgm:prSet/>
      <dgm:spPr/>
      <dgm:t>
        <a:bodyPr/>
        <a:lstStyle/>
        <a:p>
          <a:r>
            <a:rPr lang="en-US" dirty="0"/>
            <a:t>Goal 5</a:t>
          </a:r>
        </a:p>
      </dgm:t>
    </dgm:pt>
    <dgm:pt modelId="{C0712A3D-C7E9-4F32-951B-FE00EC39CF95}" type="parTrans" cxnId="{6ACE9CB8-C5B3-4830-BC90-CA247955A06C}">
      <dgm:prSet/>
      <dgm:spPr/>
      <dgm:t>
        <a:bodyPr/>
        <a:lstStyle/>
        <a:p>
          <a:endParaRPr lang="en-US"/>
        </a:p>
      </dgm:t>
    </dgm:pt>
    <dgm:pt modelId="{6D0F45F4-7CED-4F7A-B725-24347DC98621}" type="sibTrans" cxnId="{6ACE9CB8-C5B3-4830-BC90-CA247955A06C}">
      <dgm:prSet/>
      <dgm:spPr/>
      <dgm:t>
        <a:bodyPr/>
        <a:lstStyle/>
        <a:p>
          <a:endParaRPr lang="en-US"/>
        </a:p>
      </dgm:t>
    </dgm:pt>
    <dgm:pt modelId="{48124CD0-7C54-40D8-8025-6755EE1B9621}">
      <dgm:prSet/>
      <dgm:spPr/>
      <dgm:t>
        <a:bodyPr/>
        <a:lstStyle/>
        <a:p>
          <a:r>
            <a:rPr lang="en-US" dirty="0"/>
            <a:t>It should be interpreted threaded  and dynamic</a:t>
          </a:r>
        </a:p>
      </dgm:t>
    </dgm:pt>
    <dgm:pt modelId="{F8958F1C-FE81-4825-9C43-B60EF7D3CB9D}" type="parTrans" cxnId="{0C641CE2-7E2A-418C-BCBD-EFF14C254BFB}">
      <dgm:prSet/>
      <dgm:spPr/>
      <dgm:t>
        <a:bodyPr/>
        <a:lstStyle/>
        <a:p>
          <a:endParaRPr lang="en-US"/>
        </a:p>
      </dgm:t>
    </dgm:pt>
    <dgm:pt modelId="{9E9C7BF6-9927-4257-BE31-CBD39C0380E1}" type="sibTrans" cxnId="{0C641CE2-7E2A-418C-BCBD-EFF14C254BFB}">
      <dgm:prSet/>
      <dgm:spPr/>
      <dgm:t>
        <a:bodyPr/>
        <a:lstStyle/>
        <a:p>
          <a:endParaRPr lang="en-US"/>
        </a:p>
      </dgm:t>
    </dgm:pt>
    <dgm:pt modelId="{70C7F490-A646-4BF0-864E-80B65B50975A}" type="pres">
      <dgm:prSet presAssocID="{381C316B-7FC6-4CFB-B5B6-4C8EBD037CDB}" presName="linearFlow" presStyleCnt="0">
        <dgm:presLayoutVars>
          <dgm:dir/>
          <dgm:animLvl val="lvl"/>
          <dgm:resizeHandles val="exact"/>
        </dgm:presLayoutVars>
      </dgm:prSet>
      <dgm:spPr/>
    </dgm:pt>
    <dgm:pt modelId="{E9D4F8D2-F86C-4C6C-A586-1EE197B1B75E}" type="pres">
      <dgm:prSet presAssocID="{224D1F46-FCD8-4701-9212-8B0F32EC433C}" presName="composite" presStyleCnt="0"/>
      <dgm:spPr/>
    </dgm:pt>
    <dgm:pt modelId="{B5F470FD-E6E9-43FE-B12C-EAE2BCED0725}" type="pres">
      <dgm:prSet presAssocID="{224D1F46-FCD8-4701-9212-8B0F32EC433C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FB3B4F6D-7EBA-43DC-88DE-3ECE6EC4ECCF}" type="pres">
      <dgm:prSet presAssocID="{224D1F46-FCD8-4701-9212-8B0F32EC433C}" presName="descendantText" presStyleLbl="alignAcc1" presStyleIdx="0" presStyleCnt="5">
        <dgm:presLayoutVars>
          <dgm:bulletEnabled val="1"/>
        </dgm:presLayoutVars>
      </dgm:prSet>
      <dgm:spPr/>
    </dgm:pt>
    <dgm:pt modelId="{8F6B537A-B05E-4F12-AA39-11A5CF0B240B}" type="pres">
      <dgm:prSet presAssocID="{069A056C-CB7A-42C8-A7F9-22BF91984F89}" presName="sp" presStyleCnt="0"/>
      <dgm:spPr/>
    </dgm:pt>
    <dgm:pt modelId="{9EE1645E-BE39-42BF-841B-EF908BA17699}" type="pres">
      <dgm:prSet presAssocID="{86E1E026-382F-4807-97C6-BC788DDFDE74}" presName="composite" presStyleCnt="0"/>
      <dgm:spPr/>
    </dgm:pt>
    <dgm:pt modelId="{65479538-3849-405F-BFBC-9056AEBE4AB0}" type="pres">
      <dgm:prSet presAssocID="{86E1E026-382F-4807-97C6-BC788DDFDE74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C2CB434-99C7-449C-BB5E-BEA84E4F9894}" type="pres">
      <dgm:prSet presAssocID="{86E1E026-382F-4807-97C6-BC788DDFDE74}" presName="descendantText" presStyleLbl="alignAcc1" presStyleIdx="1" presStyleCnt="5">
        <dgm:presLayoutVars>
          <dgm:bulletEnabled val="1"/>
        </dgm:presLayoutVars>
      </dgm:prSet>
      <dgm:spPr/>
    </dgm:pt>
    <dgm:pt modelId="{CF667157-8C78-4996-9DE4-8DAC3F99CD84}" type="pres">
      <dgm:prSet presAssocID="{6788948F-22F4-4BC1-9987-01E5FF6B96EF}" presName="sp" presStyleCnt="0"/>
      <dgm:spPr/>
    </dgm:pt>
    <dgm:pt modelId="{2B17C6A5-954B-4D88-AAD0-D4A207FB96A9}" type="pres">
      <dgm:prSet presAssocID="{941DFDA6-6793-4EBF-8ED6-CC0497B23FF3}" presName="composite" presStyleCnt="0"/>
      <dgm:spPr/>
    </dgm:pt>
    <dgm:pt modelId="{C429DD82-B6F1-4DEC-B071-D36DF6179CD3}" type="pres">
      <dgm:prSet presAssocID="{941DFDA6-6793-4EBF-8ED6-CC0497B23FF3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F727263E-8A5A-4DC5-9775-40BA83207971}" type="pres">
      <dgm:prSet presAssocID="{941DFDA6-6793-4EBF-8ED6-CC0497B23FF3}" presName="descendantText" presStyleLbl="alignAcc1" presStyleIdx="2" presStyleCnt="5">
        <dgm:presLayoutVars>
          <dgm:bulletEnabled val="1"/>
        </dgm:presLayoutVars>
      </dgm:prSet>
      <dgm:spPr/>
    </dgm:pt>
    <dgm:pt modelId="{F822D2E2-31EF-4A9B-BC86-EE36C1E634E5}" type="pres">
      <dgm:prSet presAssocID="{346D52E1-32FE-4F78-A53B-C5BA77666BE6}" presName="sp" presStyleCnt="0"/>
      <dgm:spPr/>
    </dgm:pt>
    <dgm:pt modelId="{F428558C-08F2-455D-985F-63B3677CEF6B}" type="pres">
      <dgm:prSet presAssocID="{179D520A-6736-4AD7-B72C-A5843232AF6F}" presName="composite" presStyleCnt="0"/>
      <dgm:spPr/>
    </dgm:pt>
    <dgm:pt modelId="{6AFB2693-297A-4F19-A848-07482E65841A}" type="pres">
      <dgm:prSet presAssocID="{179D520A-6736-4AD7-B72C-A5843232AF6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29A3D9E8-5B91-4279-992A-D396FEB4C4F9}" type="pres">
      <dgm:prSet presAssocID="{179D520A-6736-4AD7-B72C-A5843232AF6F}" presName="descendantText" presStyleLbl="alignAcc1" presStyleIdx="3" presStyleCnt="5">
        <dgm:presLayoutVars>
          <dgm:bulletEnabled val="1"/>
        </dgm:presLayoutVars>
      </dgm:prSet>
      <dgm:spPr/>
    </dgm:pt>
    <dgm:pt modelId="{42DBE275-EA9D-488F-B0D6-CF5531F31791}" type="pres">
      <dgm:prSet presAssocID="{F0F5EA60-A465-4FB9-A383-4830EDE989E1}" presName="sp" presStyleCnt="0"/>
      <dgm:spPr/>
    </dgm:pt>
    <dgm:pt modelId="{DFC96E06-6132-4F35-8EC0-4A54E51D5C43}" type="pres">
      <dgm:prSet presAssocID="{0C7E89BB-DCD8-4213-ACAE-38FA3CD9F336}" presName="composite" presStyleCnt="0"/>
      <dgm:spPr/>
    </dgm:pt>
    <dgm:pt modelId="{9FD9F327-BF17-4AAB-B12B-D978170AECBC}" type="pres">
      <dgm:prSet presAssocID="{0C7E89BB-DCD8-4213-ACAE-38FA3CD9F336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FE107E5D-D2D2-448B-8075-FD8E944BF0C9}" type="pres">
      <dgm:prSet presAssocID="{0C7E89BB-DCD8-4213-ACAE-38FA3CD9F336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996B2906-041C-45CB-B50B-F7A92F4F1870}" type="presOf" srcId="{B587627E-972D-4547-991F-20A14D843B7B}" destId="{FB3B4F6D-7EBA-43DC-88DE-3ECE6EC4ECCF}" srcOrd="0" destOrd="0" presId="urn:microsoft.com/office/officeart/2005/8/layout/chevron2"/>
    <dgm:cxn modelId="{6C90A50C-D29F-4B92-A924-28061247D248}" type="presOf" srcId="{0C7E89BB-DCD8-4213-ACAE-38FA3CD9F336}" destId="{9FD9F327-BF17-4AAB-B12B-D978170AECBC}" srcOrd="0" destOrd="0" presId="urn:microsoft.com/office/officeart/2005/8/layout/chevron2"/>
    <dgm:cxn modelId="{4887C310-00A1-4A73-BAD7-94060D3E72F6}" srcId="{179D520A-6736-4AD7-B72C-A5843232AF6F}" destId="{70251B5D-80A0-442E-A282-AAE8E283C50D}" srcOrd="0" destOrd="0" parTransId="{9868F7A5-B417-4DB5-8F63-D98AD6A3B6A2}" sibTransId="{3FBEA324-2C21-4C6F-8E31-11E11167FF66}"/>
    <dgm:cxn modelId="{A1B9A51F-24D3-4777-B7C7-618FFEB1158D}" type="presOf" srcId="{381C316B-7FC6-4CFB-B5B6-4C8EBD037CDB}" destId="{70C7F490-A646-4BF0-864E-80B65B50975A}" srcOrd="0" destOrd="0" presId="urn:microsoft.com/office/officeart/2005/8/layout/chevron2"/>
    <dgm:cxn modelId="{056F2720-55EA-4DD8-ACF3-C1F51284747A}" srcId="{224D1F46-FCD8-4701-9212-8B0F32EC433C}" destId="{B587627E-972D-4547-991F-20A14D843B7B}" srcOrd="0" destOrd="0" parTransId="{6183AC83-8020-43E8-8F87-3B0222F9265F}" sibTransId="{E3EEFA56-56EB-46F3-B857-57A47FE0774E}"/>
    <dgm:cxn modelId="{4D63E936-EF51-40B0-8B44-A3F5124986BB}" srcId="{941DFDA6-6793-4EBF-8ED6-CC0497B23FF3}" destId="{56FD349B-8182-4F63-9225-9FE36693BF4C}" srcOrd="0" destOrd="0" parTransId="{310F0A38-2864-4459-B40A-26539D8DA739}" sibTransId="{4A2C6BF5-1CFD-4A6A-BBFB-0913699A60EC}"/>
    <dgm:cxn modelId="{E0594747-C75F-4349-A6FC-3D122871C7EC}" type="presOf" srcId="{941DFDA6-6793-4EBF-8ED6-CC0497B23FF3}" destId="{C429DD82-B6F1-4DEC-B071-D36DF6179CD3}" srcOrd="0" destOrd="0" presId="urn:microsoft.com/office/officeart/2005/8/layout/chevron2"/>
    <dgm:cxn modelId="{9AB47D69-844E-431B-A626-00CD07ED3741}" type="presOf" srcId="{86E1E026-382F-4807-97C6-BC788DDFDE74}" destId="{65479538-3849-405F-BFBC-9056AEBE4AB0}" srcOrd="0" destOrd="0" presId="urn:microsoft.com/office/officeart/2005/8/layout/chevron2"/>
    <dgm:cxn modelId="{B2DA0E6E-B24A-4133-AB74-DA8AA110C80D}" srcId="{86E1E026-382F-4807-97C6-BC788DDFDE74}" destId="{B1226194-5705-4F64-866D-9F0EEF97EF4B}" srcOrd="0" destOrd="0" parTransId="{CE48F53A-9953-4E91-9001-91012FA9927A}" sibTransId="{4B53EDF4-7F37-4D3E-96A0-4FB2B5B1234C}"/>
    <dgm:cxn modelId="{14D3F14F-B30C-4E29-BBEE-BEED25312235}" type="presOf" srcId="{B1226194-5705-4F64-866D-9F0EEF97EF4B}" destId="{0C2CB434-99C7-449C-BB5E-BEA84E4F9894}" srcOrd="0" destOrd="0" presId="urn:microsoft.com/office/officeart/2005/8/layout/chevron2"/>
    <dgm:cxn modelId="{AE98E29B-8DFA-4443-8261-4C8AA9B99CBE}" srcId="{381C316B-7FC6-4CFB-B5B6-4C8EBD037CDB}" destId="{86E1E026-382F-4807-97C6-BC788DDFDE74}" srcOrd="1" destOrd="0" parTransId="{9F8B392D-04A2-41B7-99B3-D60A8B1109D6}" sibTransId="{6788948F-22F4-4BC1-9987-01E5FF6B96EF}"/>
    <dgm:cxn modelId="{B2E2D6A9-DFBB-4CCD-B085-BFF9345BE458}" type="presOf" srcId="{70251B5D-80A0-442E-A282-AAE8E283C50D}" destId="{29A3D9E8-5B91-4279-992A-D396FEB4C4F9}" srcOrd="0" destOrd="0" presId="urn:microsoft.com/office/officeart/2005/8/layout/chevron2"/>
    <dgm:cxn modelId="{242472AA-35DA-43DD-8CEE-D1AC5CBD18C1}" type="presOf" srcId="{48124CD0-7C54-40D8-8025-6755EE1B9621}" destId="{FE107E5D-D2D2-448B-8075-FD8E944BF0C9}" srcOrd="0" destOrd="0" presId="urn:microsoft.com/office/officeart/2005/8/layout/chevron2"/>
    <dgm:cxn modelId="{937E34B3-7A33-4130-82C0-5198A2DCDFD2}" type="presOf" srcId="{179D520A-6736-4AD7-B72C-A5843232AF6F}" destId="{6AFB2693-297A-4F19-A848-07482E65841A}" srcOrd="0" destOrd="0" presId="urn:microsoft.com/office/officeart/2005/8/layout/chevron2"/>
    <dgm:cxn modelId="{6ACE9CB8-C5B3-4830-BC90-CA247955A06C}" srcId="{381C316B-7FC6-4CFB-B5B6-4C8EBD037CDB}" destId="{0C7E89BB-DCD8-4213-ACAE-38FA3CD9F336}" srcOrd="4" destOrd="0" parTransId="{C0712A3D-C7E9-4F32-951B-FE00EC39CF95}" sibTransId="{6D0F45F4-7CED-4F7A-B725-24347DC98621}"/>
    <dgm:cxn modelId="{DA4A2BCC-6928-4784-9ADF-CE65DB685BC0}" srcId="{381C316B-7FC6-4CFB-B5B6-4C8EBD037CDB}" destId="{179D520A-6736-4AD7-B72C-A5843232AF6F}" srcOrd="3" destOrd="0" parTransId="{CD7FB370-D829-48E8-94F4-3B68CF77A5BE}" sibTransId="{F0F5EA60-A465-4FB9-A383-4830EDE989E1}"/>
    <dgm:cxn modelId="{ECB953D2-A966-4F9B-991B-0AE791E86A49}" srcId="{381C316B-7FC6-4CFB-B5B6-4C8EBD037CDB}" destId="{224D1F46-FCD8-4701-9212-8B0F32EC433C}" srcOrd="0" destOrd="0" parTransId="{D8822125-3BF4-41C8-94B4-812579AEFB9C}" sibTransId="{069A056C-CB7A-42C8-A7F9-22BF91984F89}"/>
    <dgm:cxn modelId="{4C5F75D2-4D2D-407A-B37E-92483CB14B24}" srcId="{381C316B-7FC6-4CFB-B5B6-4C8EBD037CDB}" destId="{941DFDA6-6793-4EBF-8ED6-CC0497B23FF3}" srcOrd="2" destOrd="0" parTransId="{BAAD5818-61C3-43B5-BAFF-4E380C999070}" sibTransId="{346D52E1-32FE-4F78-A53B-C5BA77666BE6}"/>
    <dgm:cxn modelId="{48E770DD-ED4E-451D-B0DC-01EDF4D6A0BC}" type="presOf" srcId="{56FD349B-8182-4F63-9225-9FE36693BF4C}" destId="{F727263E-8A5A-4DC5-9775-40BA83207971}" srcOrd="0" destOrd="0" presId="urn:microsoft.com/office/officeart/2005/8/layout/chevron2"/>
    <dgm:cxn modelId="{0C641CE2-7E2A-418C-BCBD-EFF14C254BFB}" srcId="{0C7E89BB-DCD8-4213-ACAE-38FA3CD9F336}" destId="{48124CD0-7C54-40D8-8025-6755EE1B9621}" srcOrd="0" destOrd="0" parTransId="{F8958F1C-FE81-4825-9C43-B60EF7D3CB9D}" sibTransId="{9E9C7BF6-9927-4257-BE31-CBD39C0380E1}"/>
    <dgm:cxn modelId="{177771F5-2172-40B3-A4CB-D6E045F3466B}" type="presOf" srcId="{224D1F46-FCD8-4701-9212-8B0F32EC433C}" destId="{B5F470FD-E6E9-43FE-B12C-EAE2BCED0725}" srcOrd="0" destOrd="0" presId="urn:microsoft.com/office/officeart/2005/8/layout/chevron2"/>
    <dgm:cxn modelId="{2946E6A2-5EE8-4B8E-A868-31844947A849}" type="presParOf" srcId="{70C7F490-A646-4BF0-864E-80B65B50975A}" destId="{E9D4F8D2-F86C-4C6C-A586-1EE197B1B75E}" srcOrd="0" destOrd="0" presId="urn:microsoft.com/office/officeart/2005/8/layout/chevron2"/>
    <dgm:cxn modelId="{0D32F465-3765-4BE1-9D23-990811DD0208}" type="presParOf" srcId="{E9D4F8D2-F86C-4C6C-A586-1EE197B1B75E}" destId="{B5F470FD-E6E9-43FE-B12C-EAE2BCED0725}" srcOrd="0" destOrd="0" presId="urn:microsoft.com/office/officeart/2005/8/layout/chevron2"/>
    <dgm:cxn modelId="{84A5809A-56E4-48AF-9C0F-61299621E23C}" type="presParOf" srcId="{E9D4F8D2-F86C-4C6C-A586-1EE197B1B75E}" destId="{FB3B4F6D-7EBA-43DC-88DE-3ECE6EC4ECCF}" srcOrd="1" destOrd="0" presId="urn:microsoft.com/office/officeart/2005/8/layout/chevron2"/>
    <dgm:cxn modelId="{12CF61D4-6163-466D-B4C8-C2CA9D77C440}" type="presParOf" srcId="{70C7F490-A646-4BF0-864E-80B65B50975A}" destId="{8F6B537A-B05E-4F12-AA39-11A5CF0B240B}" srcOrd="1" destOrd="0" presId="urn:microsoft.com/office/officeart/2005/8/layout/chevron2"/>
    <dgm:cxn modelId="{24B6543F-6224-495C-A882-6FAFB3F61CC9}" type="presParOf" srcId="{70C7F490-A646-4BF0-864E-80B65B50975A}" destId="{9EE1645E-BE39-42BF-841B-EF908BA17699}" srcOrd="2" destOrd="0" presId="urn:microsoft.com/office/officeart/2005/8/layout/chevron2"/>
    <dgm:cxn modelId="{BFE3F014-8A25-49D9-A204-7E6292F82AD8}" type="presParOf" srcId="{9EE1645E-BE39-42BF-841B-EF908BA17699}" destId="{65479538-3849-405F-BFBC-9056AEBE4AB0}" srcOrd="0" destOrd="0" presId="urn:microsoft.com/office/officeart/2005/8/layout/chevron2"/>
    <dgm:cxn modelId="{573ACDC5-BF17-4313-9957-114AE8AB4C08}" type="presParOf" srcId="{9EE1645E-BE39-42BF-841B-EF908BA17699}" destId="{0C2CB434-99C7-449C-BB5E-BEA84E4F9894}" srcOrd="1" destOrd="0" presId="urn:microsoft.com/office/officeart/2005/8/layout/chevron2"/>
    <dgm:cxn modelId="{160636F3-F9BD-4190-B17D-B48FCA6F964A}" type="presParOf" srcId="{70C7F490-A646-4BF0-864E-80B65B50975A}" destId="{CF667157-8C78-4996-9DE4-8DAC3F99CD84}" srcOrd="3" destOrd="0" presId="urn:microsoft.com/office/officeart/2005/8/layout/chevron2"/>
    <dgm:cxn modelId="{73C76200-F754-4B96-B9F0-501D936579E3}" type="presParOf" srcId="{70C7F490-A646-4BF0-864E-80B65B50975A}" destId="{2B17C6A5-954B-4D88-AAD0-D4A207FB96A9}" srcOrd="4" destOrd="0" presId="urn:microsoft.com/office/officeart/2005/8/layout/chevron2"/>
    <dgm:cxn modelId="{9F381A8A-DE01-4D38-A4FD-8F0B7A94BC21}" type="presParOf" srcId="{2B17C6A5-954B-4D88-AAD0-D4A207FB96A9}" destId="{C429DD82-B6F1-4DEC-B071-D36DF6179CD3}" srcOrd="0" destOrd="0" presId="urn:microsoft.com/office/officeart/2005/8/layout/chevron2"/>
    <dgm:cxn modelId="{24D92FF9-A6CD-4B11-AADC-CD1E08A655AC}" type="presParOf" srcId="{2B17C6A5-954B-4D88-AAD0-D4A207FB96A9}" destId="{F727263E-8A5A-4DC5-9775-40BA83207971}" srcOrd="1" destOrd="0" presId="urn:microsoft.com/office/officeart/2005/8/layout/chevron2"/>
    <dgm:cxn modelId="{FCF9CA4D-7E2B-41DC-BA01-702D7D838677}" type="presParOf" srcId="{70C7F490-A646-4BF0-864E-80B65B50975A}" destId="{F822D2E2-31EF-4A9B-BC86-EE36C1E634E5}" srcOrd="5" destOrd="0" presId="urn:microsoft.com/office/officeart/2005/8/layout/chevron2"/>
    <dgm:cxn modelId="{01B39279-6876-4353-8527-EEF7EAD0DB69}" type="presParOf" srcId="{70C7F490-A646-4BF0-864E-80B65B50975A}" destId="{F428558C-08F2-455D-985F-63B3677CEF6B}" srcOrd="6" destOrd="0" presId="urn:microsoft.com/office/officeart/2005/8/layout/chevron2"/>
    <dgm:cxn modelId="{0FC98B79-0A4E-4EAB-B031-4DD2658FA84E}" type="presParOf" srcId="{F428558C-08F2-455D-985F-63B3677CEF6B}" destId="{6AFB2693-297A-4F19-A848-07482E65841A}" srcOrd="0" destOrd="0" presId="urn:microsoft.com/office/officeart/2005/8/layout/chevron2"/>
    <dgm:cxn modelId="{A2B8DF52-D4BC-461A-9275-950D92F7AE8D}" type="presParOf" srcId="{F428558C-08F2-455D-985F-63B3677CEF6B}" destId="{29A3D9E8-5B91-4279-992A-D396FEB4C4F9}" srcOrd="1" destOrd="0" presId="urn:microsoft.com/office/officeart/2005/8/layout/chevron2"/>
    <dgm:cxn modelId="{B0F5EFE4-22CA-4837-A2AC-248B72562206}" type="presParOf" srcId="{70C7F490-A646-4BF0-864E-80B65B50975A}" destId="{42DBE275-EA9D-488F-B0D6-CF5531F31791}" srcOrd="7" destOrd="0" presId="urn:microsoft.com/office/officeart/2005/8/layout/chevron2"/>
    <dgm:cxn modelId="{FAD59C6B-20A7-4191-BF75-3F089055C76D}" type="presParOf" srcId="{70C7F490-A646-4BF0-864E-80B65B50975A}" destId="{DFC96E06-6132-4F35-8EC0-4A54E51D5C43}" srcOrd="8" destOrd="0" presId="urn:microsoft.com/office/officeart/2005/8/layout/chevron2"/>
    <dgm:cxn modelId="{9E9433C4-A4EF-421F-88C3-B7335F655ACA}" type="presParOf" srcId="{DFC96E06-6132-4F35-8EC0-4A54E51D5C43}" destId="{9FD9F327-BF17-4AAB-B12B-D978170AECBC}" srcOrd="0" destOrd="0" presId="urn:microsoft.com/office/officeart/2005/8/layout/chevron2"/>
    <dgm:cxn modelId="{582E4461-3378-421B-8128-F00ABDB2A67D}" type="presParOf" srcId="{DFC96E06-6132-4F35-8EC0-4A54E51D5C43}" destId="{FE107E5D-D2D2-448B-8075-FD8E944BF0C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537335-58C9-4BE2-951D-C424239B2A4E}" type="doc">
      <dgm:prSet loTypeId="urn:microsoft.com/office/officeart/2005/8/layout/hierarchy6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7B5DD8-8CDB-4042-A36E-B6AC7C571444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JAVA COMPILER</a:t>
          </a:r>
        </a:p>
      </dgm:t>
    </dgm:pt>
    <dgm:pt modelId="{E5D2A2E7-97F1-47AC-9163-CB9DBE4685EE}" type="parTrans" cxnId="{E3EDEDF7-D55F-4552-9013-15F479CEC281}">
      <dgm:prSet/>
      <dgm:spPr/>
      <dgm:t>
        <a:bodyPr/>
        <a:lstStyle/>
        <a:p>
          <a:endParaRPr lang="en-US"/>
        </a:p>
      </dgm:t>
    </dgm:pt>
    <dgm:pt modelId="{39FC8D5B-7652-48B0-884F-65AA6229181F}" type="sibTrans" cxnId="{E3EDEDF7-D55F-4552-9013-15F479CEC281}">
      <dgm:prSet/>
      <dgm:spPr/>
      <dgm:t>
        <a:bodyPr/>
        <a:lstStyle/>
        <a:p>
          <a:endParaRPr lang="en-US"/>
        </a:p>
      </dgm:t>
    </dgm:pt>
    <dgm:pt modelId="{27EA4941-4DF0-472E-86ED-874734A80342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dirty="0"/>
            <a:t>JAVA INTERPRETER</a:t>
          </a:r>
        </a:p>
      </dgm:t>
    </dgm:pt>
    <dgm:pt modelId="{5E68E476-0392-47A7-A969-30C61072D2B6}" type="parTrans" cxnId="{5E41941E-7779-4616-A125-40B3DE63E2BB}">
      <dgm:prSet/>
      <dgm:spPr/>
      <dgm:t>
        <a:bodyPr/>
        <a:lstStyle/>
        <a:p>
          <a:endParaRPr lang="en-US"/>
        </a:p>
      </dgm:t>
    </dgm:pt>
    <dgm:pt modelId="{BC1F2D3A-E6A3-4F10-8EA9-4C1E7CCF6899}" type="sibTrans" cxnId="{5E41941E-7779-4616-A125-40B3DE63E2BB}">
      <dgm:prSet/>
      <dgm:spPr/>
      <dgm:t>
        <a:bodyPr/>
        <a:lstStyle/>
        <a:p>
          <a:endParaRPr lang="en-US"/>
        </a:p>
      </dgm:t>
    </dgm:pt>
    <dgm:pt modelId="{41CF64C0-B257-4B44-925F-EF64AE1551D8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dirty="0"/>
            <a:t>OUTPUT</a:t>
          </a:r>
        </a:p>
      </dgm:t>
    </dgm:pt>
    <dgm:pt modelId="{E80EF3C1-764C-41A0-B037-AEBBDE06590B}" type="parTrans" cxnId="{D53C5B97-D33E-4566-9122-9330805DEA77}">
      <dgm:prSet/>
      <dgm:spPr/>
      <dgm:t>
        <a:bodyPr/>
        <a:lstStyle/>
        <a:p>
          <a:endParaRPr lang="en-US"/>
        </a:p>
      </dgm:t>
    </dgm:pt>
    <dgm:pt modelId="{AD62EC24-7C10-4484-A13D-D749FAB0FEA8}" type="sibTrans" cxnId="{D53C5B97-D33E-4566-9122-9330805DEA77}">
      <dgm:prSet/>
      <dgm:spPr/>
      <dgm:t>
        <a:bodyPr/>
        <a:lstStyle/>
        <a:p>
          <a:endParaRPr lang="en-US"/>
        </a:p>
      </dgm:t>
    </dgm:pt>
    <dgm:pt modelId="{E698350D-C572-4E5B-87E8-40EF352C8D72}">
      <dgm:prSet custT="1"/>
      <dgm:spPr>
        <a:solidFill>
          <a:srgbClr val="00B050"/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JAVA SOURCE CODE</a:t>
          </a:r>
        </a:p>
      </dgm:t>
    </dgm:pt>
    <dgm:pt modelId="{B9546102-0B04-4D13-AB74-6D0FF975FE2F}" type="parTrans" cxnId="{C0C5BBF5-AEEC-45F7-89C9-C295C065E063}">
      <dgm:prSet/>
      <dgm:spPr/>
      <dgm:t>
        <a:bodyPr/>
        <a:lstStyle/>
        <a:p>
          <a:endParaRPr lang="en-US"/>
        </a:p>
      </dgm:t>
    </dgm:pt>
    <dgm:pt modelId="{04633A74-05D5-4F22-B57F-C1ACCA7FF249}" type="sibTrans" cxnId="{C0C5BBF5-AEEC-45F7-89C9-C295C065E063}">
      <dgm:prSet/>
      <dgm:spPr/>
      <dgm:t>
        <a:bodyPr/>
        <a:lstStyle/>
        <a:p>
          <a:endParaRPr lang="en-US"/>
        </a:p>
      </dgm:t>
    </dgm:pt>
    <dgm:pt modelId="{688035C9-D061-439D-A843-CFCDF5F494F7}" type="pres">
      <dgm:prSet presAssocID="{7C537335-58C9-4BE2-951D-C424239B2A4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96362EF-7828-4F30-8166-3EE95BFF6926}" type="pres">
      <dgm:prSet presAssocID="{7C537335-58C9-4BE2-951D-C424239B2A4E}" presName="hierFlow" presStyleCnt="0"/>
      <dgm:spPr/>
    </dgm:pt>
    <dgm:pt modelId="{C6503219-DC87-47B9-B9B6-1FE671EA4575}" type="pres">
      <dgm:prSet presAssocID="{7C537335-58C9-4BE2-951D-C424239B2A4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099307E-6B95-47B0-8B7A-D74687EBC4DC}" type="pres">
      <dgm:prSet presAssocID="{E698350D-C572-4E5B-87E8-40EF352C8D72}" presName="Name14" presStyleCnt="0"/>
      <dgm:spPr/>
    </dgm:pt>
    <dgm:pt modelId="{FD5D69DB-C0C9-4FF4-85C6-EBD0F68F1E3B}" type="pres">
      <dgm:prSet presAssocID="{E698350D-C572-4E5B-87E8-40EF352C8D72}" presName="level1Shape" presStyleLbl="node0" presStyleIdx="0" presStyleCnt="1" custScaleX="175187" custScaleY="81995" custLinFactNeighborX="-9217" custLinFactNeighborY="-22537">
        <dgm:presLayoutVars>
          <dgm:chPref val="3"/>
        </dgm:presLayoutVars>
      </dgm:prSet>
      <dgm:spPr>
        <a:prstGeom prst="ellipse">
          <a:avLst/>
        </a:prstGeom>
      </dgm:spPr>
    </dgm:pt>
    <dgm:pt modelId="{B70A6663-5518-4BC1-B784-9BE2565BE37D}" type="pres">
      <dgm:prSet presAssocID="{E698350D-C572-4E5B-87E8-40EF352C8D72}" presName="hierChild2" presStyleCnt="0"/>
      <dgm:spPr/>
    </dgm:pt>
    <dgm:pt modelId="{31135CA7-A7D5-47BF-8DC9-1888EA430E95}" type="pres">
      <dgm:prSet presAssocID="{E5D2A2E7-97F1-47AC-9163-CB9DBE4685EE}" presName="Name19" presStyleLbl="parChTrans1D2" presStyleIdx="0" presStyleCnt="1"/>
      <dgm:spPr/>
    </dgm:pt>
    <dgm:pt modelId="{0FA283D4-FB50-4F3D-A806-6470445646BF}" type="pres">
      <dgm:prSet presAssocID="{EA7B5DD8-8CDB-4042-A36E-B6AC7C571444}" presName="Name21" presStyleCnt="0"/>
      <dgm:spPr/>
    </dgm:pt>
    <dgm:pt modelId="{80DFDF1D-0645-4979-8105-35E6D75687A2}" type="pres">
      <dgm:prSet presAssocID="{EA7B5DD8-8CDB-4042-A36E-B6AC7C571444}" presName="level2Shape" presStyleLbl="node2" presStyleIdx="0" presStyleCnt="1" custScaleX="209506" custScaleY="102654" custLinFactNeighborX="-10264" custLinFactNeighborY="-23176"/>
      <dgm:spPr>
        <a:prstGeom prst="flowChartDecision">
          <a:avLst/>
        </a:prstGeom>
      </dgm:spPr>
    </dgm:pt>
    <dgm:pt modelId="{5624AD3C-2EA9-4E22-9A41-69C4583D3757}" type="pres">
      <dgm:prSet presAssocID="{EA7B5DD8-8CDB-4042-A36E-B6AC7C571444}" presName="hierChild3" presStyleCnt="0"/>
      <dgm:spPr/>
    </dgm:pt>
    <dgm:pt modelId="{C063E0FE-264A-4F96-97BC-AD66F068A943}" type="pres">
      <dgm:prSet presAssocID="{5E68E476-0392-47A7-A969-30C61072D2B6}" presName="Name19" presStyleLbl="parChTrans1D3" presStyleIdx="0" presStyleCnt="1"/>
      <dgm:spPr/>
    </dgm:pt>
    <dgm:pt modelId="{57FE099A-5581-430A-9C95-E411CBDA38CF}" type="pres">
      <dgm:prSet presAssocID="{27EA4941-4DF0-472E-86ED-874734A80342}" presName="Name21" presStyleCnt="0"/>
      <dgm:spPr/>
    </dgm:pt>
    <dgm:pt modelId="{7AA4BF25-A085-4F8E-BEE7-DF03389676F9}" type="pres">
      <dgm:prSet presAssocID="{27EA4941-4DF0-472E-86ED-874734A80342}" presName="level2Shape" presStyleLbl="node3" presStyleIdx="0" presStyleCnt="1" custScaleX="206295" custLinFactNeighborX="82666" custLinFactNeighborY="-2666"/>
      <dgm:spPr>
        <a:prstGeom prst="ellipse">
          <a:avLst/>
        </a:prstGeom>
      </dgm:spPr>
    </dgm:pt>
    <dgm:pt modelId="{2D3A5206-F0B6-4FF2-8BE7-CA4A11512A6C}" type="pres">
      <dgm:prSet presAssocID="{27EA4941-4DF0-472E-86ED-874734A80342}" presName="hierChild3" presStyleCnt="0"/>
      <dgm:spPr/>
    </dgm:pt>
    <dgm:pt modelId="{4F1538A4-F75E-494A-8878-9086BAF89001}" type="pres">
      <dgm:prSet presAssocID="{E80EF3C1-764C-41A0-B037-AEBBDE06590B}" presName="Name19" presStyleLbl="parChTrans1D4" presStyleIdx="0" presStyleCnt="1"/>
      <dgm:spPr/>
    </dgm:pt>
    <dgm:pt modelId="{E199CE4F-BBED-40F6-8BF0-53CD46E0CD22}" type="pres">
      <dgm:prSet presAssocID="{41CF64C0-B257-4B44-925F-EF64AE1551D8}" presName="Name21" presStyleCnt="0"/>
      <dgm:spPr/>
    </dgm:pt>
    <dgm:pt modelId="{45B341D7-1075-4458-80DE-3E3D0E0EF6F9}" type="pres">
      <dgm:prSet presAssocID="{41CF64C0-B257-4B44-925F-EF64AE1551D8}" presName="level2Shape" presStyleLbl="node4" presStyleIdx="0" presStyleCnt="1" custScaleY="50026" custLinFactNeighborX="81217" custLinFactNeighborY="3999"/>
      <dgm:spPr/>
    </dgm:pt>
    <dgm:pt modelId="{770A2292-6D13-4B2B-8DA8-5A02B00CF577}" type="pres">
      <dgm:prSet presAssocID="{41CF64C0-B257-4B44-925F-EF64AE1551D8}" presName="hierChild3" presStyleCnt="0"/>
      <dgm:spPr/>
    </dgm:pt>
    <dgm:pt modelId="{1B19A98F-86E4-4797-9E46-384E7911A5F0}" type="pres">
      <dgm:prSet presAssocID="{7C537335-58C9-4BE2-951D-C424239B2A4E}" presName="bgShapesFlow" presStyleCnt="0"/>
      <dgm:spPr/>
    </dgm:pt>
  </dgm:ptLst>
  <dgm:cxnLst>
    <dgm:cxn modelId="{79B53F06-3B84-41DD-9759-41518DF36EED}" type="presOf" srcId="{EA7B5DD8-8CDB-4042-A36E-B6AC7C571444}" destId="{80DFDF1D-0645-4979-8105-35E6D75687A2}" srcOrd="0" destOrd="0" presId="urn:microsoft.com/office/officeart/2005/8/layout/hierarchy6"/>
    <dgm:cxn modelId="{FFCC6E15-63B1-4CE1-A395-E796E4151A3F}" type="presOf" srcId="{41CF64C0-B257-4B44-925F-EF64AE1551D8}" destId="{45B341D7-1075-4458-80DE-3E3D0E0EF6F9}" srcOrd="0" destOrd="0" presId="urn:microsoft.com/office/officeart/2005/8/layout/hierarchy6"/>
    <dgm:cxn modelId="{5E41941E-7779-4616-A125-40B3DE63E2BB}" srcId="{EA7B5DD8-8CDB-4042-A36E-B6AC7C571444}" destId="{27EA4941-4DF0-472E-86ED-874734A80342}" srcOrd="0" destOrd="0" parTransId="{5E68E476-0392-47A7-A969-30C61072D2B6}" sibTransId="{BC1F2D3A-E6A3-4F10-8EA9-4C1E7CCF6899}"/>
    <dgm:cxn modelId="{DA2B263D-28B3-46BA-8807-C7A390684809}" type="presOf" srcId="{5E68E476-0392-47A7-A969-30C61072D2B6}" destId="{C063E0FE-264A-4F96-97BC-AD66F068A943}" srcOrd="0" destOrd="0" presId="urn:microsoft.com/office/officeart/2005/8/layout/hierarchy6"/>
    <dgm:cxn modelId="{E29FFE89-45E7-4425-8CC9-BC430F4D47A5}" type="presOf" srcId="{E80EF3C1-764C-41A0-B037-AEBBDE06590B}" destId="{4F1538A4-F75E-494A-8878-9086BAF89001}" srcOrd="0" destOrd="0" presId="urn:microsoft.com/office/officeart/2005/8/layout/hierarchy6"/>
    <dgm:cxn modelId="{CF80DE96-837D-4EC0-8D51-F46E9F35CBB7}" type="presOf" srcId="{E698350D-C572-4E5B-87E8-40EF352C8D72}" destId="{FD5D69DB-C0C9-4FF4-85C6-EBD0F68F1E3B}" srcOrd="0" destOrd="0" presId="urn:microsoft.com/office/officeart/2005/8/layout/hierarchy6"/>
    <dgm:cxn modelId="{D53C5B97-D33E-4566-9122-9330805DEA77}" srcId="{27EA4941-4DF0-472E-86ED-874734A80342}" destId="{41CF64C0-B257-4B44-925F-EF64AE1551D8}" srcOrd="0" destOrd="0" parTransId="{E80EF3C1-764C-41A0-B037-AEBBDE06590B}" sibTransId="{AD62EC24-7C10-4484-A13D-D749FAB0FEA8}"/>
    <dgm:cxn modelId="{B6529FD3-FC02-4904-BF72-0623842E2EC7}" type="presOf" srcId="{7C537335-58C9-4BE2-951D-C424239B2A4E}" destId="{688035C9-D061-439D-A843-CFCDF5F494F7}" srcOrd="0" destOrd="0" presId="urn:microsoft.com/office/officeart/2005/8/layout/hierarchy6"/>
    <dgm:cxn modelId="{9A37A7DF-F37C-48EE-B0D2-7B9641FB0744}" type="presOf" srcId="{27EA4941-4DF0-472E-86ED-874734A80342}" destId="{7AA4BF25-A085-4F8E-BEE7-DF03389676F9}" srcOrd="0" destOrd="0" presId="urn:microsoft.com/office/officeart/2005/8/layout/hierarchy6"/>
    <dgm:cxn modelId="{B2730EF3-C3D1-45BB-BAA3-339E8F994381}" type="presOf" srcId="{E5D2A2E7-97F1-47AC-9163-CB9DBE4685EE}" destId="{31135CA7-A7D5-47BF-8DC9-1888EA430E95}" srcOrd="0" destOrd="0" presId="urn:microsoft.com/office/officeart/2005/8/layout/hierarchy6"/>
    <dgm:cxn modelId="{C0C5BBF5-AEEC-45F7-89C9-C295C065E063}" srcId="{7C537335-58C9-4BE2-951D-C424239B2A4E}" destId="{E698350D-C572-4E5B-87E8-40EF352C8D72}" srcOrd="0" destOrd="0" parTransId="{B9546102-0B04-4D13-AB74-6D0FF975FE2F}" sibTransId="{04633A74-05D5-4F22-B57F-C1ACCA7FF249}"/>
    <dgm:cxn modelId="{E3EDEDF7-D55F-4552-9013-15F479CEC281}" srcId="{E698350D-C572-4E5B-87E8-40EF352C8D72}" destId="{EA7B5DD8-8CDB-4042-A36E-B6AC7C571444}" srcOrd="0" destOrd="0" parTransId="{E5D2A2E7-97F1-47AC-9163-CB9DBE4685EE}" sibTransId="{39FC8D5B-7652-48B0-884F-65AA6229181F}"/>
    <dgm:cxn modelId="{73BDAC8A-CE6A-4125-B805-F07A4BD0E149}" type="presParOf" srcId="{688035C9-D061-439D-A843-CFCDF5F494F7}" destId="{196362EF-7828-4F30-8166-3EE95BFF6926}" srcOrd="0" destOrd="0" presId="urn:microsoft.com/office/officeart/2005/8/layout/hierarchy6"/>
    <dgm:cxn modelId="{4FEF4810-A673-46BD-B1AC-6E8CE4480F73}" type="presParOf" srcId="{196362EF-7828-4F30-8166-3EE95BFF6926}" destId="{C6503219-DC87-47B9-B9B6-1FE671EA4575}" srcOrd="0" destOrd="0" presId="urn:microsoft.com/office/officeart/2005/8/layout/hierarchy6"/>
    <dgm:cxn modelId="{C6D50A0E-7E63-464A-9C25-72EFC784CA40}" type="presParOf" srcId="{C6503219-DC87-47B9-B9B6-1FE671EA4575}" destId="{B099307E-6B95-47B0-8B7A-D74687EBC4DC}" srcOrd="0" destOrd="0" presId="urn:microsoft.com/office/officeart/2005/8/layout/hierarchy6"/>
    <dgm:cxn modelId="{0926AC5C-2023-4783-A678-CE56C0B5369D}" type="presParOf" srcId="{B099307E-6B95-47B0-8B7A-D74687EBC4DC}" destId="{FD5D69DB-C0C9-4FF4-85C6-EBD0F68F1E3B}" srcOrd="0" destOrd="0" presId="urn:microsoft.com/office/officeart/2005/8/layout/hierarchy6"/>
    <dgm:cxn modelId="{B9EE22A8-735B-4DEA-AB33-D1571D90B53E}" type="presParOf" srcId="{B099307E-6B95-47B0-8B7A-D74687EBC4DC}" destId="{B70A6663-5518-4BC1-B784-9BE2565BE37D}" srcOrd="1" destOrd="0" presId="urn:microsoft.com/office/officeart/2005/8/layout/hierarchy6"/>
    <dgm:cxn modelId="{CD154F0F-9263-4D45-8793-29C247CFBEA3}" type="presParOf" srcId="{B70A6663-5518-4BC1-B784-9BE2565BE37D}" destId="{31135CA7-A7D5-47BF-8DC9-1888EA430E95}" srcOrd="0" destOrd="0" presId="urn:microsoft.com/office/officeart/2005/8/layout/hierarchy6"/>
    <dgm:cxn modelId="{D95FA334-109D-437F-AEE3-E47AD52F38E2}" type="presParOf" srcId="{B70A6663-5518-4BC1-B784-9BE2565BE37D}" destId="{0FA283D4-FB50-4F3D-A806-6470445646BF}" srcOrd="1" destOrd="0" presId="urn:microsoft.com/office/officeart/2005/8/layout/hierarchy6"/>
    <dgm:cxn modelId="{C2E35783-E314-4410-8E4D-1AE90664B811}" type="presParOf" srcId="{0FA283D4-FB50-4F3D-A806-6470445646BF}" destId="{80DFDF1D-0645-4979-8105-35E6D75687A2}" srcOrd="0" destOrd="0" presId="urn:microsoft.com/office/officeart/2005/8/layout/hierarchy6"/>
    <dgm:cxn modelId="{241D3147-342D-4316-8047-D67769E7EDA0}" type="presParOf" srcId="{0FA283D4-FB50-4F3D-A806-6470445646BF}" destId="{5624AD3C-2EA9-4E22-9A41-69C4583D3757}" srcOrd="1" destOrd="0" presId="urn:microsoft.com/office/officeart/2005/8/layout/hierarchy6"/>
    <dgm:cxn modelId="{38235FB9-8C11-407E-A7A8-D0D402C1FF60}" type="presParOf" srcId="{5624AD3C-2EA9-4E22-9A41-69C4583D3757}" destId="{C063E0FE-264A-4F96-97BC-AD66F068A943}" srcOrd="0" destOrd="0" presId="urn:microsoft.com/office/officeart/2005/8/layout/hierarchy6"/>
    <dgm:cxn modelId="{2F684830-903E-4405-8E46-B6B841B5E8A2}" type="presParOf" srcId="{5624AD3C-2EA9-4E22-9A41-69C4583D3757}" destId="{57FE099A-5581-430A-9C95-E411CBDA38CF}" srcOrd="1" destOrd="0" presId="urn:microsoft.com/office/officeart/2005/8/layout/hierarchy6"/>
    <dgm:cxn modelId="{D438E316-A5C0-4B90-A585-E2C7C62F8595}" type="presParOf" srcId="{57FE099A-5581-430A-9C95-E411CBDA38CF}" destId="{7AA4BF25-A085-4F8E-BEE7-DF03389676F9}" srcOrd="0" destOrd="0" presId="urn:microsoft.com/office/officeart/2005/8/layout/hierarchy6"/>
    <dgm:cxn modelId="{F9501A81-4526-4F48-911F-C03E1452A9E5}" type="presParOf" srcId="{57FE099A-5581-430A-9C95-E411CBDA38CF}" destId="{2D3A5206-F0B6-4FF2-8BE7-CA4A11512A6C}" srcOrd="1" destOrd="0" presId="urn:microsoft.com/office/officeart/2005/8/layout/hierarchy6"/>
    <dgm:cxn modelId="{27B119CA-E402-46F5-9134-44795FE8A2FE}" type="presParOf" srcId="{2D3A5206-F0B6-4FF2-8BE7-CA4A11512A6C}" destId="{4F1538A4-F75E-494A-8878-9086BAF89001}" srcOrd="0" destOrd="0" presId="urn:microsoft.com/office/officeart/2005/8/layout/hierarchy6"/>
    <dgm:cxn modelId="{5A1FD5C8-3156-48CD-A178-20DAA250F5C1}" type="presParOf" srcId="{2D3A5206-F0B6-4FF2-8BE7-CA4A11512A6C}" destId="{E199CE4F-BBED-40F6-8BF0-53CD46E0CD22}" srcOrd="1" destOrd="0" presId="urn:microsoft.com/office/officeart/2005/8/layout/hierarchy6"/>
    <dgm:cxn modelId="{A2F2C9C1-B0AF-4125-A7C3-24D1538472FE}" type="presParOf" srcId="{E199CE4F-BBED-40F6-8BF0-53CD46E0CD22}" destId="{45B341D7-1075-4458-80DE-3E3D0E0EF6F9}" srcOrd="0" destOrd="0" presId="urn:microsoft.com/office/officeart/2005/8/layout/hierarchy6"/>
    <dgm:cxn modelId="{3DA461A1-153E-442B-BDE1-1FC3A6960FD8}" type="presParOf" srcId="{E199CE4F-BBED-40F6-8BF0-53CD46E0CD22}" destId="{770A2292-6D13-4B2B-8DA8-5A02B00CF577}" srcOrd="1" destOrd="0" presId="urn:microsoft.com/office/officeart/2005/8/layout/hierarchy6"/>
    <dgm:cxn modelId="{EDF64F4A-33D0-4ED0-A314-3B8D1DC32EA9}" type="presParOf" srcId="{688035C9-D061-439D-A843-CFCDF5F494F7}" destId="{1B19A98F-86E4-4797-9E46-384E7911A5F0}" srcOrd="1" destOrd="0" presId="urn:microsoft.com/office/officeart/2005/8/layout/hierarchy6"/>
  </dgm:cxnLst>
  <dgm:bg/>
  <dgm:whole>
    <a:ln w="22225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537335-58C9-4BE2-951D-C424239B2A4E}" type="doc">
      <dgm:prSet loTypeId="urn:microsoft.com/office/officeart/2005/8/layout/hierarchy6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7B5DD8-8CDB-4042-A36E-B6AC7C571444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JAVA COMPILER</a:t>
          </a:r>
        </a:p>
      </dgm:t>
    </dgm:pt>
    <dgm:pt modelId="{E5D2A2E7-97F1-47AC-9163-CB9DBE4685EE}" type="parTrans" cxnId="{E3EDEDF7-D55F-4552-9013-15F479CEC281}">
      <dgm:prSet/>
      <dgm:spPr/>
      <dgm:t>
        <a:bodyPr/>
        <a:lstStyle/>
        <a:p>
          <a:endParaRPr lang="en-US"/>
        </a:p>
      </dgm:t>
    </dgm:pt>
    <dgm:pt modelId="{39FC8D5B-7652-48B0-884F-65AA6229181F}" type="sibTrans" cxnId="{E3EDEDF7-D55F-4552-9013-15F479CEC281}">
      <dgm:prSet/>
      <dgm:spPr/>
      <dgm:t>
        <a:bodyPr/>
        <a:lstStyle/>
        <a:p>
          <a:endParaRPr lang="en-US"/>
        </a:p>
      </dgm:t>
    </dgm:pt>
    <dgm:pt modelId="{D4DDF0D4-A830-4EA4-82B8-EB2898661343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JAVA ENABLED WEB BROWSER</a:t>
          </a:r>
        </a:p>
      </dgm:t>
    </dgm:pt>
    <dgm:pt modelId="{68AECCAD-DF69-40DF-A0CF-EEA959065ACA}" type="parTrans" cxnId="{09528AE7-D49F-4027-9FFF-E3BF9533DA77}">
      <dgm:prSet/>
      <dgm:spPr/>
      <dgm:t>
        <a:bodyPr/>
        <a:lstStyle/>
        <a:p>
          <a:endParaRPr lang="en-US"/>
        </a:p>
      </dgm:t>
    </dgm:pt>
    <dgm:pt modelId="{E0B08EB2-4768-4120-8506-96969AC8BFF3}" type="sibTrans" cxnId="{09528AE7-D49F-4027-9FFF-E3BF9533DA77}">
      <dgm:prSet/>
      <dgm:spPr/>
      <dgm:t>
        <a:bodyPr/>
        <a:lstStyle/>
        <a:p>
          <a:endParaRPr lang="en-US"/>
        </a:p>
      </dgm:t>
    </dgm:pt>
    <dgm:pt modelId="{6D0240CF-7297-46E1-AF3D-5325E0993035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b="1" dirty="0"/>
            <a:t>OUTPUT</a:t>
          </a:r>
        </a:p>
      </dgm:t>
    </dgm:pt>
    <dgm:pt modelId="{92B4CF67-2529-407B-A4F0-60E1F65AD88A}" type="parTrans" cxnId="{B438C085-6E44-45AD-BE72-48F33ECD8E15}">
      <dgm:prSet/>
      <dgm:spPr/>
      <dgm:t>
        <a:bodyPr/>
        <a:lstStyle/>
        <a:p>
          <a:endParaRPr lang="en-US"/>
        </a:p>
      </dgm:t>
    </dgm:pt>
    <dgm:pt modelId="{9CEF1358-0B41-4708-80A1-21B929215D71}" type="sibTrans" cxnId="{B438C085-6E44-45AD-BE72-48F33ECD8E15}">
      <dgm:prSet/>
      <dgm:spPr/>
      <dgm:t>
        <a:bodyPr/>
        <a:lstStyle/>
        <a:p>
          <a:endParaRPr lang="en-US"/>
        </a:p>
      </dgm:t>
    </dgm:pt>
    <dgm:pt modelId="{27EA4941-4DF0-472E-86ED-874734A80342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dirty="0"/>
            <a:t>JAVA INTERPRETER</a:t>
          </a:r>
        </a:p>
      </dgm:t>
    </dgm:pt>
    <dgm:pt modelId="{5E68E476-0392-47A7-A969-30C61072D2B6}" type="parTrans" cxnId="{5E41941E-7779-4616-A125-40B3DE63E2BB}">
      <dgm:prSet/>
      <dgm:spPr/>
      <dgm:t>
        <a:bodyPr/>
        <a:lstStyle/>
        <a:p>
          <a:endParaRPr lang="en-US"/>
        </a:p>
      </dgm:t>
    </dgm:pt>
    <dgm:pt modelId="{BC1F2D3A-E6A3-4F10-8EA9-4C1E7CCF6899}" type="sibTrans" cxnId="{5E41941E-7779-4616-A125-40B3DE63E2BB}">
      <dgm:prSet/>
      <dgm:spPr/>
      <dgm:t>
        <a:bodyPr/>
        <a:lstStyle/>
        <a:p>
          <a:endParaRPr lang="en-US"/>
        </a:p>
      </dgm:t>
    </dgm:pt>
    <dgm:pt modelId="{41CF64C0-B257-4B44-925F-EF64AE1551D8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2000" b="1" dirty="0"/>
            <a:t>OUTPUT</a:t>
          </a:r>
        </a:p>
      </dgm:t>
    </dgm:pt>
    <dgm:pt modelId="{E80EF3C1-764C-41A0-B037-AEBBDE06590B}" type="parTrans" cxnId="{D53C5B97-D33E-4566-9122-9330805DEA77}">
      <dgm:prSet/>
      <dgm:spPr/>
      <dgm:t>
        <a:bodyPr/>
        <a:lstStyle/>
        <a:p>
          <a:endParaRPr lang="en-US"/>
        </a:p>
      </dgm:t>
    </dgm:pt>
    <dgm:pt modelId="{AD62EC24-7C10-4484-A13D-D749FAB0FEA8}" type="sibTrans" cxnId="{D53C5B97-D33E-4566-9122-9330805DEA77}">
      <dgm:prSet/>
      <dgm:spPr/>
      <dgm:t>
        <a:bodyPr/>
        <a:lstStyle/>
        <a:p>
          <a:endParaRPr lang="en-US"/>
        </a:p>
      </dgm:t>
    </dgm:pt>
    <dgm:pt modelId="{E698350D-C572-4E5B-87E8-40EF352C8D72}">
      <dgm:prSet custT="1"/>
      <dgm:spPr>
        <a:solidFill>
          <a:srgbClr val="00B050"/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JAVA SOURCE CODE</a:t>
          </a:r>
        </a:p>
      </dgm:t>
    </dgm:pt>
    <dgm:pt modelId="{B9546102-0B04-4D13-AB74-6D0FF975FE2F}" type="parTrans" cxnId="{C0C5BBF5-AEEC-45F7-89C9-C295C065E063}">
      <dgm:prSet/>
      <dgm:spPr/>
      <dgm:t>
        <a:bodyPr/>
        <a:lstStyle/>
        <a:p>
          <a:endParaRPr lang="en-US"/>
        </a:p>
      </dgm:t>
    </dgm:pt>
    <dgm:pt modelId="{04633A74-05D5-4F22-B57F-C1ACCA7FF249}" type="sibTrans" cxnId="{C0C5BBF5-AEEC-45F7-89C9-C295C065E063}">
      <dgm:prSet/>
      <dgm:spPr/>
      <dgm:t>
        <a:bodyPr/>
        <a:lstStyle/>
        <a:p>
          <a:endParaRPr lang="en-US"/>
        </a:p>
      </dgm:t>
    </dgm:pt>
    <dgm:pt modelId="{688035C9-D061-439D-A843-CFCDF5F494F7}" type="pres">
      <dgm:prSet presAssocID="{7C537335-58C9-4BE2-951D-C424239B2A4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96362EF-7828-4F30-8166-3EE95BFF6926}" type="pres">
      <dgm:prSet presAssocID="{7C537335-58C9-4BE2-951D-C424239B2A4E}" presName="hierFlow" presStyleCnt="0"/>
      <dgm:spPr/>
    </dgm:pt>
    <dgm:pt modelId="{C6503219-DC87-47B9-B9B6-1FE671EA4575}" type="pres">
      <dgm:prSet presAssocID="{7C537335-58C9-4BE2-951D-C424239B2A4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099307E-6B95-47B0-8B7A-D74687EBC4DC}" type="pres">
      <dgm:prSet presAssocID="{E698350D-C572-4E5B-87E8-40EF352C8D72}" presName="Name14" presStyleCnt="0"/>
      <dgm:spPr/>
    </dgm:pt>
    <dgm:pt modelId="{FD5D69DB-C0C9-4FF4-85C6-EBD0F68F1E3B}" type="pres">
      <dgm:prSet presAssocID="{E698350D-C572-4E5B-87E8-40EF352C8D72}" presName="level1Shape" presStyleLbl="node0" presStyleIdx="0" presStyleCnt="1" custScaleX="175187" custScaleY="81995" custLinFactNeighborX="-9217" custLinFactNeighborY="-22537">
        <dgm:presLayoutVars>
          <dgm:chPref val="3"/>
        </dgm:presLayoutVars>
      </dgm:prSet>
      <dgm:spPr>
        <a:prstGeom prst="ellipse">
          <a:avLst/>
        </a:prstGeom>
      </dgm:spPr>
    </dgm:pt>
    <dgm:pt modelId="{B70A6663-5518-4BC1-B784-9BE2565BE37D}" type="pres">
      <dgm:prSet presAssocID="{E698350D-C572-4E5B-87E8-40EF352C8D72}" presName="hierChild2" presStyleCnt="0"/>
      <dgm:spPr/>
    </dgm:pt>
    <dgm:pt modelId="{31135CA7-A7D5-47BF-8DC9-1888EA430E95}" type="pres">
      <dgm:prSet presAssocID="{E5D2A2E7-97F1-47AC-9163-CB9DBE4685EE}" presName="Name19" presStyleLbl="parChTrans1D2" presStyleIdx="0" presStyleCnt="1"/>
      <dgm:spPr/>
    </dgm:pt>
    <dgm:pt modelId="{0FA283D4-FB50-4F3D-A806-6470445646BF}" type="pres">
      <dgm:prSet presAssocID="{EA7B5DD8-8CDB-4042-A36E-B6AC7C571444}" presName="Name21" presStyleCnt="0"/>
      <dgm:spPr/>
    </dgm:pt>
    <dgm:pt modelId="{80DFDF1D-0645-4979-8105-35E6D75687A2}" type="pres">
      <dgm:prSet presAssocID="{EA7B5DD8-8CDB-4042-A36E-B6AC7C571444}" presName="level2Shape" presStyleLbl="node2" presStyleIdx="0" presStyleCnt="1" custScaleX="209506" custScaleY="102654" custLinFactNeighborX="-10264" custLinFactNeighborY="-23176"/>
      <dgm:spPr>
        <a:prstGeom prst="flowChartDecision">
          <a:avLst/>
        </a:prstGeom>
      </dgm:spPr>
    </dgm:pt>
    <dgm:pt modelId="{5624AD3C-2EA9-4E22-9A41-69C4583D3757}" type="pres">
      <dgm:prSet presAssocID="{EA7B5DD8-8CDB-4042-A36E-B6AC7C571444}" presName="hierChild3" presStyleCnt="0"/>
      <dgm:spPr/>
    </dgm:pt>
    <dgm:pt modelId="{26D6420B-8D36-4820-A123-3F01F5650516}" type="pres">
      <dgm:prSet presAssocID="{68AECCAD-DF69-40DF-A0CF-EEA959065ACA}" presName="Name19" presStyleLbl="parChTrans1D3" presStyleIdx="0" presStyleCnt="2"/>
      <dgm:spPr/>
    </dgm:pt>
    <dgm:pt modelId="{F01C467D-8003-48C6-8655-E59CEA3E58F2}" type="pres">
      <dgm:prSet presAssocID="{D4DDF0D4-A830-4EA4-82B8-EB2898661343}" presName="Name21" presStyleCnt="0"/>
      <dgm:spPr/>
    </dgm:pt>
    <dgm:pt modelId="{20B14CF9-67AD-477F-9B8B-EFE6A81F956C}" type="pres">
      <dgm:prSet presAssocID="{D4DDF0D4-A830-4EA4-82B8-EB2898661343}" presName="level2Shape" presStyleLbl="node3" presStyleIdx="0" presStyleCnt="2" custScaleX="228792" custLinFactNeighborX="-86670" custLinFactNeighborY="-2666"/>
      <dgm:spPr>
        <a:prstGeom prst="ellipse">
          <a:avLst/>
        </a:prstGeom>
      </dgm:spPr>
    </dgm:pt>
    <dgm:pt modelId="{90F16F26-B681-4043-983A-A9FDCE350D0E}" type="pres">
      <dgm:prSet presAssocID="{D4DDF0D4-A830-4EA4-82B8-EB2898661343}" presName="hierChild3" presStyleCnt="0"/>
      <dgm:spPr/>
    </dgm:pt>
    <dgm:pt modelId="{E1DC31AA-871F-4059-B1BF-627263A3A715}" type="pres">
      <dgm:prSet presAssocID="{92B4CF67-2529-407B-A4F0-60E1F65AD88A}" presName="Name19" presStyleLbl="parChTrans1D4" presStyleIdx="0" presStyleCnt="2"/>
      <dgm:spPr/>
    </dgm:pt>
    <dgm:pt modelId="{854830D1-2633-4E36-B97F-DEDC9D7410F1}" type="pres">
      <dgm:prSet presAssocID="{6D0240CF-7297-46E1-AF3D-5325E0993035}" presName="Name21" presStyleCnt="0"/>
      <dgm:spPr/>
    </dgm:pt>
    <dgm:pt modelId="{4A6A459B-618B-4855-83A4-29A57C450649}" type="pres">
      <dgm:prSet presAssocID="{6D0240CF-7297-46E1-AF3D-5325E0993035}" presName="level2Shape" presStyleLbl="node4" presStyleIdx="0" presStyleCnt="2" custScaleY="50644" custLinFactNeighborX="-416" custLinFactNeighborY="-8584"/>
      <dgm:spPr/>
    </dgm:pt>
    <dgm:pt modelId="{1A953DB8-6CCC-406C-A141-309B9D81E5A0}" type="pres">
      <dgm:prSet presAssocID="{6D0240CF-7297-46E1-AF3D-5325E0993035}" presName="hierChild3" presStyleCnt="0"/>
      <dgm:spPr/>
    </dgm:pt>
    <dgm:pt modelId="{C063E0FE-264A-4F96-97BC-AD66F068A943}" type="pres">
      <dgm:prSet presAssocID="{5E68E476-0392-47A7-A969-30C61072D2B6}" presName="Name19" presStyleLbl="parChTrans1D3" presStyleIdx="1" presStyleCnt="2"/>
      <dgm:spPr/>
    </dgm:pt>
    <dgm:pt modelId="{57FE099A-5581-430A-9C95-E411CBDA38CF}" type="pres">
      <dgm:prSet presAssocID="{27EA4941-4DF0-472E-86ED-874734A80342}" presName="Name21" presStyleCnt="0"/>
      <dgm:spPr/>
    </dgm:pt>
    <dgm:pt modelId="{7AA4BF25-A085-4F8E-BEE7-DF03389676F9}" type="pres">
      <dgm:prSet presAssocID="{27EA4941-4DF0-472E-86ED-874734A80342}" presName="level2Shape" presStyleLbl="node3" presStyleIdx="1" presStyleCnt="2" custScaleX="206295" custLinFactNeighborX="82666" custLinFactNeighborY="-2666"/>
      <dgm:spPr>
        <a:prstGeom prst="ellipse">
          <a:avLst/>
        </a:prstGeom>
      </dgm:spPr>
    </dgm:pt>
    <dgm:pt modelId="{2D3A5206-F0B6-4FF2-8BE7-CA4A11512A6C}" type="pres">
      <dgm:prSet presAssocID="{27EA4941-4DF0-472E-86ED-874734A80342}" presName="hierChild3" presStyleCnt="0"/>
      <dgm:spPr/>
    </dgm:pt>
    <dgm:pt modelId="{4F1538A4-F75E-494A-8878-9086BAF89001}" type="pres">
      <dgm:prSet presAssocID="{E80EF3C1-764C-41A0-B037-AEBBDE06590B}" presName="Name19" presStyleLbl="parChTrans1D4" presStyleIdx="1" presStyleCnt="2"/>
      <dgm:spPr/>
    </dgm:pt>
    <dgm:pt modelId="{E199CE4F-BBED-40F6-8BF0-53CD46E0CD22}" type="pres">
      <dgm:prSet presAssocID="{41CF64C0-B257-4B44-925F-EF64AE1551D8}" presName="Name21" presStyleCnt="0"/>
      <dgm:spPr/>
    </dgm:pt>
    <dgm:pt modelId="{45B341D7-1075-4458-80DE-3E3D0E0EF6F9}" type="pres">
      <dgm:prSet presAssocID="{41CF64C0-B257-4B44-925F-EF64AE1551D8}" presName="level2Shape" presStyleLbl="node4" presStyleIdx="1" presStyleCnt="2" custScaleY="50026" custLinFactNeighborX="898" custLinFactNeighborY="-4185"/>
      <dgm:spPr/>
    </dgm:pt>
    <dgm:pt modelId="{770A2292-6D13-4B2B-8DA8-5A02B00CF577}" type="pres">
      <dgm:prSet presAssocID="{41CF64C0-B257-4B44-925F-EF64AE1551D8}" presName="hierChild3" presStyleCnt="0"/>
      <dgm:spPr/>
    </dgm:pt>
    <dgm:pt modelId="{1B19A98F-86E4-4797-9E46-384E7911A5F0}" type="pres">
      <dgm:prSet presAssocID="{7C537335-58C9-4BE2-951D-C424239B2A4E}" presName="bgShapesFlow" presStyleCnt="0"/>
      <dgm:spPr/>
    </dgm:pt>
  </dgm:ptLst>
  <dgm:cxnLst>
    <dgm:cxn modelId="{5E41941E-7779-4616-A125-40B3DE63E2BB}" srcId="{EA7B5DD8-8CDB-4042-A36E-B6AC7C571444}" destId="{27EA4941-4DF0-472E-86ED-874734A80342}" srcOrd="1" destOrd="0" parTransId="{5E68E476-0392-47A7-A969-30C61072D2B6}" sibTransId="{BC1F2D3A-E6A3-4F10-8EA9-4C1E7CCF6899}"/>
    <dgm:cxn modelId="{C4CA072E-B472-4076-8A16-0B02E1142CA2}" type="presOf" srcId="{68AECCAD-DF69-40DF-A0CF-EEA959065ACA}" destId="{26D6420B-8D36-4820-A123-3F01F5650516}" srcOrd="0" destOrd="0" presId="urn:microsoft.com/office/officeart/2005/8/layout/hierarchy6"/>
    <dgm:cxn modelId="{707A402F-E6CE-4400-BB17-6E352C01A214}" type="presOf" srcId="{41CF64C0-B257-4B44-925F-EF64AE1551D8}" destId="{45B341D7-1075-4458-80DE-3E3D0E0EF6F9}" srcOrd="0" destOrd="0" presId="urn:microsoft.com/office/officeart/2005/8/layout/hierarchy6"/>
    <dgm:cxn modelId="{B765F432-11A7-4709-9D00-6856D663547C}" type="presOf" srcId="{EA7B5DD8-8CDB-4042-A36E-B6AC7C571444}" destId="{80DFDF1D-0645-4979-8105-35E6D75687A2}" srcOrd="0" destOrd="0" presId="urn:microsoft.com/office/officeart/2005/8/layout/hierarchy6"/>
    <dgm:cxn modelId="{70C53D69-8499-4135-B25E-CEDDA33A2399}" type="presOf" srcId="{7C537335-58C9-4BE2-951D-C424239B2A4E}" destId="{688035C9-D061-439D-A843-CFCDF5F494F7}" srcOrd="0" destOrd="0" presId="urn:microsoft.com/office/officeart/2005/8/layout/hierarchy6"/>
    <dgm:cxn modelId="{18B9D44F-F483-4349-86CE-D2275838F352}" type="presOf" srcId="{92B4CF67-2529-407B-A4F0-60E1F65AD88A}" destId="{E1DC31AA-871F-4059-B1BF-627263A3A715}" srcOrd="0" destOrd="0" presId="urn:microsoft.com/office/officeart/2005/8/layout/hierarchy6"/>
    <dgm:cxn modelId="{A9D35351-77BE-4D13-A41D-75FA80DA34F0}" type="presOf" srcId="{E698350D-C572-4E5B-87E8-40EF352C8D72}" destId="{FD5D69DB-C0C9-4FF4-85C6-EBD0F68F1E3B}" srcOrd="0" destOrd="0" presId="urn:microsoft.com/office/officeart/2005/8/layout/hierarchy6"/>
    <dgm:cxn modelId="{78ECC07C-C9EA-4387-B82C-1582237FBBF2}" type="presOf" srcId="{E80EF3C1-764C-41A0-B037-AEBBDE06590B}" destId="{4F1538A4-F75E-494A-8878-9086BAF89001}" srcOrd="0" destOrd="0" presId="urn:microsoft.com/office/officeart/2005/8/layout/hierarchy6"/>
    <dgm:cxn modelId="{B438C085-6E44-45AD-BE72-48F33ECD8E15}" srcId="{D4DDF0D4-A830-4EA4-82B8-EB2898661343}" destId="{6D0240CF-7297-46E1-AF3D-5325E0993035}" srcOrd="0" destOrd="0" parTransId="{92B4CF67-2529-407B-A4F0-60E1F65AD88A}" sibTransId="{9CEF1358-0B41-4708-80A1-21B929215D71}"/>
    <dgm:cxn modelId="{D53C5B97-D33E-4566-9122-9330805DEA77}" srcId="{27EA4941-4DF0-472E-86ED-874734A80342}" destId="{41CF64C0-B257-4B44-925F-EF64AE1551D8}" srcOrd="0" destOrd="0" parTransId="{E80EF3C1-764C-41A0-B037-AEBBDE06590B}" sibTransId="{AD62EC24-7C10-4484-A13D-D749FAB0FEA8}"/>
    <dgm:cxn modelId="{2250259F-27EA-466A-B460-771B7C72C017}" type="presOf" srcId="{D4DDF0D4-A830-4EA4-82B8-EB2898661343}" destId="{20B14CF9-67AD-477F-9B8B-EFE6A81F956C}" srcOrd="0" destOrd="0" presId="urn:microsoft.com/office/officeart/2005/8/layout/hierarchy6"/>
    <dgm:cxn modelId="{F60ECCB2-0394-48F3-8D37-D03F170F4EB9}" type="presOf" srcId="{5E68E476-0392-47A7-A969-30C61072D2B6}" destId="{C063E0FE-264A-4F96-97BC-AD66F068A943}" srcOrd="0" destOrd="0" presId="urn:microsoft.com/office/officeart/2005/8/layout/hierarchy6"/>
    <dgm:cxn modelId="{F85AECB6-23B4-4129-96BC-C160827085B7}" type="presOf" srcId="{E5D2A2E7-97F1-47AC-9163-CB9DBE4685EE}" destId="{31135CA7-A7D5-47BF-8DC9-1888EA430E95}" srcOrd="0" destOrd="0" presId="urn:microsoft.com/office/officeart/2005/8/layout/hierarchy6"/>
    <dgm:cxn modelId="{6E17A6C5-982E-4C27-B6B9-DB99746C337D}" type="presOf" srcId="{6D0240CF-7297-46E1-AF3D-5325E0993035}" destId="{4A6A459B-618B-4855-83A4-29A57C450649}" srcOrd="0" destOrd="0" presId="urn:microsoft.com/office/officeart/2005/8/layout/hierarchy6"/>
    <dgm:cxn modelId="{1944F8E2-20BA-49B8-BED0-033F1187FEA0}" type="presOf" srcId="{27EA4941-4DF0-472E-86ED-874734A80342}" destId="{7AA4BF25-A085-4F8E-BEE7-DF03389676F9}" srcOrd="0" destOrd="0" presId="urn:microsoft.com/office/officeart/2005/8/layout/hierarchy6"/>
    <dgm:cxn modelId="{09528AE7-D49F-4027-9FFF-E3BF9533DA77}" srcId="{EA7B5DD8-8CDB-4042-A36E-B6AC7C571444}" destId="{D4DDF0D4-A830-4EA4-82B8-EB2898661343}" srcOrd="0" destOrd="0" parTransId="{68AECCAD-DF69-40DF-A0CF-EEA959065ACA}" sibTransId="{E0B08EB2-4768-4120-8506-96969AC8BFF3}"/>
    <dgm:cxn modelId="{C0C5BBF5-AEEC-45F7-89C9-C295C065E063}" srcId="{7C537335-58C9-4BE2-951D-C424239B2A4E}" destId="{E698350D-C572-4E5B-87E8-40EF352C8D72}" srcOrd="0" destOrd="0" parTransId="{B9546102-0B04-4D13-AB74-6D0FF975FE2F}" sibTransId="{04633A74-05D5-4F22-B57F-C1ACCA7FF249}"/>
    <dgm:cxn modelId="{E3EDEDF7-D55F-4552-9013-15F479CEC281}" srcId="{E698350D-C572-4E5B-87E8-40EF352C8D72}" destId="{EA7B5DD8-8CDB-4042-A36E-B6AC7C571444}" srcOrd="0" destOrd="0" parTransId="{E5D2A2E7-97F1-47AC-9163-CB9DBE4685EE}" sibTransId="{39FC8D5B-7652-48B0-884F-65AA6229181F}"/>
    <dgm:cxn modelId="{1479ABAB-90A4-43AA-90C5-ABE0D78BE4BA}" type="presParOf" srcId="{688035C9-D061-439D-A843-CFCDF5F494F7}" destId="{196362EF-7828-4F30-8166-3EE95BFF6926}" srcOrd="0" destOrd="0" presId="urn:microsoft.com/office/officeart/2005/8/layout/hierarchy6"/>
    <dgm:cxn modelId="{2CD9A627-51D6-4FD7-82C2-711E2AAFC54B}" type="presParOf" srcId="{196362EF-7828-4F30-8166-3EE95BFF6926}" destId="{C6503219-DC87-47B9-B9B6-1FE671EA4575}" srcOrd="0" destOrd="0" presId="urn:microsoft.com/office/officeart/2005/8/layout/hierarchy6"/>
    <dgm:cxn modelId="{A12A74A4-203A-4DBA-8D66-D8185AC33573}" type="presParOf" srcId="{C6503219-DC87-47B9-B9B6-1FE671EA4575}" destId="{B099307E-6B95-47B0-8B7A-D74687EBC4DC}" srcOrd="0" destOrd="0" presId="urn:microsoft.com/office/officeart/2005/8/layout/hierarchy6"/>
    <dgm:cxn modelId="{CACFE15E-7523-44AF-93F9-84E78E0F4E1F}" type="presParOf" srcId="{B099307E-6B95-47B0-8B7A-D74687EBC4DC}" destId="{FD5D69DB-C0C9-4FF4-85C6-EBD0F68F1E3B}" srcOrd="0" destOrd="0" presId="urn:microsoft.com/office/officeart/2005/8/layout/hierarchy6"/>
    <dgm:cxn modelId="{1684B3EA-C140-42E1-BCB6-2DA704E94381}" type="presParOf" srcId="{B099307E-6B95-47B0-8B7A-D74687EBC4DC}" destId="{B70A6663-5518-4BC1-B784-9BE2565BE37D}" srcOrd="1" destOrd="0" presId="urn:microsoft.com/office/officeart/2005/8/layout/hierarchy6"/>
    <dgm:cxn modelId="{C32DA1B7-9F2F-4065-82BA-F2222259C0E1}" type="presParOf" srcId="{B70A6663-5518-4BC1-B784-9BE2565BE37D}" destId="{31135CA7-A7D5-47BF-8DC9-1888EA430E95}" srcOrd="0" destOrd="0" presId="urn:microsoft.com/office/officeart/2005/8/layout/hierarchy6"/>
    <dgm:cxn modelId="{670123D6-8C55-4E59-8422-F875DD89F5A0}" type="presParOf" srcId="{B70A6663-5518-4BC1-B784-9BE2565BE37D}" destId="{0FA283D4-FB50-4F3D-A806-6470445646BF}" srcOrd="1" destOrd="0" presId="urn:microsoft.com/office/officeart/2005/8/layout/hierarchy6"/>
    <dgm:cxn modelId="{7A496507-4F3A-40FC-B5EA-4FEE01118A12}" type="presParOf" srcId="{0FA283D4-FB50-4F3D-A806-6470445646BF}" destId="{80DFDF1D-0645-4979-8105-35E6D75687A2}" srcOrd="0" destOrd="0" presId="urn:microsoft.com/office/officeart/2005/8/layout/hierarchy6"/>
    <dgm:cxn modelId="{1AAB0ED8-1E83-4F77-9B44-B94B18FCD3DC}" type="presParOf" srcId="{0FA283D4-FB50-4F3D-A806-6470445646BF}" destId="{5624AD3C-2EA9-4E22-9A41-69C4583D3757}" srcOrd="1" destOrd="0" presId="urn:microsoft.com/office/officeart/2005/8/layout/hierarchy6"/>
    <dgm:cxn modelId="{DD3588C9-3899-4319-B4CD-67BC525A5B60}" type="presParOf" srcId="{5624AD3C-2EA9-4E22-9A41-69C4583D3757}" destId="{26D6420B-8D36-4820-A123-3F01F5650516}" srcOrd="0" destOrd="0" presId="urn:microsoft.com/office/officeart/2005/8/layout/hierarchy6"/>
    <dgm:cxn modelId="{A98B08FB-ED1C-4A3D-BE50-269F3D160C59}" type="presParOf" srcId="{5624AD3C-2EA9-4E22-9A41-69C4583D3757}" destId="{F01C467D-8003-48C6-8655-E59CEA3E58F2}" srcOrd="1" destOrd="0" presId="urn:microsoft.com/office/officeart/2005/8/layout/hierarchy6"/>
    <dgm:cxn modelId="{A95483D3-C266-44E3-993E-674355783907}" type="presParOf" srcId="{F01C467D-8003-48C6-8655-E59CEA3E58F2}" destId="{20B14CF9-67AD-477F-9B8B-EFE6A81F956C}" srcOrd="0" destOrd="0" presId="urn:microsoft.com/office/officeart/2005/8/layout/hierarchy6"/>
    <dgm:cxn modelId="{5CA955B3-8450-4DB2-B74E-B1258DF06E55}" type="presParOf" srcId="{F01C467D-8003-48C6-8655-E59CEA3E58F2}" destId="{90F16F26-B681-4043-983A-A9FDCE350D0E}" srcOrd="1" destOrd="0" presId="urn:microsoft.com/office/officeart/2005/8/layout/hierarchy6"/>
    <dgm:cxn modelId="{27FA679C-B664-4191-8B99-F3D5DF8FA715}" type="presParOf" srcId="{90F16F26-B681-4043-983A-A9FDCE350D0E}" destId="{E1DC31AA-871F-4059-B1BF-627263A3A715}" srcOrd="0" destOrd="0" presId="urn:microsoft.com/office/officeart/2005/8/layout/hierarchy6"/>
    <dgm:cxn modelId="{BB49DB84-8C93-40EA-9CC7-0F11F468C698}" type="presParOf" srcId="{90F16F26-B681-4043-983A-A9FDCE350D0E}" destId="{854830D1-2633-4E36-B97F-DEDC9D7410F1}" srcOrd="1" destOrd="0" presId="urn:microsoft.com/office/officeart/2005/8/layout/hierarchy6"/>
    <dgm:cxn modelId="{68A03E9F-D0C3-4970-B906-8D04C1426601}" type="presParOf" srcId="{854830D1-2633-4E36-B97F-DEDC9D7410F1}" destId="{4A6A459B-618B-4855-83A4-29A57C450649}" srcOrd="0" destOrd="0" presId="urn:microsoft.com/office/officeart/2005/8/layout/hierarchy6"/>
    <dgm:cxn modelId="{7667536D-6340-47D7-A2F5-B88987DAF7E9}" type="presParOf" srcId="{854830D1-2633-4E36-B97F-DEDC9D7410F1}" destId="{1A953DB8-6CCC-406C-A141-309B9D81E5A0}" srcOrd="1" destOrd="0" presId="urn:microsoft.com/office/officeart/2005/8/layout/hierarchy6"/>
    <dgm:cxn modelId="{10F4CF8D-66AD-48A8-B5B9-82857AB7DFA8}" type="presParOf" srcId="{5624AD3C-2EA9-4E22-9A41-69C4583D3757}" destId="{C063E0FE-264A-4F96-97BC-AD66F068A943}" srcOrd="2" destOrd="0" presId="urn:microsoft.com/office/officeart/2005/8/layout/hierarchy6"/>
    <dgm:cxn modelId="{AC595301-5140-4801-A634-03882B317274}" type="presParOf" srcId="{5624AD3C-2EA9-4E22-9A41-69C4583D3757}" destId="{57FE099A-5581-430A-9C95-E411CBDA38CF}" srcOrd="3" destOrd="0" presId="urn:microsoft.com/office/officeart/2005/8/layout/hierarchy6"/>
    <dgm:cxn modelId="{4B021E11-12BF-4445-A4F5-26D4E539D0BC}" type="presParOf" srcId="{57FE099A-5581-430A-9C95-E411CBDA38CF}" destId="{7AA4BF25-A085-4F8E-BEE7-DF03389676F9}" srcOrd="0" destOrd="0" presId="urn:microsoft.com/office/officeart/2005/8/layout/hierarchy6"/>
    <dgm:cxn modelId="{B213E131-832A-47FC-A2B6-2C551CE3B8C0}" type="presParOf" srcId="{57FE099A-5581-430A-9C95-E411CBDA38CF}" destId="{2D3A5206-F0B6-4FF2-8BE7-CA4A11512A6C}" srcOrd="1" destOrd="0" presId="urn:microsoft.com/office/officeart/2005/8/layout/hierarchy6"/>
    <dgm:cxn modelId="{14EEFC2C-FE3F-4DCC-B4BE-471B331A3368}" type="presParOf" srcId="{2D3A5206-F0B6-4FF2-8BE7-CA4A11512A6C}" destId="{4F1538A4-F75E-494A-8878-9086BAF89001}" srcOrd="0" destOrd="0" presId="urn:microsoft.com/office/officeart/2005/8/layout/hierarchy6"/>
    <dgm:cxn modelId="{4217D010-4E11-4227-B337-F60F60833888}" type="presParOf" srcId="{2D3A5206-F0B6-4FF2-8BE7-CA4A11512A6C}" destId="{E199CE4F-BBED-40F6-8BF0-53CD46E0CD22}" srcOrd="1" destOrd="0" presId="urn:microsoft.com/office/officeart/2005/8/layout/hierarchy6"/>
    <dgm:cxn modelId="{642CBD5A-CB1F-4B62-AF3E-A8F0E9964364}" type="presParOf" srcId="{E199CE4F-BBED-40F6-8BF0-53CD46E0CD22}" destId="{45B341D7-1075-4458-80DE-3E3D0E0EF6F9}" srcOrd="0" destOrd="0" presId="urn:microsoft.com/office/officeart/2005/8/layout/hierarchy6"/>
    <dgm:cxn modelId="{716DB39C-3860-4D51-95AC-CDB545B23BF2}" type="presParOf" srcId="{E199CE4F-BBED-40F6-8BF0-53CD46E0CD22}" destId="{770A2292-6D13-4B2B-8DA8-5A02B00CF577}" srcOrd="1" destOrd="0" presId="urn:microsoft.com/office/officeart/2005/8/layout/hierarchy6"/>
    <dgm:cxn modelId="{BD72641A-91CE-4435-BF6F-55FA8DE96EC2}" type="presParOf" srcId="{688035C9-D061-439D-A843-CFCDF5F494F7}" destId="{1B19A98F-86E4-4797-9E46-384E7911A5F0}" srcOrd="1" destOrd="0" presId="urn:microsoft.com/office/officeart/2005/8/layout/hierarchy6"/>
  </dgm:cxnLst>
  <dgm:bg/>
  <dgm:whole>
    <a:ln w="22225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470FD-E6E9-43FE-B12C-EAE2BCED0725}">
      <dsp:nvSpPr>
        <dsp:cNvPr id="0" name=""/>
        <dsp:cNvSpPr/>
      </dsp:nvSpPr>
      <dsp:spPr>
        <a:xfrm rot="5400000">
          <a:off x="-151190" y="153535"/>
          <a:ext cx="1007938" cy="705556"/>
        </a:xfrm>
        <a:prstGeom prst="chevron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5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Goal 1</a:t>
          </a:r>
        </a:p>
      </dsp:txBody>
      <dsp:txXfrm rot="-5400000">
        <a:off x="1" y="355122"/>
        <a:ext cx="705556" cy="302382"/>
      </dsp:txXfrm>
    </dsp:sp>
    <dsp:sp modelId="{FB3B4F6D-7EBA-43DC-88DE-3ECE6EC4ECCF}">
      <dsp:nvSpPr>
        <dsp:cNvPr id="0" name=""/>
        <dsp:cNvSpPr/>
      </dsp:nvSpPr>
      <dsp:spPr>
        <a:xfrm rot="5400000">
          <a:off x="5206798" y="-4498896"/>
          <a:ext cx="655160" cy="96576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It should be Simple, object oriented &amp; familiar</a:t>
          </a:r>
        </a:p>
      </dsp:txBody>
      <dsp:txXfrm rot="-5400000">
        <a:off x="705557" y="34327"/>
        <a:ext cx="9625661" cy="591196"/>
      </dsp:txXfrm>
    </dsp:sp>
    <dsp:sp modelId="{65479538-3849-405F-BFBC-9056AEBE4AB0}">
      <dsp:nvSpPr>
        <dsp:cNvPr id="0" name=""/>
        <dsp:cNvSpPr/>
      </dsp:nvSpPr>
      <dsp:spPr>
        <a:xfrm rot="5400000">
          <a:off x="-151190" y="1043378"/>
          <a:ext cx="1007938" cy="705556"/>
        </a:xfrm>
        <a:prstGeom prst="chevron">
          <a:avLst/>
        </a:prstGeom>
        <a:blipFill>
          <a:blip xmlns:r="http://schemas.openxmlformats.org/officeDocument/2006/relationships" r:embed="rId1">
            <a:duotone>
              <a:schemeClr val="accent5">
                <a:hueOff val="-5330780"/>
                <a:satOff val="3030"/>
                <a:lumOff val="-2500"/>
                <a:alphaOff val="0"/>
                <a:shade val="22000"/>
                <a:satMod val="160000"/>
              </a:schemeClr>
              <a:schemeClr val="accent5">
                <a:hueOff val="-5330780"/>
                <a:satOff val="3030"/>
                <a:lumOff val="-250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Goal2 </a:t>
          </a:r>
        </a:p>
      </dsp:txBody>
      <dsp:txXfrm rot="-5400000">
        <a:off x="1" y="1244965"/>
        <a:ext cx="705556" cy="302382"/>
      </dsp:txXfrm>
    </dsp:sp>
    <dsp:sp modelId="{0C2CB434-99C7-449C-BB5E-BEA84E4F9894}">
      <dsp:nvSpPr>
        <dsp:cNvPr id="0" name=""/>
        <dsp:cNvSpPr/>
      </dsp:nvSpPr>
      <dsp:spPr>
        <a:xfrm rot="5400000">
          <a:off x="5206798" y="-3609053"/>
          <a:ext cx="655160" cy="96576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5330780"/>
              <a:satOff val="3030"/>
              <a:lumOff val="-250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It should be robust and secure</a:t>
          </a:r>
        </a:p>
      </dsp:txBody>
      <dsp:txXfrm rot="-5400000">
        <a:off x="705557" y="924170"/>
        <a:ext cx="9625661" cy="591196"/>
      </dsp:txXfrm>
    </dsp:sp>
    <dsp:sp modelId="{C429DD82-B6F1-4DEC-B071-D36DF6179CD3}">
      <dsp:nvSpPr>
        <dsp:cNvPr id="0" name=""/>
        <dsp:cNvSpPr/>
      </dsp:nvSpPr>
      <dsp:spPr>
        <a:xfrm rot="5400000">
          <a:off x="-151190" y="1933221"/>
          <a:ext cx="1007938" cy="705556"/>
        </a:xfrm>
        <a:prstGeom prst="chevron">
          <a:avLst/>
        </a:prstGeom>
        <a:blipFill>
          <a:blip xmlns:r="http://schemas.openxmlformats.org/officeDocument/2006/relationships" r:embed="rId1">
            <a:duotone>
              <a:schemeClr val="accent5">
                <a:hueOff val="-10661560"/>
                <a:satOff val="6060"/>
                <a:lumOff val="-5000"/>
                <a:alphaOff val="0"/>
                <a:shade val="22000"/>
                <a:satMod val="160000"/>
              </a:schemeClr>
              <a:schemeClr val="accent5">
                <a:hueOff val="-10661560"/>
                <a:satOff val="6060"/>
                <a:lumOff val="-500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Goal 3</a:t>
          </a:r>
        </a:p>
      </dsp:txBody>
      <dsp:txXfrm rot="-5400000">
        <a:off x="1" y="2134808"/>
        <a:ext cx="705556" cy="302382"/>
      </dsp:txXfrm>
    </dsp:sp>
    <dsp:sp modelId="{F727263E-8A5A-4DC5-9775-40BA83207971}">
      <dsp:nvSpPr>
        <dsp:cNvPr id="0" name=""/>
        <dsp:cNvSpPr/>
      </dsp:nvSpPr>
      <dsp:spPr>
        <a:xfrm rot="5400000">
          <a:off x="5206798" y="-2719210"/>
          <a:ext cx="655160" cy="96576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0661560"/>
              <a:satOff val="6060"/>
              <a:lumOff val="-500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It should be architecture neutral and portable</a:t>
          </a:r>
        </a:p>
      </dsp:txBody>
      <dsp:txXfrm rot="-5400000">
        <a:off x="705557" y="1814013"/>
        <a:ext cx="9625661" cy="591196"/>
      </dsp:txXfrm>
    </dsp:sp>
    <dsp:sp modelId="{6AFB2693-297A-4F19-A848-07482E65841A}">
      <dsp:nvSpPr>
        <dsp:cNvPr id="0" name=""/>
        <dsp:cNvSpPr/>
      </dsp:nvSpPr>
      <dsp:spPr>
        <a:xfrm rot="5400000">
          <a:off x="-151190" y="2823064"/>
          <a:ext cx="1007938" cy="705556"/>
        </a:xfrm>
        <a:prstGeom prst="chevron">
          <a:avLst/>
        </a:prstGeom>
        <a:blipFill>
          <a:blip xmlns:r="http://schemas.openxmlformats.org/officeDocument/2006/relationships" r:embed="rId1">
            <a:duotone>
              <a:schemeClr val="accent5">
                <a:hueOff val="-15992340"/>
                <a:satOff val="9089"/>
                <a:lumOff val="-7500"/>
                <a:alphaOff val="0"/>
                <a:shade val="22000"/>
                <a:satMod val="160000"/>
              </a:schemeClr>
              <a:schemeClr val="accent5">
                <a:hueOff val="-15992340"/>
                <a:satOff val="9089"/>
                <a:lumOff val="-750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Goal 4 </a:t>
          </a:r>
        </a:p>
      </dsp:txBody>
      <dsp:txXfrm rot="-5400000">
        <a:off x="1" y="3024651"/>
        <a:ext cx="705556" cy="302382"/>
      </dsp:txXfrm>
    </dsp:sp>
    <dsp:sp modelId="{29A3D9E8-5B91-4279-992A-D396FEB4C4F9}">
      <dsp:nvSpPr>
        <dsp:cNvPr id="0" name=""/>
        <dsp:cNvSpPr/>
      </dsp:nvSpPr>
      <dsp:spPr>
        <a:xfrm rot="5400000">
          <a:off x="5206798" y="-1829367"/>
          <a:ext cx="655160" cy="96576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5992340"/>
              <a:satOff val="9089"/>
              <a:lumOff val="-750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It should execute with high performance </a:t>
          </a:r>
        </a:p>
      </dsp:txBody>
      <dsp:txXfrm rot="-5400000">
        <a:off x="705557" y="2703856"/>
        <a:ext cx="9625661" cy="591196"/>
      </dsp:txXfrm>
    </dsp:sp>
    <dsp:sp modelId="{9FD9F327-BF17-4AAB-B12B-D978170AECBC}">
      <dsp:nvSpPr>
        <dsp:cNvPr id="0" name=""/>
        <dsp:cNvSpPr/>
      </dsp:nvSpPr>
      <dsp:spPr>
        <a:xfrm rot="5400000">
          <a:off x="-151190" y="3712907"/>
          <a:ext cx="1007938" cy="705556"/>
        </a:xfrm>
        <a:prstGeom prst="chevron">
          <a:avLst/>
        </a:prstGeom>
        <a:blipFill>
          <a:blip xmlns:r="http://schemas.openxmlformats.org/officeDocument/2006/relationships" r:embed="rId1">
            <a:duotone>
              <a:schemeClr val="accent5">
                <a:hueOff val="-21323121"/>
                <a:satOff val="12119"/>
                <a:lumOff val="-10000"/>
                <a:alphaOff val="0"/>
                <a:shade val="22000"/>
                <a:satMod val="160000"/>
              </a:schemeClr>
              <a:schemeClr val="accent5">
                <a:hueOff val="-21323121"/>
                <a:satOff val="12119"/>
                <a:lumOff val="-1000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Goal 5</a:t>
          </a:r>
        </a:p>
      </dsp:txBody>
      <dsp:txXfrm rot="-5400000">
        <a:off x="1" y="3914494"/>
        <a:ext cx="705556" cy="302382"/>
      </dsp:txXfrm>
    </dsp:sp>
    <dsp:sp modelId="{FE107E5D-D2D2-448B-8075-FD8E944BF0C9}">
      <dsp:nvSpPr>
        <dsp:cNvPr id="0" name=""/>
        <dsp:cNvSpPr/>
      </dsp:nvSpPr>
      <dsp:spPr>
        <a:xfrm rot="5400000">
          <a:off x="5206798" y="-939524"/>
          <a:ext cx="655160" cy="96576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21323121"/>
              <a:satOff val="12119"/>
              <a:lumOff val="-1000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 dirty="0"/>
            <a:t>It should be interpreted threaded  and dynamic</a:t>
          </a:r>
        </a:p>
      </dsp:txBody>
      <dsp:txXfrm rot="-5400000">
        <a:off x="705557" y="3593699"/>
        <a:ext cx="9625661" cy="5911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D69DB-C0C9-4FF4-85C6-EBD0F68F1E3B}">
      <dsp:nvSpPr>
        <dsp:cNvPr id="0" name=""/>
        <dsp:cNvSpPr/>
      </dsp:nvSpPr>
      <dsp:spPr>
        <a:xfrm>
          <a:off x="3526774" y="0"/>
          <a:ext cx="2902623" cy="905701"/>
        </a:xfrm>
        <a:prstGeom prst="ellipse">
          <a:avLst/>
        </a:prstGeom>
        <a:solidFill>
          <a:srgbClr val="00B050"/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JAVA SOURCE CODE</a:t>
          </a:r>
        </a:p>
      </dsp:txBody>
      <dsp:txXfrm>
        <a:off x="3951853" y="132637"/>
        <a:ext cx="2052465" cy="640427"/>
      </dsp:txXfrm>
    </dsp:sp>
    <dsp:sp modelId="{31135CA7-A7D5-47BF-8DC9-1888EA430E95}">
      <dsp:nvSpPr>
        <dsp:cNvPr id="0" name=""/>
        <dsp:cNvSpPr/>
      </dsp:nvSpPr>
      <dsp:spPr>
        <a:xfrm>
          <a:off x="4915018" y="905701"/>
          <a:ext cx="91440" cy="265508"/>
        </a:xfrm>
        <a:custGeom>
          <a:avLst/>
          <a:gdLst/>
          <a:ahLst/>
          <a:cxnLst/>
          <a:rect l="0" t="0" r="0" b="0"/>
          <a:pathLst>
            <a:path>
              <a:moveTo>
                <a:pt x="63067" y="0"/>
              </a:moveTo>
              <a:lnTo>
                <a:pt x="63067" y="132754"/>
              </a:lnTo>
              <a:lnTo>
                <a:pt x="45720" y="132754"/>
              </a:lnTo>
              <a:lnTo>
                <a:pt x="45720" y="2655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DFDF1D-0645-4979-8105-35E6D75687A2}">
      <dsp:nvSpPr>
        <dsp:cNvPr id="0" name=""/>
        <dsp:cNvSpPr/>
      </dsp:nvSpPr>
      <dsp:spPr>
        <a:xfrm>
          <a:off x="3225116" y="1171209"/>
          <a:ext cx="3471244" cy="1133896"/>
        </a:xfrm>
        <a:prstGeom prst="flowChartDecision">
          <a:avLst/>
        </a:prstGeom>
        <a:solidFill>
          <a:srgbClr val="FFC000"/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JAVA COMPILER</a:t>
          </a:r>
        </a:p>
      </dsp:txBody>
      <dsp:txXfrm>
        <a:off x="4092927" y="1454683"/>
        <a:ext cx="1735622" cy="566948"/>
      </dsp:txXfrm>
    </dsp:sp>
    <dsp:sp modelId="{C063E0FE-264A-4F96-97BC-AD66F068A943}">
      <dsp:nvSpPr>
        <dsp:cNvPr id="0" name=""/>
        <dsp:cNvSpPr/>
      </dsp:nvSpPr>
      <dsp:spPr>
        <a:xfrm>
          <a:off x="4960738" y="2305105"/>
          <a:ext cx="1539730" cy="668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190"/>
              </a:lnTo>
              <a:lnTo>
                <a:pt x="1539730" y="334190"/>
              </a:lnTo>
              <a:lnTo>
                <a:pt x="1539730" y="668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4BF25-A085-4F8E-BEE7-DF03389676F9}">
      <dsp:nvSpPr>
        <dsp:cNvPr id="0" name=""/>
        <dsp:cNvSpPr/>
      </dsp:nvSpPr>
      <dsp:spPr>
        <a:xfrm>
          <a:off x="4791447" y="2973487"/>
          <a:ext cx="3418042" cy="1104580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JAVA INTERPRETER</a:t>
          </a:r>
        </a:p>
      </dsp:txBody>
      <dsp:txXfrm>
        <a:off x="5292008" y="3135249"/>
        <a:ext cx="2416920" cy="781056"/>
      </dsp:txXfrm>
    </dsp:sp>
    <dsp:sp modelId="{4F1538A4-F75E-494A-8878-9086BAF89001}">
      <dsp:nvSpPr>
        <dsp:cNvPr id="0" name=""/>
        <dsp:cNvSpPr/>
      </dsp:nvSpPr>
      <dsp:spPr>
        <a:xfrm>
          <a:off x="6430741" y="4078068"/>
          <a:ext cx="91440" cy="515452"/>
        </a:xfrm>
        <a:custGeom>
          <a:avLst/>
          <a:gdLst/>
          <a:ahLst/>
          <a:cxnLst/>
          <a:rect l="0" t="0" r="0" b="0"/>
          <a:pathLst>
            <a:path>
              <a:moveTo>
                <a:pt x="69728" y="0"/>
              </a:moveTo>
              <a:lnTo>
                <a:pt x="69728" y="257726"/>
              </a:lnTo>
              <a:lnTo>
                <a:pt x="45720" y="257726"/>
              </a:lnTo>
              <a:lnTo>
                <a:pt x="45720" y="5154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341D7-1075-4458-80DE-3E3D0E0EF6F9}">
      <dsp:nvSpPr>
        <dsp:cNvPr id="0" name=""/>
        <dsp:cNvSpPr/>
      </dsp:nvSpPr>
      <dsp:spPr>
        <a:xfrm>
          <a:off x="5648025" y="4593521"/>
          <a:ext cx="1656871" cy="55257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OUTPUT</a:t>
          </a:r>
        </a:p>
      </dsp:txBody>
      <dsp:txXfrm>
        <a:off x="5664209" y="4609705"/>
        <a:ext cx="1624503" cy="5202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D69DB-C0C9-4FF4-85C6-EBD0F68F1E3B}">
      <dsp:nvSpPr>
        <dsp:cNvPr id="0" name=""/>
        <dsp:cNvSpPr/>
      </dsp:nvSpPr>
      <dsp:spPr>
        <a:xfrm>
          <a:off x="3529126" y="0"/>
          <a:ext cx="2898367" cy="904373"/>
        </a:xfrm>
        <a:prstGeom prst="ellipse">
          <a:avLst/>
        </a:prstGeom>
        <a:solidFill>
          <a:srgbClr val="00B050"/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JAVA SOURCE CODE</a:t>
          </a:r>
        </a:p>
      </dsp:txBody>
      <dsp:txXfrm>
        <a:off x="3953582" y="132442"/>
        <a:ext cx="2049455" cy="639489"/>
      </dsp:txXfrm>
    </dsp:sp>
    <dsp:sp modelId="{31135CA7-A7D5-47BF-8DC9-1888EA430E95}">
      <dsp:nvSpPr>
        <dsp:cNvPr id="0" name=""/>
        <dsp:cNvSpPr/>
      </dsp:nvSpPr>
      <dsp:spPr>
        <a:xfrm>
          <a:off x="4915268" y="904373"/>
          <a:ext cx="91440" cy="265509"/>
        </a:xfrm>
        <a:custGeom>
          <a:avLst/>
          <a:gdLst/>
          <a:ahLst/>
          <a:cxnLst/>
          <a:rect l="0" t="0" r="0" b="0"/>
          <a:pathLst>
            <a:path>
              <a:moveTo>
                <a:pt x="63042" y="0"/>
              </a:moveTo>
              <a:lnTo>
                <a:pt x="63042" y="132754"/>
              </a:lnTo>
              <a:lnTo>
                <a:pt x="45720" y="132754"/>
              </a:lnTo>
              <a:lnTo>
                <a:pt x="45720" y="2655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DFDF1D-0645-4979-8105-35E6D75687A2}">
      <dsp:nvSpPr>
        <dsp:cNvPr id="0" name=""/>
        <dsp:cNvSpPr/>
      </dsp:nvSpPr>
      <dsp:spPr>
        <a:xfrm>
          <a:off x="3227910" y="1169882"/>
          <a:ext cx="3466155" cy="1132233"/>
        </a:xfrm>
        <a:prstGeom prst="flowChartDecision">
          <a:avLst/>
        </a:prstGeom>
        <a:solidFill>
          <a:srgbClr val="FFC000"/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JAVA COMPILER</a:t>
          </a:r>
        </a:p>
      </dsp:txBody>
      <dsp:txXfrm>
        <a:off x="4094449" y="1452940"/>
        <a:ext cx="1733077" cy="566117"/>
      </dsp:txXfrm>
    </dsp:sp>
    <dsp:sp modelId="{26D6420B-8D36-4820-A123-3F01F5650516}">
      <dsp:nvSpPr>
        <dsp:cNvPr id="0" name=""/>
        <dsp:cNvSpPr/>
      </dsp:nvSpPr>
      <dsp:spPr>
        <a:xfrm>
          <a:off x="1892615" y="2302116"/>
          <a:ext cx="3068372" cy="667401"/>
        </a:xfrm>
        <a:custGeom>
          <a:avLst/>
          <a:gdLst/>
          <a:ahLst/>
          <a:cxnLst/>
          <a:rect l="0" t="0" r="0" b="0"/>
          <a:pathLst>
            <a:path>
              <a:moveTo>
                <a:pt x="3068372" y="0"/>
              </a:moveTo>
              <a:lnTo>
                <a:pt x="3068372" y="333700"/>
              </a:lnTo>
              <a:lnTo>
                <a:pt x="0" y="333700"/>
              </a:lnTo>
              <a:lnTo>
                <a:pt x="0" y="6674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14CF9-67AD-477F-9B8B-EFE6A81F956C}">
      <dsp:nvSpPr>
        <dsp:cNvPr id="0" name=""/>
        <dsp:cNvSpPr/>
      </dsp:nvSpPr>
      <dsp:spPr>
        <a:xfrm>
          <a:off x="0" y="2969518"/>
          <a:ext cx="3785230" cy="1102961"/>
        </a:xfrm>
        <a:prstGeom prst="ellipse">
          <a:avLst/>
        </a:prstGeom>
        <a:solidFill>
          <a:srgbClr val="0070C0"/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JAVA ENABLED WEB BROWSER</a:t>
          </a:r>
        </a:p>
      </dsp:txBody>
      <dsp:txXfrm>
        <a:off x="554334" y="3131043"/>
        <a:ext cx="2676562" cy="779911"/>
      </dsp:txXfrm>
    </dsp:sp>
    <dsp:sp modelId="{E1DC31AA-871F-4059-B1BF-627263A3A715}">
      <dsp:nvSpPr>
        <dsp:cNvPr id="0" name=""/>
        <dsp:cNvSpPr/>
      </dsp:nvSpPr>
      <dsp:spPr>
        <a:xfrm>
          <a:off x="1892615" y="4072479"/>
          <a:ext cx="1276620" cy="375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955"/>
              </a:lnTo>
              <a:lnTo>
                <a:pt x="1276620" y="187955"/>
              </a:lnTo>
              <a:lnTo>
                <a:pt x="1276620" y="3759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A459B-618B-4855-83A4-29A57C450649}">
      <dsp:nvSpPr>
        <dsp:cNvPr id="0" name=""/>
        <dsp:cNvSpPr/>
      </dsp:nvSpPr>
      <dsp:spPr>
        <a:xfrm>
          <a:off x="2342014" y="4448390"/>
          <a:ext cx="1654441" cy="558583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OUTPUT</a:t>
          </a:r>
        </a:p>
      </dsp:txBody>
      <dsp:txXfrm>
        <a:off x="2358374" y="4464750"/>
        <a:ext cx="1621721" cy="525863"/>
      </dsp:txXfrm>
    </dsp:sp>
    <dsp:sp modelId="{C063E0FE-264A-4F96-97BC-AD66F068A943}">
      <dsp:nvSpPr>
        <dsp:cNvPr id="0" name=""/>
        <dsp:cNvSpPr/>
      </dsp:nvSpPr>
      <dsp:spPr>
        <a:xfrm>
          <a:off x="4960988" y="2302116"/>
          <a:ext cx="3594096" cy="667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700"/>
              </a:lnTo>
              <a:lnTo>
                <a:pt x="3594096" y="333700"/>
              </a:lnTo>
              <a:lnTo>
                <a:pt x="3594096" y="6674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4BF25-A085-4F8E-BEE7-DF03389676F9}">
      <dsp:nvSpPr>
        <dsp:cNvPr id="0" name=""/>
        <dsp:cNvSpPr/>
      </dsp:nvSpPr>
      <dsp:spPr>
        <a:xfrm>
          <a:off x="6848568" y="2969518"/>
          <a:ext cx="3413031" cy="1102961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JAVA INTERPRETER</a:t>
          </a:r>
        </a:p>
      </dsp:txBody>
      <dsp:txXfrm>
        <a:off x="7348395" y="3131043"/>
        <a:ext cx="2413377" cy="779911"/>
      </dsp:txXfrm>
    </dsp:sp>
    <dsp:sp modelId="{4F1538A4-F75E-494A-8878-9086BAF89001}">
      <dsp:nvSpPr>
        <dsp:cNvPr id="0" name=""/>
        <dsp:cNvSpPr/>
      </dsp:nvSpPr>
      <dsp:spPr>
        <a:xfrm>
          <a:off x="7286438" y="4072479"/>
          <a:ext cx="1268645" cy="424430"/>
        </a:xfrm>
        <a:custGeom>
          <a:avLst/>
          <a:gdLst/>
          <a:ahLst/>
          <a:cxnLst/>
          <a:rect l="0" t="0" r="0" b="0"/>
          <a:pathLst>
            <a:path>
              <a:moveTo>
                <a:pt x="1268645" y="0"/>
              </a:moveTo>
              <a:lnTo>
                <a:pt x="1268645" y="212215"/>
              </a:lnTo>
              <a:lnTo>
                <a:pt x="0" y="212215"/>
              </a:lnTo>
              <a:lnTo>
                <a:pt x="0" y="4244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341D7-1075-4458-80DE-3E3D0E0EF6F9}">
      <dsp:nvSpPr>
        <dsp:cNvPr id="0" name=""/>
        <dsp:cNvSpPr/>
      </dsp:nvSpPr>
      <dsp:spPr>
        <a:xfrm>
          <a:off x="6459217" y="4496910"/>
          <a:ext cx="1654441" cy="55176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OUTPUT</a:t>
          </a:r>
        </a:p>
      </dsp:txBody>
      <dsp:txXfrm>
        <a:off x="6475378" y="4513071"/>
        <a:ext cx="1622119" cy="519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B67-9718-4B0D-BBB0-FF6B30D16A5C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0D5AE-0629-46B2-AC64-108859A23F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08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E5EB6-5DAF-4980-B446-9539BF1CFFAB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DF2B1-43BD-482C-9E62-B39F4B6BEB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938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DF2B1-43BD-482C-9E62-B39F4B6BEB8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7F7B-F77B-4A15-9D4A-00B9FA3A65B6}" type="datetime1">
              <a:rPr lang="en-US" smtClean="0"/>
              <a:t>7/29/2022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E6D3-09B7-47D1-89ED-90D9220E0C7C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E334-EBC9-4CDC-ADDC-EBDF9F5DB592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3417-6CAB-423A-AB7B-B0C47D210E5C}" type="datetime1">
              <a:rPr lang="en-US" smtClean="0"/>
              <a:t>7/29/2022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9732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F341-D22C-43F3-8BC5-E0A89A4FB26F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50584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AAE-401B-4771-A891-E91641C9A7CE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03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4107-AADB-4E3B-B035-8AF931A07EBE}" type="datetime1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7145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847E3-6FB6-4C6A-BFE0-B871A4839B8B}" type="datetime1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5048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C542-55F4-4ECC-826E-4546F410153E}" type="datetime1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6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923F-091B-4A24-8E44-422DDDBD7CEC}" type="datetime1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84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52D0-CF45-4DC1-82CA-1FE381FA78DF}" type="datetime1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5336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C8C5-E020-4753-8D54-D6ADCEF4007C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A9A2-A807-4A70-B1AF-FD75E2B3DD65}" type="datetime1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09093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0E78-369F-437F-901F-96BC706B8B3C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01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84DC-222A-4372-BF7F-79DD2881C2C9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1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1" y="152400"/>
            <a:ext cx="117221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17600" y="1676401"/>
            <a:ext cx="10769600" cy="44561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347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C49C28D-B98B-428C-888C-2264362BF6E5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89292299"/>
      </p:ext>
    </p:extLst>
  </p:cSld>
  <p:clrMapOvr>
    <a:masterClrMapping/>
  </p:clrMapOvr>
  <p:transition advTm="1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423E-CA76-4021-AA6F-0238F10CAE60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D249-FE8A-40AB-9D33-9A3F13C209F5}" type="datetime1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4D43-8573-4C56-98DA-8B3F77A70A07}" type="datetime1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0256-79C3-4141-8409-AEE097B8AF63}" type="datetime1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BE00-991C-4523-842A-2D114E91E3B9}" type="datetime1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149D-CDA6-4E4B-B5FC-81195DA05E0E}" type="datetime1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3474-7113-4AD7-BBE6-817713F727EC}" type="datetime1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9E37899-305E-47FD-B5F0-84646A087648}" type="datetime1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7B7EA1-4873-4253-BB95-7FC1696216AE}" type="datetime1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3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98159E7-3EA1-4FD7-B5A0-D4EFABBD414E}"/>
              </a:ext>
            </a:extLst>
          </p:cNvPr>
          <p:cNvSpPr txBox="1">
            <a:spLocks/>
          </p:cNvSpPr>
          <p:nvPr/>
        </p:nvSpPr>
        <p:spPr>
          <a:xfrm>
            <a:off x="2590800" y="2743200"/>
            <a:ext cx="7002634" cy="1600200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 fontScale="25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endParaRPr lang="en-US" sz="11200" b="1" i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0" indent="0" algn="ctr">
              <a:spcBef>
                <a:spcPct val="0"/>
              </a:spcBef>
              <a:buNone/>
            </a:pPr>
            <a:r>
              <a:rPr lang="en-US" sz="9600" b="1" i="1" dirty="0">
                <a:solidFill>
                  <a:schemeClr val="tx1"/>
                </a:solidFill>
                <a:highlight>
                  <a:srgbClr val="FFFF00"/>
                </a:highlight>
              </a:rPr>
              <a:t>Nilesh Shirude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n-US" sz="9600" b="1" i="1" dirty="0">
                <a:solidFill>
                  <a:schemeClr val="tx1"/>
                </a:solidFill>
                <a:highlight>
                  <a:srgbClr val="FFFF00"/>
                </a:highlight>
              </a:rPr>
              <a:t>E&amp;TC Department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n-US" sz="9600" b="1" i="1" dirty="0">
                <a:solidFill>
                  <a:schemeClr val="tx1"/>
                </a:solidFill>
                <a:highlight>
                  <a:srgbClr val="FFFF00"/>
                </a:highlight>
              </a:rPr>
              <a:t>PICT Pune</a:t>
            </a:r>
          </a:p>
          <a:p>
            <a:pPr marL="0" indent="0" algn="ctr">
              <a:buFont typeface="Wingdings 2"/>
              <a:buNone/>
            </a:pP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A590F3-CF26-41B4-AE97-C299C3E7E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19199"/>
            <a:ext cx="1318341" cy="128001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62200" y="609600"/>
            <a:ext cx="7772400" cy="1981200"/>
          </a:xfrm>
          <a:prstGeom prst="rect">
            <a:avLst/>
          </a:prstGeom>
          <a:solidFill>
            <a:srgbClr val="0EADC2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i="1" dirty="0">
                <a:solidFill>
                  <a:schemeClr val="tx1"/>
                </a:solidFill>
                <a:highlight>
                  <a:srgbClr val="FFFF00"/>
                </a:highlight>
              </a:rPr>
              <a:t>Fundamental of JAVA Programming</a:t>
            </a:r>
            <a:endParaRPr lang="en-US" sz="4800" i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Nilesh\Desktop\unnam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621220"/>
            <a:ext cx="2286000" cy="190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99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135" name="Group 4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618098924"/>
              </p:ext>
            </p:extLst>
          </p:nvPr>
        </p:nvGraphicFramePr>
        <p:xfrm>
          <a:off x="609600" y="1447800"/>
          <a:ext cx="10769600" cy="4916488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Year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Development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1994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The team developed a new Web browsed called “Hot Java” to locate and run Applets.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HotJava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 gained instance success.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0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1995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Oak was renamed to Java, as it did not survive “legal” registration. Many companies such as Netscape and Microsoft announced their support for Java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1996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Java established itself as both 1. “the language for Internet programming” 2. a general purpose OOP language.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1997-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A class libraries, Community effort and standardization, Enterprise Java, Clustering, etc..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2010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Oracle Acquired Sunmicrosystem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95400" y="381000"/>
            <a:ext cx="9677400" cy="762000"/>
          </a:xfrm>
          <a:prstGeom prst="rect">
            <a:avLst/>
          </a:prstGeom>
          <a:solidFill>
            <a:srgbClr val="0EADC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>
                <a:highlight>
                  <a:srgbClr val="FFFF00"/>
                </a:highlight>
              </a:rPr>
              <a:t>Java Milestones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83697885"/>
      </p:ext>
    </p:extLst>
  </p:cSld>
  <p:clrMapOvr>
    <a:masterClrMapping/>
  </p:clrMapOvr>
  <p:transition advTm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68362"/>
          </a:xfrm>
          <a:solidFill>
            <a:srgbClr val="0EADC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</a:rPr>
              <a:t>5-Primary goals in the creation of java language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1219200" y="1447800"/>
          <a:ext cx="10363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762000" y="6002215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Nilesh\Desktop\unname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510" y="6153993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55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F470FD-E6E9-43FE-B12C-EAE2BCED07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B5F470FD-E6E9-43FE-B12C-EAE2BCED07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B5F470FD-E6E9-43FE-B12C-EAE2BCED07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B3B4F6D-7EBA-43DC-88DE-3ECE6EC4E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FB3B4F6D-7EBA-43DC-88DE-3ECE6EC4E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FB3B4F6D-7EBA-43DC-88DE-3ECE6EC4E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5479538-3849-405F-BFBC-9056AEBE4A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65479538-3849-405F-BFBC-9056AEBE4A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65479538-3849-405F-BFBC-9056AEBE4A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2CB434-99C7-449C-BB5E-BEA84E4F98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0C2CB434-99C7-449C-BB5E-BEA84E4F98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0C2CB434-99C7-449C-BB5E-BEA84E4F98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429DD82-B6F1-4DEC-B071-D36DF6179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C429DD82-B6F1-4DEC-B071-D36DF6179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C429DD82-B6F1-4DEC-B071-D36DF6179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27263E-8A5A-4DC5-9775-40BA83207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F727263E-8A5A-4DC5-9775-40BA83207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F727263E-8A5A-4DC5-9775-40BA83207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FB2693-297A-4F19-A848-07482E658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6AFB2693-297A-4F19-A848-07482E658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6AFB2693-297A-4F19-A848-07482E658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A3D9E8-5B91-4279-992A-D396FEB4C4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29A3D9E8-5B91-4279-992A-D396FEB4C4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29A3D9E8-5B91-4279-992A-D396FEB4C4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D9F327-BF17-4AAB-B12B-D978170AEC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graphicEl>
                                              <a:dgm id="{9FD9F327-BF17-4AAB-B12B-D978170AEC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9FD9F327-BF17-4AAB-B12B-D978170AEC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E107E5D-D2D2-448B-8075-FD8E944BF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graphicEl>
                                              <a:dgm id="{FE107E5D-D2D2-448B-8075-FD8E944BF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graphicEl>
                                              <a:dgm id="{FE107E5D-D2D2-448B-8075-FD8E944BF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457200"/>
            <a:ext cx="9956800" cy="6096000"/>
          </a:xfrm>
        </p:spPr>
      </p:pic>
    </p:spTree>
    <p:extLst>
      <p:ext uri="{BB962C8B-B14F-4D97-AF65-F5344CB8AC3E}">
        <p14:creationId xmlns:p14="http://schemas.microsoft.com/office/powerpoint/2010/main" val="524016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838200" y="1257301"/>
            <a:ext cx="10058400" cy="5410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altLang="en-AU" dirty="0"/>
              <a:t>Compiled and interpreted</a:t>
            </a:r>
          </a:p>
          <a:p>
            <a:r>
              <a:rPr lang="en-US" sz="2800" dirty="0"/>
              <a:t>Platform-Independent and Portable</a:t>
            </a:r>
          </a:p>
          <a:p>
            <a:r>
              <a:rPr lang="en-US" sz="2800" dirty="0"/>
              <a:t>Object-Oriented </a:t>
            </a:r>
          </a:p>
          <a:p>
            <a:r>
              <a:rPr lang="en-US" sz="2800" dirty="0"/>
              <a:t>Robust and Secure </a:t>
            </a:r>
            <a:r>
              <a:rPr lang="en-US" altLang="en-AU" sz="1900" dirty="0"/>
              <a:t>(strict compile time, memory management, eliminates system crash, no memory access, no virus)</a:t>
            </a:r>
            <a:endParaRPr lang="en-US" sz="2800" dirty="0"/>
          </a:p>
          <a:p>
            <a:r>
              <a:rPr lang="en-US" sz="2800" dirty="0"/>
              <a:t>Distributed </a:t>
            </a:r>
            <a:r>
              <a:rPr lang="en-US" altLang="en-AU" sz="1900" dirty="0">
                <a:solidFill>
                  <a:prstClr val="black"/>
                </a:solidFill>
              </a:rPr>
              <a:t>( ability to share both data &amp; program)</a:t>
            </a:r>
            <a:endParaRPr lang="en-US" sz="2800" dirty="0"/>
          </a:p>
          <a:p>
            <a:r>
              <a:rPr lang="en-US" sz="2800" dirty="0"/>
              <a:t>Simple, Small, Familiar </a:t>
            </a:r>
            <a:r>
              <a:rPr lang="en-US" altLang="en-AU" sz="1900" dirty="0">
                <a:solidFill>
                  <a:prstClr val="black"/>
                </a:solidFill>
              </a:rPr>
              <a:t>(familiar like simplified C++)</a:t>
            </a:r>
            <a:endParaRPr lang="en-US" sz="2800" dirty="0"/>
          </a:p>
          <a:p>
            <a:r>
              <a:rPr lang="en-US" sz="2800" dirty="0"/>
              <a:t>Multithreaded and Interactive</a:t>
            </a:r>
          </a:p>
          <a:p>
            <a:r>
              <a:rPr lang="en-US" sz="2800" dirty="0"/>
              <a:t>High Performance </a:t>
            </a:r>
            <a:r>
              <a:rPr lang="en-US" altLang="en-AU" sz="1900" dirty="0">
                <a:solidFill>
                  <a:prstClr val="black"/>
                </a:solidFill>
              </a:rPr>
              <a:t>(high speed low overhead)</a:t>
            </a:r>
            <a:endParaRPr lang="en-US" sz="2800" dirty="0"/>
          </a:p>
          <a:p>
            <a:r>
              <a:rPr lang="en-US" sz="2800" dirty="0"/>
              <a:t>Dynamic and Extensible </a:t>
            </a:r>
            <a:r>
              <a:rPr lang="en-US" altLang="en-AU" sz="1900" dirty="0">
                <a:solidFill>
                  <a:prstClr val="black"/>
                </a:solidFill>
              </a:rPr>
              <a:t>(dynamically linking new class lib, methods, objects, supports function of C, C++)</a:t>
            </a:r>
            <a:endParaRPr lang="en-US" sz="2800" dirty="0"/>
          </a:p>
          <a:p>
            <a:r>
              <a:rPr lang="en-US" altLang="en-AU" dirty="0"/>
              <a:t>Ease of Development </a:t>
            </a:r>
            <a:r>
              <a:rPr lang="en-US" altLang="en-AU" sz="2100" dirty="0">
                <a:solidFill>
                  <a:prstClr val="black"/>
                </a:solidFill>
              </a:rPr>
              <a:t>(reusable code by compiler)</a:t>
            </a:r>
            <a:endParaRPr lang="en-US" altLang="en-AU" dirty="0"/>
          </a:p>
          <a:p>
            <a:r>
              <a:rPr lang="en-US" altLang="en-AU" dirty="0"/>
              <a:t>Scalability and Performance </a:t>
            </a:r>
            <a:r>
              <a:rPr lang="en-US" altLang="en-AU" sz="2100" dirty="0">
                <a:solidFill>
                  <a:prstClr val="black"/>
                </a:solidFill>
              </a:rPr>
              <a:t>(reds </a:t>
            </a:r>
            <a:r>
              <a:rPr lang="en-US" altLang="en-AU" sz="2100" dirty="0" err="1">
                <a:solidFill>
                  <a:prstClr val="black"/>
                </a:solidFill>
              </a:rPr>
              <a:t>strtp</a:t>
            </a:r>
            <a:r>
              <a:rPr lang="en-US" altLang="en-AU" sz="2100" dirty="0">
                <a:solidFill>
                  <a:prstClr val="black"/>
                </a:solidFill>
              </a:rPr>
              <a:t> time, amount of memory)</a:t>
            </a:r>
            <a:endParaRPr lang="en-US" altLang="en-AU" dirty="0"/>
          </a:p>
        </p:txBody>
      </p:sp>
      <p:pic>
        <p:nvPicPr>
          <p:cNvPr id="4" name="Picture 3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1" y="1524001"/>
            <a:ext cx="914399" cy="261593"/>
          </a:xfrm>
          <a:prstGeom prst="rect">
            <a:avLst/>
          </a:prstGeom>
        </p:spPr>
      </p:pic>
      <p:pic>
        <p:nvPicPr>
          <p:cNvPr id="5" name="Picture 4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1" y="1905001"/>
            <a:ext cx="914399" cy="261593"/>
          </a:xfrm>
          <a:prstGeom prst="rect">
            <a:avLst/>
          </a:prstGeom>
        </p:spPr>
      </p:pic>
      <p:pic>
        <p:nvPicPr>
          <p:cNvPr id="6" name="Picture 5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2" y="2362201"/>
            <a:ext cx="914399" cy="261593"/>
          </a:xfrm>
          <a:prstGeom prst="rect">
            <a:avLst/>
          </a:prstGeom>
        </p:spPr>
      </p:pic>
      <p:pic>
        <p:nvPicPr>
          <p:cNvPr id="7" name="Picture 6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2" y="2862608"/>
            <a:ext cx="914399" cy="261593"/>
          </a:xfrm>
          <a:prstGeom prst="rect">
            <a:avLst/>
          </a:prstGeom>
        </p:spPr>
      </p:pic>
      <p:pic>
        <p:nvPicPr>
          <p:cNvPr id="9" name="Picture 8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2" y="3429001"/>
            <a:ext cx="914399" cy="261593"/>
          </a:xfrm>
          <a:prstGeom prst="rect">
            <a:avLst/>
          </a:prstGeom>
        </p:spPr>
      </p:pic>
      <p:pic>
        <p:nvPicPr>
          <p:cNvPr id="10" name="Picture 9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2" y="3962401"/>
            <a:ext cx="914399" cy="261593"/>
          </a:xfrm>
          <a:prstGeom prst="rect">
            <a:avLst/>
          </a:prstGeom>
        </p:spPr>
      </p:pic>
      <p:pic>
        <p:nvPicPr>
          <p:cNvPr id="11" name="Picture 10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2" y="4343401"/>
            <a:ext cx="914399" cy="261593"/>
          </a:xfrm>
          <a:prstGeom prst="rect">
            <a:avLst/>
          </a:prstGeom>
        </p:spPr>
      </p:pic>
      <p:pic>
        <p:nvPicPr>
          <p:cNvPr id="12" name="Picture 11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2" y="4800601"/>
            <a:ext cx="914399" cy="261593"/>
          </a:xfrm>
          <a:prstGeom prst="rect">
            <a:avLst/>
          </a:prstGeom>
        </p:spPr>
      </p:pic>
      <p:pic>
        <p:nvPicPr>
          <p:cNvPr id="13" name="Picture 12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1" y="5867401"/>
            <a:ext cx="914399" cy="261593"/>
          </a:xfrm>
          <a:prstGeom prst="rect">
            <a:avLst/>
          </a:prstGeom>
        </p:spPr>
      </p:pic>
      <p:pic>
        <p:nvPicPr>
          <p:cNvPr id="14" name="Picture 13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2" y="5257801"/>
            <a:ext cx="914399" cy="261593"/>
          </a:xfrm>
          <a:prstGeom prst="rect">
            <a:avLst/>
          </a:prstGeom>
        </p:spPr>
      </p:pic>
      <p:pic>
        <p:nvPicPr>
          <p:cNvPr id="16" name="Picture 15" descr="Nike.jpg"/>
          <p:cNvPicPr>
            <a:picLocks noChangeAspect="1"/>
          </p:cNvPicPr>
          <p:nvPr/>
        </p:nvPicPr>
        <p:blipFill>
          <a:blip r:embed="rId2" cstate="print"/>
          <a:srcRect l="9167" t="29333" r="10000" b="22875"/>
          <a:stretch>
            <a:fillRect/>
          </a:stretch>
        </p:blipFill>
        <p:spPr>
          <a:xfrm>
            <a:off x="101602" y="6324601"/>
            <a:ext cx="914399" cy="261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1295400" y="381000"/>
            <a:ext cx="9677400" cy="762000"/>
          </a:xfrm>
          <a:prstGeom prst="rect">
            <a:avLst/>
          </a:prstGeom>
          <a:solidFill>
            <a:srgbClr val="0EADC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highlight>
                  <a:srgbClr val="FFFF00"/>
                </a:highlight>
              </a:rPr>
              <a:t>Java Features</a:t>
            </a:r>
          </a:p>
        </p:txBody>
      </p:sp>
    </p:spTree>
    <p:extLst>
      <p:ext uri="{BB962C8B-B14F-4D97-AF65-F5344CB8AC3E}">
        <p14:creationId xmlns:p14="http://schemas.microsoft.com/office/powerpoint/2010/main" val="294395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1828800"/>
            <a:ext cx="10483557" cy="990600"/>
          </a:xfrm>
        </p:spPr>
        <p:txBody>
          <a:bodyPr>
            <a:noAutofit/>
          </a:bodyPr>
          <a:lstStyle/>
          <a:p>
            <a:br>
              <a:rPr lang="en-US" sz="4800" dirty="0"/>
            </a:br>
            <a:r>
              <a:rPr lang="en-US" dirty="0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JAVA  </a:t>
            </a:r>
            <a:r>
              <a:rPr dirty="0" err="1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dirty="0" err="1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C, </a:t>
            </a:r>
            <a:r>
              <a:rPr dirty="0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++</a:t>
            </a:r>
            <a:br>
              <a:rPr lang="en-US" dirty="0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US" dirty="0">
              <a:solidFill>
                <a:schemeClr val="dk1"/>
              </a:solidFill>
              <a:highlight>
                <a:srgbClr val="FFFF00"/>
              </a:highligh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67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92162"/>
          </a:xfrm>
          <a:solidFill>
            <a:srgbClr val="0EADC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Vs 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07331832"/>
              </p:ext>
            </p:extLst>
          </p:nvPr>
        </p:nvGraphicFramePr>
        <p:xfrm>
          <a:off x="304800" y="1143000"/>
          <a:ext cx="11582400" cy="490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9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JAVA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1) </a:t>
                      </a:r>
                      <a:r>
                        <a:rPr kumimoji="0" lang="en-US" sz="2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does not includes </a:t>
                      </a:r>
                      <a:r>
                        <a:rPr kumimoji="0" lang="en-US" sz="20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sizeof</a:t>
                      </a:r>
                      <a:r>
                        <a:rPr kumimoji="0" lang="en-US" sz="2000" u="none" strike="noStrike" kern="1200" cap="none" spc="0" normalizeH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and </a:t>
                      </a:r>
                      <a:r>
                        <a:rPr kumimoji="0" lang="en-US" sz="2000" u="none" strike="noStrike" kern="1200" cap="none" spc="0" normalizeH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typedef</a:t>
                      </a:r>
                      <a:endParaRPr kumimoji="0" lang="en-US" sz="2000" u="none" strike="noStrike" kern="1200" cap="none" spc="0" normalizeH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1) </a:t>
                      </a:r>
                      <a:r>
                        <a:rPr kumimoji="0" lang="en-US" sz="20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 include keywords </a:t>
                      </a:r>
                      <a:r>
                        <a:rPr kumimoji="0" lang="en-US" sz="200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sizeof</a:t>
                      </a:r>
                      <a:r>
                        <a:rPr kumimoji="0" lang="en-US" sz="2000" u="none" strike="noStrike" kern="1200" cap="none" spc="0" normalizeH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and </a:t>
                      </a:r>
                      <a:r>
                        <a:rPr kumimoji="0" lang="en-US" sz="2000" u="none" strike="noStrike" kern="1200" cap="none" spc="0" normalizeH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typedef</a:t>
                      </a:r>
                      <a:endParaRPr kumimoji="0" lang="en-US" sz="2000" u="none" strike="noStrike" kern="1200" cap="none" spc="0" normalizeH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2) </a:t>
                      </a:r>
                      <a:r>
                        <a:rPr lang="en-US" sz="2000" baseline="0" dirty="0"/>
                        <a:t>Java does not contain the data type </a:t>
                      </a:r>
                      <a:r>
                        <a:rPr lang="en-US" sz="2000" baseline="0" dirty="0" err="1"/>
                        <a:t>struct</a:t>
                      </a:r>
                      <a:r>
                        <a:rPr lang="en-US" sz="2000" baseline="0" dirty="0"/>
                        <a:t> and union</a:t>
                      </a: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2) </a:t>
                      </a:r>
                      <a:r>
                        <a:rPr lang="en-US" sz="2000" baseline="0" dirty="0"/>
                        <a:t>C contain the data type </a:t>
                      </a:r>
                      <a:r>
                        <a:rPr lang="en-US" sz="2000" baseline="0" dirty="0" err="1"/>
                        <a:t>struct</a:t>
                      </a:r>
                      <a:r>
                        <a:rPr lang="en-US" sz="2000" baseline="0" dirty="0"/>
                        <a:t> and union</a:t>
                      </a: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3) Java does not support pointer type variable</a:t>
                      </a:r>
                    </a:p>
                    <a:p>
                      <a:r>
                        <a:rPr lang="en-US" sz="2000" dirty="0"/>
                        <a:t>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3) C support pointer type variable</a:t>
                      </a: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4) Java does not have a preprocessor and therefore we cannot use #define, #include and #</a:t>
                      </a:r>
                      <a:r>
                        <a:rPr lang="en-US" sz="2000" dirty="0" err="1"/>
                        <a:t>ifdef</a:t>
                      </a:r>
                      <a:r>
                        <a:rPr lang="en-US" sz="2000" dirty="0"/>
                        <a:t> statements</a:t>
                      </a: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4) C have a preprocessor and therefore we can use #define, #include and #</a:t>
                      </a:r>
                      <a:r>
                        <a:rPr lang="en-US" sz="2000" dirty="0" err="1"/>
                        <a:t>ifdef</a:t>
                      </a:r>
                      <a:r>
                        <a:rPr lang="en-US" sz="2000" dirty="0"/>
                        <a:t> statements</a:t>
                      </a: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5) It does not define type modifiers keywords </a:t>
                      </a:r>
                      <a:r>
                        <a:rPr lang="en-US" sz="2000" b="1" dirty="0"/>
                        <a:t>auto, extern, register, signed, unsigned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5)It define type modifiers keywords </a:t>
                      </a:r>
                      <a:r>
                        <a:rPr lang="en-US" sz="2000" b="1" dirty="0"/>
                        <a:t>auto, extern, register, signed, unsigned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6) New operators instanceof and &gt;&gt;&gt;</a:t>
                      </a: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6) Not</a:t>
                      </a:r>
                      <a:r>
                        <a:rPr lang="en-US" sz="2000" baseline="0" dirty="0"/>
                        <a:t> available</a:t>
                      </a:r>
                      <a:endParaRPr lang="en-US" sz="20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50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85800"/>
          </a:xfrm>
          <a:solidFill>
            <a:srgbClr val="0EADC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altLang="en-AU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Vs C++ 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69023283"/>
              </p:ext>
            </p:extLst>
          </p:nvPr>
        </p:nvGraphicFramePr>
        <p:xfrm>
          <a:off x="228600" y="911522"/>
          <a:ext cx="11379200" cy="55067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7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433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 </a:t>
                      </a:r>
                      <a:r>
                        <a:rPr lang="en-US" sz="3200" dirty="0"/>
                        <a:t>C++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1) Java is true Object-oriented language. 	</a:t>
                      </a: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1) C++ is basically C with Object-oriented extension. 	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2) </a:t>
                      </a: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does not support operator overloading. 	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2) </a:t>
                      </a: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C++ supports operator overloading. 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3 ) </a:t>
                      </a: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does not support global variable. Every variable should declare in class.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3) </a:t>
                      </a: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C++ support global variable. 	</a:t>
                      </a: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4) </a:t>
                      </a: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does not use pointer. 	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4) </a:t>
                      </a: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C++ uses pointer. 	</a:t>
                      </a: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105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5) It does not supports </a:t>
                      </a:r>
                      <a:r>
                        <a:rPr lang="en-US" altLang="en-AU" sz="2000" dirty="0"/>
                        <a:t>Multiple inheritance of classes (instead of this java has ‘</a:t>
                      </a:r>
                      <a:r>
                        <a:rPr lang="en-US" altLang="en-AU" sz="2000" b="1" i="1" dirty="0">
                          <a:solidFill>
                            <a:srgbClr val="FF0000"/>
                          </a:solidFill>
                        </a:rPr>
                        <a:t>interface</a:t>
                      </a:r>
                      <a:r>
                        <a:rPr lang="en-US" altLang="en-AU" sz="2000" b="1" i="1" dirty="0"/>
                        <a:t>’)</a:t>
                      </a:r>
                      <a:endParaRPr lang="en-US" altLang="en-AU" sz="2000" dirty="0"/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5) </a:t>
                      </a: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C++ support </a:t>
                      </a:r>
                      <a:r>
                        <a:rPr lang="en-US" altLang="en-AU" sz="2000" dirty="0"/>
                        <a:t>Multiple inheritance of classes </a:t>
                      </a:r>
                      <a:endParaRPr lang="en-US" sz="20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6) </a:t>
                      </a: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There are no header files in Java. 	</a:t>
                      </a:r>
                    </a:p>
                    <a:p>
                      <a:r>
                        <a:rPr lang="en-US" sz="2000" dirty="0"/>
                        <a:t>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6) </a:t>
                      </a: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 have to use header file in C++. 	</a:t>
                      </a:r>
                    </a:p>
                    <a:p>
                      <a:endParaRPr lang="en-US" sz="20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1304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7) Java has replaced the destructor function with a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finalize()</a:t>
                      </a:r>
                      <a:r>
                        <a:rPr lang="en-US" sz="20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baseline="0" dirty="0"/>
                        <a:t>function</a:t>
                      </a:r>
                      <a:endParaRPr lang="en-US" sz="2000" dirty="0"/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63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274638"/>
            <a:ext cx="10363200" cy="944562"/>
          </a:xfrm>
          <a:solidFill>
            <a:srgbClr val="0EADC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Overlap of C, C++, and Java</a:t>
            </a:r>
          </a:p>
        </p:txBody>
      </p:sp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1524000" y="2286000"/>
            <a:ext cx="4673600" cy="36576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3190" name="Oval 6"/>
          <p:cNvSpPr>
            <a:spLocks noChangeArrowheads="1"/>
          </p:cNvSpPr>
          <p:nvPr/>
        </p:nvSpPr>
        <p:spPr bwMode="auto">
          <a:xfrm>
            <a:off x="2641600" y="3124200"/>
            <a:ext cx="2438400" cy="1905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</a:t>
            </a: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2540001" y="2971800"/>
            <a:ext cx="6351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4470400" y="2286000"/>
            <a:ext cx="4368800" cy="3581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6866467" y="3810000"/>
            <a:ext cx="586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Java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9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30605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371600"/>
            <a:ext cx="8610600" cy="29718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Compiled Languages  </a:t>
            </a:r>
            <a:br>
              <a:rPr lang="en-US" sz="3200" dirty="0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3200" dirty="0" err="1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Vs</a:t>
            </a:r>
            <a:r>
              <a:rPr lang="en-US" sz="3200" dirty="0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br>
              <a:rPr lang="en-US" sz="3200" dirty="0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Compiled and Interpreted Language </a:t>
            </a:r>
            <a:br>
              <a:rPr lang="en-US" dirty="0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US" dirty="0">
              <a:solidFill>
                <a:schemeClr val="dk1"/>
              </a:solidFill>
              <a:highlight>
                <a:srgbClr val="FFFF00"/>
              </a:highligh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44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381000"/>
            <a:ext cx="9656064" cy="762000"/>
          </a:xfrm>
          <a:solidFill>
            <a:srgbClr val="0EADC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Compiled Languages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304800" y="3429000"/>
            <a:ext cx="21336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/>
              <a:t>Text Editor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4165600" y="3429000"/>
            <a:ext cx="21336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/>
              <a:t>Compiler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8229600" y="3429000"/>
            <a:ext cx="21336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/>
              <a:t>linker</a:t>
            </a:r>
          </a:p>
        </p:txBody>
      </p:sp>
      <p:sp>
        <p:nvSpPr>
          <p:cNvPr id="98310" name="AutoShape 6"/>
          <p:cNvSpPr>
            <a:spLocks noChangeArrowheads="1"/>
          </p:cNvSpPr>
          <p:nvPr/>
        </p:nvSpPr>
        <p:spPr bwMode="auto">
          <a:xfrm>
            <a:off x="2438400" y="3810000"/>
            <a:ext cx="1727200" cy="228600"/>
          </a:xfrm>
          <a:prstGeom prst="rightArrow">
            <a:avLst>
              <a:gd name="adj1" fmla="val 50000"/>
              <a:gd name="adj2" fmla="val 1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1" name="AutoShape 7"/>
          <p:cNvSpPr>
            <a:spLocks noChangeArrowheads="1"/>
          </p:cNvSpPr>
          <p:nvPr/>
        </p:nvSpPr>
        <p:spPr bwMode="auto">
          <a:xfrm>
            <a:off x="6299200" y="3810000"/>
            <a:ext cx="1930400" cy="304800"/>
          </a:xfrm>
          <a:prstGeom prst="rightArrow">
            <a:avLst>
              <a:gd name="adj1" fmla="val 50000"/>
              <a:gd name="adj2" fmla="val 11875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304800" y="1524000"/>
            <a:ext cx="2540000" cy="1143000"/>
          </a:xfrm>
          <a:prstGeom prst="rect">
            <a:avLst/>
          </a:prstGeom>
          <a:solidFill>
            <a:srgbClr val="FAFD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/>
              <a:t>Programmer</a:t>
            </a:r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11176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 flipV="1">
            <a:off x="18288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2294467" y="3048000"/>
            <a:ext cx="18245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Source Code</a:t>
            </a:r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2868085" y="4168775"/>
            <a:ext cx="8114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.c file</a:t>
            </a:r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5994400" y="2971801"/>
            <a:ext cx="233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/>
              <a:t>Object Code</a:t>
            </a:r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6299201" y="4191000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.</a:t>
            </a:r>
            <a:r>
              <a:rPr lang="en-US" sz="2400">
                <a:solidFill>
                  <a:srgbClr val="0000FF"/>
                </a:solidFill>
              </a:rPr>
              <a:t>o file</a:t>
            </a:r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406401" y="4800601"/>
            <a:ext cx="24595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rgbClr val="B50069"/>
                </a:solidFill>
              </a:rPr>
              <a:t>Notepad,</a:t>
            </a:r>
            <a:r>
              <a:rPr lang="en-US">
                <a:solidFill>
                  <a:srgbClr val="B50069"/>
                </a:solidFill>
              </a:rPr>
              <a:t> </a:t>
            </a:r>
            <a:r>
              <a:rPr lang="en-US" sz="2400">
                <a:solidFill>
                  <a:srgbClr val="B50069"/>
                </a:solidFill>
              </a:rPr>
              <a:t>emacs,vi</a:t>
            </a: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4572000" y="4876800"/>
            <a:ext cx="11789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rgbClr val="B50069"/>
                </a:solidFill>
              </a:rPr>
              <a:t>gcc</a:t>
            </a:r>
          </a:p>
        </p:txBody>
      </p:sp>
      <p:sp>
        <p:nvSpPr>
          <p:cNvPr id="98321" name="AutoShape 17"/>
          <p:cNvSpPr>
            <a:spLocks noChangeArrowheads="1"/>
          </p:cNvSpPr>
          <p:nvPr/>
        </p:nvSpPr>
        <p:spPr bwMode="auto">
          <a:xfrm>
            <a:off x="10363200" y="3810000"/>
            <a:ext cx="1828800" cy="3048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Text Box 18"/>
          <p:cNvSpPr txBox="1">
            <a:spLocks noChangeArrowheads="1"/>
          </p:cNvSpPr>
          <p:nvPr/>
        </p:nvSpPr>
        <p:spPr bwMode="auto">
          <a:xfrm>
            <a:off x="9550400" y="2971801"/>
            <a:ext cx="2641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/>
              <a:t>Executable Code</a:t>
            </a: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10377347" y="4191000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a.out</a:t>
            </a:r>
            <a:r>
              <a:rPr lang="en-US" sz="2400" dirty="0">
                <a:solidFill>
                  <a:srgbClr val="0000FF"/>
                </a:solidFill>
              </a:rPr>
              <a:t> file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21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2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5324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300px-Java_logo_and_wordmark.svg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2" y="191296"/>
            <a:ext cx="8534399" cy="6666705"/>
          </a:xfrm>
        </p:spPr>
      </p:pic>
    </p:spTree>
    <p:extLst>
      <p:ext uri="{BB962C8B-B14F-4D97-AF65-F5344CB8AC3E}">
        <p14:creationId xmlns:p14="http://schemas.microsoft.com/office/powerpoint/2010/main" val="3577101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fig0-11.jpg"/>
          <p:cNvPicPr>
            <a:picLocks noChangeAspect="1"/>
          </p:cNvPicPr>
          <p:nvPr/>
        </p:nvPicPr>
        <p:blipFill>
          <a:blip r:embed="rId2" cstate="print">
            <a:lum bright="89000" contrast="-90000"/>
          </a:blip>
          <a:srcRect l="54167" t="69412"/>
          <a:stretch>
            <a:fillRect/>
          </a:stretch>
        </p:blipFill>
        <p:spPr>
          <a:xfrm>
            <a:off x="152399" y="1295400"/>
            <a:ext cx="11734801" cy="5334000"/>
          </a:xfrm>
          <a:prstGeom prst="rect">
            <a:avLst/>
          </a:prstGeom>
        </p:spPr>
      </p:pic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304800"/>
            <a:ext cx="10363200" cy="868362"/>
          </a:xfrm>
          <a:solidFill>
            <a:srgbClr val="0EADC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JAVA: Compiled and Interpreted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304800" y="3429000"/>
            <a:ext cx="2133600" cy="1066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Text Editor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4775200" y="3429000"/>
            <a:ext cx="2133600" cy="1066800"/>
          </a:xfrm>
          <a:prstGeom prst="rect">
            <a:avLst/>
          </a:prstGeom>
          <a:solidFill>
            <a:srgbClr val="66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Compiler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9245600" y="3429000"/>
            <a:ext cx="2133600" cy="1066800"/>
          </a:xfrm>
          <a:prstGeom prst="rect">
            <a:avLst/>
          </a:prstGeom>
          <a:solidFill>
            <a:srgbClr val="C8DB0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Interpreter</a:t>
            </a:r>
          </a:p>
        </p:txBody>
      </p:sp>
      <p:sp>
        <p:nvSpPr>
          <p:cNvPr id="97286" name="AutoShape 6"/>
          <p:cNvSpPr>
            <a:spLocks noChangeArrowheads="1"/>
          </p:cNvSpPr>
          <p:nvPr/>
        </p:nvSpPr>
        <p:spPr bwMode="auto">
          <a:xfrm>
            <a:off x="2438400" y="3810000"/>
            <a:ext cx="2336800" cy="304800"/>
          </a:xfrm>
          <a:prstGeom prst="rightArrow">
            <a:avLst>
              <a:gd name="adj1" fmla="val 50000"/>
              <a:gd name="adj2" fmla="val 14375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AutoShape 7"/>
          <p:cNvSpPr>
            <a:spLocks noChangeArrowheads="1"/>
          </p:cNvSpPr>
          <p:nvPr/>
        </p:nvSpPr>
        <p:spPr bwMode="auto">
          <a:xfrm>
            <a:off x="6908800" y="3810000"/>
            <a:ext cx="2336800" cy="304800"/>
          </a:xfrm>
          <a:prstGeom prst="rightArrow">
            <a:avLst>
              <a:gd name="adj1" fmla="val 50000"/>
              <a:gd name="adj2" fmla="val 14375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304800" y="1524000"/>
            <a:ext cx="2540000" cy="114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Programmer</a:t>
            </a:r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auto">
          <a:xfrm>
            <a:off x="11176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7290" name="Line 10"/>
          <p:cNvSpPr>
            <a:spLocks noChangeShapeType="1"/>
          </p:cNvSpPr>
          <p:nvPr/>
        </p:nvSpPr>
        <p:spPr bwMode="auto">
          <a:xfrm flipV="1">
            <a:off x="18288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2551575" y="3048000"/>
            <a:ext cx="18245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Source Code</a:t>
            </a:r>
          </a:p>
        </p:txBody>
      </p:sp>
      <p:sp>
        <p:nvSpPr>
          <p:cNvPr id="97292" name="Text Box 12"/>
          <p:cNvSpPr txBox="1">
            <a:spLocks noChangeArrowheads="1"/>
          </p:cNvSpPr>
          <p:nvPr/>
        </p:nvSpPr>
        <p:spPr bwMode="auto">
          <a:xfrm>
            <a:off x="2590800" y="4168775"/>
            <a:ext cx="11021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.java file</a:t>
            </a:r>
          </a:p>
        </p:txBody>
      </p:sp>
      <p:sp>
        <p:nvSpPr>
          <p:cNvPr id="97293" name="Text Box 13"/>
          <p:cNvSpPr txBox="1">
            <a:spLocks noChangeArrowheads="1"/>
          </p:cNvSpPr>
          <p:nvPr/>
        </p:nvSpPr>
        <p:spPr bwMode="auto">
          <a:xfrm>
            <a:off x="7019082" y="3124200"/>
            <a:ext cx="233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/>
              <a:t>Byte Code</a:t>
            </a:r>
          </a:p>
        </p:txBody>
      </p:sp>
      <p:sp>
        <p:nvSpPr>
          <p:cNvPr id="97294" name="Text Box 14"/>
          <p:cNvSpPr txBox="1">
            <a:spLocks noChangeArrowheads="1"/>
          </p:cNvSpPr>
          <p:nvPr/>
        </p:nvSpPr>
        <p:spPr bwMode="auto">
          <a:xfrm>
            <a:off x="7010401" y="4191000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.</a:t>
            </a:r>
            <a:r>
              <a:rPr lang="en-US" sz="2400">
                <a:solidFill>
                  <a:srgbClr val="0000FF"/>
                </a:solidFill>
              </a:rPr>
              <a:t>class file</a:t>
            </a:r>
          </a:p>
        </p:txBody>
      </p:sp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8331200" y="1524000"/>
            <a:ext cx="3454400" cy="1143000"/>
          </a:xfrm>
          <a:prstGeom prst="rect">
            <a:avLst/>
          </a:prstGeom>
          <a:solidFill>
            <a:srgbClr val="CFBFC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Hardware and </a:t>
            </a:r>
          </a:p>
          <a:p>
            <a:pPr algn="ctr"/>
            <a:r>
              <a:rPr lang="en-US" sz="2400" dirty="0"/>
              <a:t>Operating System</a:t>
            </a:r>
          </a:p>
        </p:txBody>
      </p:sp>
      <p:sp>
        <p:nvSpPr>
          <p:cNvPr id="97296" name="Line 16"/>
          <p:cNvSpPr>
            <a:spLocks noChangeShapeType="1"/>
          </p:cNvSpPr>
          <p:nvPr/>
        </p:nvSpPr>
        <p:spPr bwMode="auto">
          <a:xfrm>
            <a:off x="98552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7297" name="Line 17"/>
          <p:cNvSpPr>
            <a:spLocks noChangeShapeType="1"/>
          </p:cNvSpPr>
          <p:nvPr/>
        </p:nvSpPr>
        <p:spPr bwMode="auto">
          <a:xfrm flipV="1">
            <a:off x="104648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7298" name="Text Box 18"/>
          <p:cNvSpPr txBox="1">
            <a:spLocks noChangeArrowheads="1"/>
          </p:cNvSpPr>
          <p:nvPr/>
        </p:nvSpPr>
        <p:spPr bwMode="auto">
          <a:xfrm>
            <a:off x="406401" y="4800601"/>
            <a:ext cx="24595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rgbClr val="B50069"/>
                </a:solidFill>
              </a:rPr>
              <a:t>Notepad,</a:t>
            </a:r>
            <a:r>
              <a:rPr lang="en-US">
                <a:solidFill>
                  <a:srgbClr val="B50069"/>
                </a:solidFill>
              </a:rPr>
              <a:t> </a:t>
            </a:r>
            <a:r>
              <a:rPr lang="en-US" sz="2400">
                <a:solidFill>
                  <a:srgbClr val="B50069"/>
                </a:solidFill>
              </a:rPr>
              <a:t>emacs,vi</a:t>
            </a:r>
          </a:p>
        </p:txBody>
      </p:sp>
      <p:sp>
        <p:nvSpPr>
          <p:cNvPr id="97299" name="Text Box 19"/>
          <p:cNvSpPr txBox="1">
            <a:spLocks noChangeArrowheads="1"/>
          </p:cNvSpPr>
          <p:nvPr/>
        </p:nvSpPr>
        <p:spPr bwMode="auto">
          <a:xfrm>
            <a:off x="5283200" y="4800600"/>
            <a:ext cx="117898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rgbClr val="B50069"/>
                </a:solidFill>
              </a:rPr>
              <a:t>javac</a:t>
            </a:r>
          </a:p>
        </p:txBody>
      </p:sp>
      <p:sp>
        <p:nvSpPr>
          <p:cNvPr id="97300" name="Text Box 20"/>
          <p:cNvSpPr txBox="1">
            <a:spLocks noChangeArrowheads="1"/>
          </p:cNvSpPr>
          <p:nvPr/>
        </p:nvSpPr>
        <p:spPr bwMode="auto">
          <a:xfrm>
            <a:off x="9448800" y="4702175"/>
            <a:ext cx="161185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B50069"/>
                </a:solidFill>
              </a:rPr>
              <a:t>java</a:t>
            </a:r>
          </a:p>
          <a:p>
            <a:pPr algn="l"/>
            <a:r>
              <a:rPr lang="en-US" sz="2400">
                <a:solidFill>
                  <a:srgbClr val="B50069"/>
                </a:solidFill>
              </a:rPr>
              <a:t>appletviewer</a:t>
            </a:r>
          </a:p>
          <a:p>
            <a:pPr algn="l"/>
            <a:r>
              <a:rPr lang="en-US" sz="2400">
                <a:solidFill>
                  <a:srgbClr val="B50069"/>
                </a:solidFill>
              </a:rPr>
              <a:t>netscape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23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4" name="Picture 2" descr="C:\Users\Nilesh\Desktop\unnam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43101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677" y="1143000"/>
            <a:ext cx="11049001" cy="4451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Nilesh\Desktop\unnam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462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74638"/>
            <a:ext cx="10363200" cy="792162"/>
          </a:xfrm>
          <a:solidFill>
            <a:srgbClr val="0EADC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488" tIns="44450" rIns="90488" bIns="44450" anchor="t">
            <a:normAutofit/>
          </a:bodyPr>
          <a:lstStyle/>
          <a:p>
            <a:pPr algn="ctr"/>
            <a:r>
              <a:rPr lang="en-US" altLang="en-AU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Total Platform Independence</a:t>
            </a:r>
          </a:p>
        </p:txBody>
      </p:sp>
      <p:sp>
        <p:nvSpPr>
          <p:cNvPr id="23555" name="AutoShape 3"/>
          <p:cNvSpPr>
            <a:spLocks noChangeArrowheads="1"/>
          </p:cNvSpPr>
          <p:nvPr/>
        </p:nvSpPr>
        <p:spPr bwMode="auto">
          <a:xfrm>
            <a:off x="2040467" y="1225550"/>
            <a:ext cx="8720667" cy="1206500"/>
          </a:xfrm>
          <a:prstGeom prst="cube">
            <a:avLst>
              <a:gd name="adj" fmla="val 24995"/>
            </a:avLst>
          </a:prstGeom>
          <a:solidFill>
            <a:srgbClr val="00B7A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748618" y="1598613"/>
            <a:ext cx="3923960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JAVA COMPILER</a:t>
            </a: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1930400" y="2438400"/>
            <a:ext cx="8737600" cy="1295400"/>
          </a:xfrm>
          <a:prstGeom prst="hexagon">
            <a:avLst>
              <a:gd name="adj" fmla="val 126447"/>
              <a:gd name="vf" fmla="val 115470"/>
            </a:avLst>
          </a:prstGeom>
          <a:solidFill>
            <a:srgbClr val="B50069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636433" y="2741613"/>
            <a:ext cx="4090673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3600" b="1">
                <a:solidFill>
                  <a:srgbClr val="FAFD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JAVA BYTE CODE</a:t>
            </a:r>
          </a:p>
        </p:txBody>
      </p:sp>
      <p:grpSp>
        <p:nvGrpSpPr>
          <p:cNvPr id="2" name="Group 153"/>
          <p:cNvGrpSpPr>
            <a:grpSpLocks/>
          </p:cNvGrpSpPr>
          <p:nvPr/>
        </p:nvGrpSpPr>
        <p:grpSpPr bwMode="auto">
          <a:xfrm>
            <a:off x="6400800" y="5029200"/>
            <a:ext cx="2364317" cy="1296988"/>
            <a:chOff x="3024" y="3168"/>
            <a:chExt cx="1117" cy="817"/>
          </a:xfrm>
        </p:grpSpPr>
        <p:sp>
          <p:nvSpPr>
            <p:cNvPr id="23559" name="Freeform 7"/>
            <p:cNvSpPr>
              <a:spLocks/>
            </p:cNvSpPr>
            <p:nvPr/>
          </p:nvSpPr>
          <p:spPr bwMode="auto">
            <a:xfrm>
              <a:off x="3024" y="3797"/>
              <a:ext cx="110" cy="61"/>
            </a:xfrm>
            <a:custGeom>
              <a:avLst/>
              <a:gdLst/>
              <a:ahLst/>
              <a:cxnLst>
                <a:cxn ang="0">
                  <a:pos x="107" y="0"/>
                </a:cxn>
                <a:cxn ang="0">
                  <a:pos x="83" y="0"/>
                </a:cxn>
                <a:cxn ang="0">
                  <a:pos x="69" y="1"/>
                </a:cxn>
                <a:cxn ang="0">
                  <a:pos x="55" y="3"/>
                </a:cxn>
                <a:cxn ang="0">
                  <a:pos x="38" y="6"/>
                </a:cxn>
                <a:cxn ang="0">
                  <a:pos x="25" y="9"/>
                </a:cxn>
                <a:cxn ang="0">
                  <a:pos x="17" y="12"/>
                </a:cxn>
                <a:cxn ang="0">
                  <a:pos x="11" y="15"/>
                </a:cxn>
                <a:cxn ang="0">
                  <a:pos x="6" y="19"/>
                </a:cxn>
                <a:cxn ang="0">
                  <a:pos x="2" y="23"/>
                </a:cxn>
                <a:cxn ang="0">
                  <a:pos x="0" y="27"/>
                </a:cxn>
                <a:cxn ang="0">
                  <a:pos x="1" y="32"/>
                </a:cxn>
                <a:cxn ang="0">
                  <a:pos x="4" y="36"/>
                </a:cxn>
                <a:cxn ang="0">
                  <a:pos x="8" y="38"/>
                </a:cxn>
                <a:cxn ang="0">
                  <a:pos x="15" y="39"/>
                </a:cxn>
                <a:cxn ang="0">
                  <a:pos x="24" y="39"/>
                </a:cxn>
                <a:cxn ang="0">
                  <a:pos x="34" y="38"/>
                </a:cxn>
                <a:cxn ang="0">
                  <a:pos x="46" y="38"/>
                </a:cxn>
                <a:cxn ang="0">
                  <a:pos x="58" y="38"/>
                </a:cxn>
                <a:cxn ang="0">
                  <a:pos x="67" y="39"/>
                </a:cxn>
                <a:cxn ang="0">
                  <a:pos x="75" y="41"/>
                </a:cxn>
                <a:cxn ang="0">
                  <a:pos x="84" y="45"/>
                </a:cxn>
                <a:cxn ang="0">
                  <a:pos x="109" y="60"/>
                </a:cxn>
                <a:cxn ang="0">
                  <a:pos x="108" y="60"/>
                </a:cxn>
                <a:cxn ang="0">
                  <a:pos x="109" y="59"/>
                </a:cxn>
              </a:cxnLst>
              <a:rect l="0" t="0" r="r" b="b"/>
              <a:pathLst>
                <a:path w="110" h="61">
                  <a:moveTo>
                    <a:pt x="107" y="0"/>
                  </a:moveTo>
                  <a:lnTo>
                    <a:pt x="83" y="0"/>
                  </a:lnTo>
                  <a:lnTo>
                    <a:pt x="69" y="1"/>
                  </a:lnTo>
                  <a:lnTo>
                    <a:pt x="55" y="3"/>
                  </a:lnTo>
                  <a:lnTo>
                    <a:pt x="38" y="6"/>
                  </a:lnTo>
                  <a:lnTo>
                    <a:pt x="25" y="9"/>
                  </a:lnTo>
                  <a:lnTo>
                    <a:pt x="17" y="12"/>
                  </a:lnTo>
                  <a:lnTo>
                    <a:pt x="11" y="15"/>
                  </a:lnTo>
                  <a:lnTo>
                    <a:pt x="6" y="19"/>
                  </a:lnTo>
                  <a:lnTo>
                    <a:pt x="2" y="23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4" y="36"/>
                  </a:lnTo>
                  <a:lnTo>
                    <a:pt x="8" y="38"/>
                  </a:lnTo>
                  <a:lnTo>
                    <a:pt x="15" y="39"/>
                  </a:lnTo>
                  <a:lnTo>
                    <a:pt x="24" y="39"/>
                  </a:lnTo>
                  <a:lnTo>
                    <a:pt x="34" y="38"/>
                  </a:lnTo>
                  <a:lnTo>
                    <a:pt x="46" y="38"/>
                  </a:lnTo>
                  <a:lnTo>
                    <a:pt x="58" y="38"/>
                  </a:lnTo>
                  <a:lnTo>
                    <a:pt x="67" y="39"/>
                  </a:lnTo>
                  <a:lnTo>
                    <a:pt x="75" y="41"/>
                  </a:lnTo>
                  <a:lnTo>
                    <a:pt x="84" y="45"/>
                  </a:lnTo>
                  <a:lnTo>
                    <a:pt x="109" y="60"/>
                  </a:lnTo>
                  <a:lnTo>
                    <a:pt x="108" y="60"/>
                  </a:lnTo>
                  <a:lnTo>
                    <a:pt x="109" y="59"/>
                  </a:lnTo>
                </a:path>
              </a:pathLst>
            </a:custGeom>
            <a:noFill/>
            <a:ln w="2540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3118" y="3624"/>
              <a:ext cx="869" cy="277"/>
              <a:chOff x="3118" y="3624"/>
              <a:chExt cx="869" cy="277"/>
            </a:xfrm>
          </p:grpSpPr>
          <p:sp>
            <p:nvSpPr>
              <p:cNvPr id="23560" name="Freeform 8"/>
              <p:cNvSpPr>
                <a:spLocks/>
              </p:cNvSpPr>
              <p:nvPr/>
            </p:nvSpPr>
            <p:spPr bwMode="auto">
              <a:xfrm>
                <a:off x="3124" y="3766"/>
                <a:ext cx="863" cy="13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67"/>
                  </a:cxn>
                  <a:cxn ang="0">
                    <a:pos x="700" y="134"/>
                  </a:cxn>
                  <a:cxn ang="0">
                    <a:pos x="862" y="52"/>
                  </a:cxn>
                  <a:cxn ang="0">
                    <a:pos x="862" y="0"/>
                  </a:cxn>
                  <a:cxn ang="0">
                    <a:pos x="694" y="70"/>
                  </a:cxn>
                  <a:cxn ang="0">
                    <a:pos x="0" y="8"/>
                  </a:cxn>
                </a:cxnLst>
                <a:rect l="0" t="0" r="r" b="b"/>
                <a:pathLst>
                  <a:path w="863" h="135">
                    <a:moveTo>
                      <a:pt x="0" y="8"/>
                    </a:moveTo>
                    <a:lnTo>
                      <a:pt x="0" y="67"/>
                    </a:lnTo>
                    <a:lnTo>
                      <a:pt x="700" y="134"/>
                    </a:lnTo>
                    <a:lnTo>
                      <a:pt x="862" y="52"/>
                    </a:lnTo>
                    <a:lnTo>
                      <a:pt x="862" y="0"/>
                    </a:lnTo>
                    <a:lnTo>
                      <a:pt x="694" y="7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9F9F9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1" name="Freeform 9"/>
              <p:cNvSpPr>
                <a:spLocks/>
              </p:cNvSpPr>
              <p:nvPr/>
            </p:nvSpPr>
            <p:spPr bwMode="auto">
              <a:xfrm>
                <a:off x="3118" y="3624"/>
                <a:ext cx="702" cy="2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01" y="46"/>
                  </a:cxn>
                  <a:cxn ang="0">
                    <a:pos x="701" y="210"/>
                  </a:cxn>
                  <a:cxn ang="0">
                    <a:pos x="0" y="147"/>
                  </a:cxn>
                  <a:cxn ang="0">
                    <a:pos x="0" y="0"/>
                  </a:cxn>
                </a:cxnLst>
                <a:rect l="0" t="0" r="r" b="b"/>
                <a:pathLst>
                  <a:path w="702" h="211">
                    <a:moveTo>
                      <a:pt x="0" y="0"/>
                    </a:moveTo>
                    <a:lnTo>
                      <a:pt x="701" y="46"/>
                    </a:lnTo>
                    <a:lnTo>
                      <a:pt x="701" y="210"/>
                    </a:lnTo>
                    <a:lnTo>
                      <a:pt x="0" y="14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3120" y="3663"/>
                <a:ext cx="708" cy="87"/>
                <a:chOff x="3120" y="3663"/>
                <a:chExt cx="708" cy="87"/>
              </a:xfrm>
            </p:grpSpPr>
            <p:sp>
              <p:nvSpPr>
                <p:cNvPr id="23562" name="Line 10"/>
                <p:cNvSpPr>
                  <a:spLocks noChangeShapeType="1"/>
                </p:cNvSpPr>
                <p:nvPr/>
              </p:nvSpPr>
              <p:spPr bwMode="auto">
                <a:xfrm>
                  <a:off x="3120" y="3663"/>
                  <a:ext cx="707" cy="5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63" name="Line 11"/>
                <p:cNvSpPr>
                  <a:spLocks noChangeShapeType="1"/>
                </p:cNvSpPr>
                <p:nvPr/>
              </p:nvSpPr>
              <p:spPr bwMode="auto">
                <a:xfrm>
                  <a:off x="3639" y="3704"/>
                  <a:ext cx="148" cy="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64" name="Line 12"/>
                <p:cNvSpPr>
                  <a:spLocks noChangeShapeType="1"/>
                </p:cNvSpPr>
                <p:nvPr/>
              </p:nvSpPr>
              <p:spPr bwMode="auto">
                <a:xfrm>
                  <a:off x="3465" y="3691"/>
                  <a:ext cx="149" cy="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65" name="Line 13"/>
                <p:cNvSpPr>
                  <a:spLocks noChangeShapeType="1"/>
                </p:cNvSpPr>
                <p:nvPr/>
              </p:nvSpPr>
              <p:spPr bwMode="auto">
                <a:xfrm>
                  <a:off x="3120" y="3692"/>
                  <a:ext cx="708" cy="5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3118" y="3594"/>
              <a:ext cx="871" cy="71"/>
              <a:chOff x="3118" y="3594"/>
              <a:chExt cx="871" cy="71"/>
            </a:xfrm>
          </p:grpSpPr>
          <p:sp>
            <p:nvSpPr>
              <p:cNvPr id="23568" name="Freeform 16"/>
              <p:cNvSpPr>
                <a:spLocks/>
              </p:cNvSpPr>
              <p:nvPr/>
            </p:nvSpPr>
            <p:spPr bwMode="auto">
              <a:xfrm>
                <a:off x="3118" y="3594"/>
                <a:ext cx="871" cy="71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703" y="70"/>
                  </a:cxn>
                  <a:cxn ang="0">
                    <a:pos x="870" y="29"/>
                  </a:cxn>
                  <a:cxn ang="0">
                    <a:pos x="811" y="24"/>
                  </a:cxn>
                  <a:cxn ang="0">
                    <a:pos x="268" y="0"/>
                  </a:cxn>
                  <a:cxn ang="0">
                    <a:pos x="0" y="27"/>
                  </a:cxn>
                </a:cxnLst>
                <a:rect l="0" t="0" r="r" b="b"/>
                <a:pathLst>
                  <a:path w="871" h="71">
                    <a:moveTo>
                      <a:pt x="0" y="27"/>
                    </a:moveTo>
                    <a:lnTo>
                      <a:pt x="703" y="70"/>
                    </a:lnTo>
                    <a:lnTo>
                      <a:pt x="870" y="29"/>
                    </a:lnTo>
                    <a:lnTo>
                      <a:pt x="811" y="24"/>
                    </a:lnTo>
                    <a:lnTo>
                      <a:pt x="268" y="0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DFDFD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9" name="Freeform 17"/>
              <p:cNvSpPr>
                <a:spLocks/>
              </p:cNvSpPr>
              <p:nvPr/>
            </p:nvSpPr>
            <p:spPr bwMode="auto">
              <a:xfrm>
                <a:off x="3318" y="3610"/>
                <a:ext cx="638" cy="44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0" y="16"/>
                  </a:cxn>
                  <a:cxn ang="0">
                    <a:pos x="514" y="43"/>
                  </a:cxn>
                  <a:cxn ang="0">
                    <a:pos x="598" y="24"/>
                  </a:cxn>
                  <a:cxn ang="0">
                    <a:pos x="591" y="21"/>
                  </a:cxn>
                  <a:cxn ang="0">
                    <a:pos x="637" y="11"/>
                  </a:cxn>
                  <a:cxn ang="0">
                    <a:pos x="609" y="9"/>
                  </a:cxn>
                  <a:cxn ang="0">
                    <a:pos x="52" y="0"/>
                  </a:cxn>
                </a:cxnLst>
                <a:rect l="0" t="0" r="r" b="b"/>
                <a:pathLst>
                  <a:path w="638" h="44">
                    <a:moveTo>
                      <a:pt x="52" y="0"/>
                    </a:moveTo>
                    <a:lnTo>
                      <a:pt x="0" y="16"/>
                    </a:lnTo>
                    <a:lnTo>
                      <a:pt x="514" y="43"/>
                    </a:lnTo>
                    <a:lnTo>
                      <a:pt x="598" y="24"/>
                    </a:lnTo>
                    <a:lnTo>
                      <a:pt x="591" y="21"/>
                    </a:lnTo>
                    <a:lnTo>
                      <a:pt x="637" y="11"/>
                    </a:lnTo>
                    <a:lnTo>
                      <a:pt x="609" y="9"/>
                    </a:lnTo>
                    <a:lnTo>
                      <a:pt x="52" y="0"/>
                    </a:lnTo>
                  </a:path>
                </a:pathLst>
              </a:custGeom>
              <a:solidFill>
                <a:srgbClr val="5F5F5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49"/>
            <p:cNvGrpSpPr>
              <a:grpSpLocks/>
            </p:cNvGrpSpPr>
            <p:nvPr/>
          </p:nvGrpSpPr>
          <p:grpSpPr bwMode="auto">
            <a:xfrm>
              <a:off x="3834" y="3177"/>
              <a:ext cx="159" cy="466"/>
              <a:chOff x="3834" y="3177"/>
              <a:chExt cx="159" cy="466"/>
            </a:xfrm>
          </p:grpSpPr>
          <p:grpSp>
            <p:nvGrpSpPr>
              <p:cNvPr id="7" name="Group 45"/>
              <p:cNvGrpSpPr>
                <a:grpSpLocks/>
              </p:cNvGrpSpPr>
              <p:nvPr/>
            </p:nvGrpSpPr>
            <p:grpSpPr bwMode="auto">
              <a:xfrm>
                <a:off x="3896" y="3237"/>
                <a:ext cx="97" cy="390"/>
                <a:chOff x="3896" y="3237"/>
                <a:chExt cx="97" cy="390"/>
              </a:xfrm>
            </p:grpSpPr>
            <p:sp>
              <p:nvSpPr>
                <p:cNvPr id="23571" name="Freeform 19"/>
                <p:cNvSpPr>
                  <a:spLocks/>
                </p:cNvSpPr>
                <p:nvPr/>
              </p:nvSpPr>
              <p:spPr bwMode="auto">
                <a:xfrm>
                  <a:off x="3896" y="3237"/>
                  <a:ext cx="91" cy="390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90" y="32"/>
                    </a:cxn>
                    <a:cxn ang="0">
                      <a:pos x="83" y="184"/>
                    </a:cxn>
                    <a:cxn ang="0">
                      <a:pos x="74" y="366"/>
                    </a:cxn>
                    <a:cxn ang="0">
                      <a:pos x="0" y="389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91" h="390">
                      <a:moveTo>
                        <a:pt x="8" y="0"/>
                      </a:moveTo>
                      <a:lnTo>
                        <a:pt x="90" y="32"/>
                      </a:lnTo>
                      <a:lnTo>
                        <a:pt x="83" y="184"/>
                      </a:lnTo>
                      <a:lnTo>
                        <a:pt x="74" y="366"/>
                      </a:lnTo>
                      <a:lnTo>
                        <a:pt x="0" y="389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9F9F9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" name="Group 44"/>
                <p:cNvGrpSpPr>
                  <a:grpSpLocks/>
                </p:cNvGrpSpPr>
                <p:nvPr/>
              </p:nvGrpSpPr>
              <p:grpSpPr bwMode="auto">
                <a:xfrm>
                  <a:off x="3896" y="3254"/>
                  <a:ext cx="97" cy="333"/>
                  <a:chOff x="3896" y="3254"/>
                  <a:chExt cx="97" cy="333"/>
                </a:xfrm>
              </p:grpSpPr>
              <p:grpSp>
                <p:nvGrpSpPr>
                  <p:cNvPr id="9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3896" y="3254"/>
                    <a:ext cx="97" cy="333"/>
                    <a:chOff x="3896" y="3254"/>
                    <a:chExt cx="97" cy="333"/>
                  </a:xfrm>
                </p:grpSpPr>
                <p:grpSp>
                  <p:nvGrpSpPr>
                    <p:cNvPr id="10" name="Group 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96" y="3254"/>
                      <a:ext cx="97" cy="200"/>
                      <a:chOff x="3896" y="3254"/>
                      <a:chExt cx="97" cy="200"/>
                    </a:xfrm>
                  </p:grpSpPr>
                  <p:grpSp>
                    <p:nvGrpSpPr>
                      <p:cNvPr id="11" name="Group 2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904" y="3254"/>
                        <a:ext cx="89" cy="107"/>
                        <a:chOff x="3904" y="3254"/>
                        <a:chExt cx="89" cy="107"/>
                      </a:xfrm>
                    </p:grpSpPr>
                    <p:sp>
                      <p:nvSpPr>
                        <p:cNvPr id="23572" name="Line 2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07" y="3254"/>
                          <a:ext cx="86" cy="3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573" name="Line 2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05" y="3271"/>
                          <a:ext cx="86" cy="29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574" name="Line 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06" y="3289"/>
                          <a:ext cx="85" cy="2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575" name="Line 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05" y="3306"/>
                          <a:ext cx="86" cy="2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576" name="Line 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04" y="3323"/>
                          <a:ext cx="86" cy="2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577" name="Line 2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04" y="3340"/>
                          <a:ext cx="85" cy="2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3579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6" y="3375"/>
                        <a:ext cx="90" cy="17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580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7" y="3392"/>
                        <a:ext cx="88" cy="1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581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6" y="3410"/>
                        <a:ext cx="88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582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7" y="3428"/>
                        <a:ext cx="87" cy="1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583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8" y="3446"/>
                        <a:ext cx="86" cy="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2" name="Group 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97" y="3464"/>
                      <a:ext cx="85" cy="123"/>
                      <a:chOff x="3897" y="3464"/>
                      <a:chExt cx="85" cy="123"/>
                    </a:xfrm>
                  </p:grpSpPr>
                  <p:sp>
                    <p:nvSpPr>
                      <p:cNvPr id="23585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8" y="3464"/>
                        <a:ext cx="84" cy="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586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9" y="3481"/>
                        <a:ext cx="82" cy="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587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98" y="3500"/>
                        <a:ext cx="82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588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98" y="3515"/>
                        <a:ext cx="82" cy="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589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98" y="3531"/>
                        <a:ext cx="80" cy="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590" name="Line 3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98" y="3547"/>
                        <a:ext cx="80" cy="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591" name="Line 3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97" y="3561"/>
                        <a:ext cx="81" cy="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592" name="Line 4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98" y="3577"/>
                        <a:ext cx="78" cy="1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23595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902" y="3358"/>
                    <a:ext cx="85" cy="18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" name="Group 48"/>
              <p:cNvGrpSpPr>
                <a:grpSpLocks/>
              </p:cNvGrpSpPr>
              <p:nvPr/>
            </p:nvGrpSpPr>
            <p:grpSpPr bwMode="auto">
              <a:xfrm>
                <a:off x="3834" y="3177"/>
                <a:ext cx="79" cy="466"/>
                <a:chOff x="3834" y="3177"/>
                <a:chExt cx="79" cy="466"/>
              </a:xfrm>
            </p:grpSpPr>
            <p:sp>
              <p:nvSpPr>
                <p:cNvPr id="23598" name="Freeform 46"/>
                <p:cNvSpPr>
                  <a:spLocks/>
                </p:cNvSpPr>
                <p:nvPr/>
              </p:nvSpPr>
              <p:spPr bwMode="auto">
                <a:xfrm>
                  <a:off x="3834" y="3177"/>
                  <a:ext cx="79" cy="466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73" y="23"/>
                    </a:cxn>
                    <a:cxn ang="0">
                      <a:pos x="78" y="29"/>
                    </a:cxn>
                    <a:cxn ang="0">
                      <a:pos x="61" y="446"/>
                    </a:cxn>
                    <a:cxn ang="0">
                      <a:pos x="54" y="452"/>
                    </a:cxn>
                    <a:cxn ang="0">
                      <a:pos x="0" y="465"/>
                    </a:cxn>
                    <a:cxn ang="0">
                      <a:pos x="6" y="458"/>
                    </a:cxn>
                    <a:cxn ang="0">
                      <a:pos x="7" y="452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79" h="466">
                      <a:moveTo>
                        <a:pt x="18" y="0"/>
                      </a:moveTo>
                      <a:lnTo>
                        <a:pt x="73" y="23"/>
                      </a:lnTo>
                      <a:lnTo>
                        <a:pt x="78" y="29"/>
                      </a:lnTo>
                      <a:lnTo>
                        <a:pt x="61" y="446"/>
                      </a:lnTo>
                      <a:lnTo>
                        <a:pt x="54" y="452"/>
                      </a:lnTo>
                      <a:lnTo>
                        <a:pt x="0" y="465"/>
                      </a:lnTo>
                      <a:lnTo>
                        <a:pt x="6" y="458"/>
                      </a:lnTo>
                      <a:lnTo>
                        <a:pt x="7" y="452"/>
                      </a:lnTo>
                      <a:lnTo>
                        <a:pt x="18" y="0"/>
                      </a:lnTo>
                    </a:path>
                  </a:pathLst>
                </a:custGeom>
                <a:solidFill>
                  <a:srgbClr val="BFBFB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9" name="Arc 47"/>
                <p:cNvSpPr>
                  <a:spLocks/>
                </p:cNvSpPr>
                <p:nvPr/>
              </p:nvSpPr>
              <p:spPr bwMode="auto">
                <a:xfrm>
                  <a:off x="3909" y="3201"/>
                  <a:ext cx="4" cy="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252"/>
                    <a:gd name="T1" fmla="*/ 0 h 21600"/>
                    <a:gd name="T2" fmla="*/ 21252 w 21252"/>
                    <a:gd name="T3" fmla="*/ 17736 h 21600"/>
                    <a:gd name="T4" fmla="*/ 0 w 2125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" name="Group 61"/>
            <p:cNvGrpSpPr>
              <a:grpSpLocks/>
            </p:cNvGrpSpPr>
            <p:nvPr/>
          </p:nvGrpSpPr>
          <p:grpSpPr bwMode="auto">
            <a:xfrm>
              <a:off x="3867" y="3889"/>
              <a:ext cx="274" cy="96"/>
              <a:chOff x="3867" y="3889"/>
              <a:chExt cx="274" cy="96"/>
            </a:xfrm>
          </p:grpSpPr>
          <p:sp>
            <p:nvSpPr>
              <p:cNvPr id="23602" name="Freeform 50"/>
              <p:cNvSpPr>
                <a:spLocks/>
              </p:cNvSpPr>
              <p:nvPr/>
            </p:nvSpPr>
            <p:spPr bwMode="auto">
              <a:xfrm>
                <a:off x="3867" y="3889"/>
                <a:ext cx="274" cy="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0" y="3"/>
                  </a:cxn>
                  <a:cxn ang="0">
                    <a:pos x="89" y="5"/>
                  </a:cxn>
                  <a:cxn ang="0">
                    <a:pos x="122" y="9"/>
                  </a:cxn>
                  <a:cxn ang="0">
                    <a:pos x="156" y="12"/>
                  </a:cxn>
                  <a:cxn ang="0">
                    <a:pos x="179" y="15"/>
                  </a:cxn>
                  <a:cxn ang="0">
                    <a:pos x="209" y="20"/>
                  </a:cxn>
                  <a:cxn ang="0">
                    <a:pos x="225" y="23"/>
                  </a:cxn>
                  <a:cxn ang="0">
                    <a:pos x="237" y="26"/>
                  </a:cxn>
                  <a:cxn ang="0">
                    <a:pos x="244" y="27"/>
                  </a:cxn>
                  <a:cxn ang="0">
                    <a:pos x="249" y="29"/>
                  </a:cxn>
                  <a:cxn ang="0">
                    <a:pos x="256" y="31"/>
                  </a:cxn>
                  <a:cxn ang="0">
                    <a:pos x="263" y="33"/>
                  </a:cxn>
                  <a:cxn ang="0">
                    <a:pos x="269" y="36"/>
                  </a:cxn>
                  <a:cxn ang="0">
                    <a:pos x="272" y="40"/>
                  </a:cxn>
                  <a:cxn ang="0">
                    <a:pos x="273" y="43"/>
                  </a:cxn>
                  <a:cxn ang="0">
                    <a:pos x="271" y="47"/>
                  </a:cxn>
                  <a:cxn ang="0">
                    <a:pos x="269" y="52"/>
                  </a:cxn>
                  <a:cxn ang="0">
                    <a:pos x="266" y="56"/>
                  </a:cxn>
                  <a:cxn ang="0">
                    <a:pos x="261" y="58"/>
                  </a:cxn>
                  <a:cxn ang="0">
                    <a:pos x="255" y="62"/>
                  </a:cxn>
                  <a:cxn ang="0">
                    <a:pos x="249" y="65"/>
                  </a:cxn>
                  <a:cxn ang="0">
                    <a:pos x="242" y="66"/>
                  </a:cxn>
                  <a:cxn ang="0">
                    <a:pos x="233" y="67"/>
                  </a:cxn>
                  <a:cxn ang="0">
                    <a:pos x="224" y="67"/>
                  </a:cxn>
                  <a:cxn ang="0">
                    <a:pos x="214" y="67"/>
                  </a:cxn>
                  <a:cxn ang="0">
                    <a:pos x="198" y="64"/>
                  </a:cxn>
                </a:cxnLst>
                <a:rect l="0" t="0" r="r" b="b"/>
                <a:pathLst>
                  <a:path w="274" h="68">
                    <a:moveTo>
                      <a:pt x="0" y="0"/>
                    </a:moveTo>
                    <a:lnTo>
                      <a:pt x="50" y="3"/>
                    </a:lnTo>
                    <a:lnTo>
                      <a:pt x="89" y="5"/>
                    </a:lnTo>
                    <a:lnTo>
                      <a:pt x="122" y="9"/>
                    </a:lnTo>
                    <a:lnTo>
                      <a:pt x="156" y="12"/>
                    </a:lnTo>
                    <a:lnTo>
                      <a:pt x="179" y="15"/>
                    </a:lnTo>
                    <a:lnTo>
                      <a:pt x="209" y="20"/>
                    </a:lnTo>
                    <a:lnTo>
                      <a:pt x="225" y="23"/>
                    </a:lnTo>
                    <a:lnTo>
                      <a:pt x="237" y="26"/>
                    </a:lnTo>
                    <a:lnTo>
                      <a:pt x="244" y="27"/>
                    </a:lnTo>
                    <a:lnTo>
                      <a:pt x="249" y="29"/>
                    </a:lnTo>
                    <a:lnTo>
                      <a:pt x="256" y="31"/>
                    </a:lnTo>
                    <a:lnTo>
                      <a:pt x="263" y="33"/>
                    </a:lnTo>
                    <a:lnTo>
                      <a:pt x="269" y="36"/>
                    </a:lnTo>
                    <a:lnTo>
                      <a:pt x="272" y="40"/>
                    </a:lnTo>
                    <a:lnTo>
                      <a:pt x="273" y="43"/>
                    </a:lnTo>
                    <a:lnTo>
                      <a:pt x="271" y="47"/>
                    </a:lnTo>
                    <a:lnTo>
                      <a:pt x="269" y="52"/>
                    </a:lnTo>
                    <a:lnTo>
                      <a:pt x="266" y="56"/>
                    </a:lnTo>
                    <a:lnTo>
                      <a:pt x="261" y="58"/>
                    </a:lnTo>
                    <a:lnTo>
                      <a:pt x="255" y="62"/>
                    </a:lnTo>
                    <a:lnTo>
                      <a:pt x="249" y="65"/>
                    </a:lnTo>
                    <a:lnTo>
                      <a:pt x="242" y="66"/>
                    </a:lnTo>
                    <a:lnTo>
                      <a:pt x="233" y="67"/>
                    </a:lnTo>
                    <a:lnTo>
                      <a:pt x="224" y="67"/>
                    </a:lnTo>
                    <a:lnTo>
                      <a:pt x="214" y="67"/>
                    </a:lnTo>
                    <a:lnTo>
                      <a:pt x="198" y="64"/>
                    </a:lnTo>
                  </a:path>
                </a:pathLst>
              </a:custGeom>
              <a:noFill/>
              <a:ln w="12700" cap="rnd" cmpd="sng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" name="Group 60"/>
              <p:cNvGrpSpPr>
                <a:grpSpLocks/>
              </p:cNvGrpSpPr>
              <p:nvPr/>
            </p:nvGrpSpPr>
            <p:grpSpPr bwMode="auto">
              <a:xfrm>
                <a:off x="3878" y="3922"/>
                <a:ext cx="191" cy="63"/>
                <a:chOff x="3878" y="3922"/>
                <a:chExt cx="191" cy="63"/>
              </a:xfrm>
            </p:grpSpPr>
            <p:grpSp>
              <p:nvGrpSpPr>
                <p:cNvPr id="16" name="Group 55"/>
                <p:cNvGrpSpPr>
                  <a:grpSpLocks/>
                </p:cNvGrpSpPr>
                <p:nvPr/>
              </p:nvGrpSpPr>
              <p:grpSpPr bwMode="auto">
                <a:xfrm>
                  <a:off x="3878" y="3922"/>
                  <a:ext cx="185" cy="63"/>
                  <a:chOff x="3878" y="3922"/>
                  <a:chExt cx="185" cy="63"/>
                </a:xfrm>
              </p:grpSpPr>
              <p:sp>
                <p:nvSpPr>
                  <p:cNvPr id="23603" name="Freeform 51"/>
                  <p:cNvSpPr>
                    <a:spLocks/>
                  </p:cNvSpPr>
                  <p:nvPr/>
                </p:nvSpPr>
                <p:spPr bwMode="auto">
                  <a:xfrm>
                    <a:off x="3878" y="3922"/>
                    <a:ext cx="112" cy="38"/>
                  </a:xfrm>
                  <a:custGeom>
                    <a:avLst/>
                    <a:gdLst/>
                    <a:ahLst/>
                    <a:cxnLst>
                      <a:cxn ang="0">
                        <a:pos x="0" y="23"/>
                      </a:cxn>
                      <a:cxn ang="0">
                        <a:pos x="29" y="0"/>
                      </a:cxn>
                      <a:cxn ang="0">
                        <a:pos x="111" y="13"/>
                      </a:cxn>
                      <a:cxn ang="0">
                        <a:pos x="79" y="37"/>
                      </a:cxn>
                      <a:cxn ang="0">
                        <a:pos x="0" y="23"/>
                      </a:cxn>
                    </a:cxnLst>
                    <a:rect l="0" t="0" r="r" b="b"/>
                    <a:pathLst>
                      <a:path w="112" h="38">
                        <a:moveTo>
                          <a:pt x="0" y="23"/>
                        </a:moveTo>
                        <a:lnTo>
                          <a:pt x="29" y="0"/>
                        </a:lnTo>
                        <a:lnTo>
                          <a:pt x="111" y="13"/>
                        </a:lnTo>
                        <a:lnTo>
                          <a:pt x="79" y="37"/>
                        </a:lnTo>
                        <a:lnTo>
                          <a:pt x="0" y="23"/>
                        </a:lnTo>
                      </a:path>
                    </a:pathLst>
                  </a:custGeom>
                  <a:solidFill>
                    <a:srgbClr val="DFDFD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04" name="Freeform 52"/>
                  <p:cNvSpPr>
                    <a:spLocks/>
                  </p:cNvSpPr>
                  <p:nvPr/>
                </p:nvSpPr>
                <p:spPr bwMode="auto">
                  <a:xfrm>
                    <a:off x="3878" y="3950"/>
                    <a:ext cx="78" cy="3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9"/>
                      </a:cxn>
                      <a:cxn ang="0">
                        <a:pos x="1" y="19"/>
                      </a:cxn>
                      <a:cxn ang="0">
                        <a:pos x="77" y="34"/>
                      </a:cxn>
                      <a:cxn ang="0">
                        <a:pos x="77" y="1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8" h="35">
                        <a:moveTo>
                          <a:pt x="0" y="0"/>
                        </a:moveTo>
                        <a:lnTo>
                          <a:pt x="0" y="19"/>
                        </a:lnTo>
                        <a:lnTo>
                          <a:pt x="1" y="19"/>
                        </a:lnTo>
                        <a:lnTo>
                          <a:pt x="77" y="34"/>
                        </a:lnTo>
                        <a:lnTo>
                          <a:pt x="77" y="1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05" name="Freeform 53"/>
                  <p:cNvSpPr>
                    <a:spLocks/>
                  </p:cNvSpPr>
                  <p:nvPr/>
                </p:nvSpPr>
                <p:spPr bwMode="auto">
                  <a:xfrm>
                    <a:off x="3963" y="3938"/>
                    <a:ext cx="100" cy="47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32" y="0"/>
                      </a:cxn>
                      <a:cxn ang="0">
                        <a:pos x="99" y="6"/>
                      </a:cxn>
                      <a:cxn ang="0">
                        <a:pos x="99" y="26"/>
                      </a:cxn>
                      <a:cxn ang="0">
                        <a:pos x="0" y="46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100" h="47">
                        <a:moveTo>
                          <a:pt x="0" y="25"/>
                        </a:moveTo>
                        <a:lnTo>
                          <a:pt x="32" y="0"/>
                        </a:lnTo>
                        <a:lnTo>
                          <a:pt x="99" y="6"/>
                        </a:lnTo>
                        <a:lnTo>
                          <a:pt x="99" y="26"/>
                        </a:lnTo>
                        <a:lnTo>
                          <a:pt x="0" y="46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9F9F9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06" name="Freeform 54"/>
                  <p:cNvSpPr>
                    <a:spLocks/>
                  </p:cNvSpPr>
                  <p:nvPr/>
                </p:nvSpPr>
                <p:spPr bwMode="auto">
                  <a:xfrm>
                    <a:off x="3910" y="3922"/>
                    <a:ext cx="153" cy="1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76" y="4"/>
                      </a:cxn>
                      <a:cxn ang="0">
                        <a:pos x="152" y="16"/>
                      </a:cxn>
                      <a:cxn ang="0">
                        <a:pos x="83" y="1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53" h="17">
                        <a:moveTo>
                          <a:pt x="0" y="0"/>
                        </a:moveTo>
                        <a:lnTo>
                          <a:pt x="76" y="4"/>
                        </a:lnTo>
                        <a:lnTo>
                          <a:pt x="152" y="16"/>
                        </a:lnTo>
                        <a:lnTo>
                          <a:pt x="83" y="1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7F7F7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" name="Group 59"/>
                <p:cNvGrpSpPr>
                  <a:grpSpLocks/>
                </p:cNvGrpSpPr>
                <p:nvPr/>
              </p:nvGrpSpPr>
              <p:grpSpPr bwMode="auto">
                <a:xfrm>
                  <a:off x="3879" y="3943"/>
                  <a:ext cx="190" cy="30"/>
                  <a:chOff x="3879" y="3943"/>
                  <a:chExt cx="190" cy="30"/>
                </a:xfrm>
              </p:grpSpPr>
              <p:sp>
                <p:nvSpPr>
                  <p:cNvPr id="23608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879" y="3955"/>
                    <a:ext cx="84" cy="18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09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64" y="3943"/>
                    <a:ext cx="35" cy="30"/>
                  </a:xfrm>
                  <a:prstGeom prst="line">
                    <a:avLst/>
                  </a:prstGeom>
                  <a:noFill/>
                  <a:ln w="12700">
                    <a:solidFill>
                      <a:srgbClr val="5F5F5F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10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999" y="3943"/>
                    <a:ext cx="70" cy="6"/>
                  </a:xfrm>
                  <a:prstGeom prst="line">
                    <a:avLst/>
                  </a:prstGeom>
                  <a:noFill/>
                  <a:ln w="12700">
                    <a:solidFill>
                      <a:srgbClr val="5F5F5F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3614" name="Freeform 62"/>
            <p:cNvSpPr>
              <a:spLocks/>
            </p:cNvSpPr>
            <p:nvPr/>
          </p:nvSpPr>
          <p:spPr bwMode="auto">
            <a:xfrm>
              <a:off x="3829" y="3762"/>
              <a:ext cx="157" cy="14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56" y="0"/>
                </a:cxn>
                <a:cxn ang="0">
                  <a:pos x="156" y="56"/>
                </a:cxn>
                <a:cxn ang="0">
                  <a:pos x="0" y="139"/>
                </a:cxn>
                <a:cxn ang="0">
                  <a:pos x="0" y="70"/>
                </a:cxn>
              </a:cxnLst>
              <a:rect l="0" t="0" r="r" b="b"/>
              <a:pathLst>
                <a:path w="157" h="140">
                  <a:moveTo>
                    <a:pt x="0" y="70"/>
                  </a:moveTo>
                  <a:lnTo>
                    <a:pt x="156" y="0"/>
                  </a:lnTo>
                  <a:lnTo>
                    <a:pt x="156" y="56"/>
                  </a:lnTo>
                  <a:lnTo>
                    <a:pt x="0" y="139"/>
                  </a:lnTo>
                  <a:lnTo>
                    <a:pt x="0" y="70"/>
                  </a:lnTo>
                </a:path>
              </a:pathLst>
            </a:custGeom>
            <a:solidFill>
              <a:srgbClr val="5F5F5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15" name="Freeform 63"/>
            <p:cNvSpPr>
              <a:spLocks/>
            </p:cNvSpPr>
            <p:nvPr/>
          </p:nvSpPr>
          <p:spPr bwMode="auto">
            <a:xfrm>
              <a:off x="3827" y="3626"/>
              <a:ext cx="163" cy="208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62" y="0"/>
                </a:cxn>
                <a:cxn ang="0">
                  <a:pos x="162" y="137"/>
                </a:cxn>
                <a:cxn ang="0">
                  <a:pos x="0" y="207"/>
                </a:cxn>
                <a:cxn ang="0">
                  <a:pos x="0" y="44"/>
                </a:cxn>
              </a:cxnLst>
              <a:rect l="0" t="0" r="r" b="b"/>
              <a:pathLst>
                <a:path w="163" h="208">
                  <a:moveTo>
                    <a:pt x="0" y="44"/>
                  </a:moveTo>
                  <a:lnTo>
                    <a:pt x="162" y="0"/>
                  </a:lnTo>
                  <a:lnTo>
                    <a:pt x="162" y="137"/>
                  </a:lnTo>
                  <a:lnTo>
                    <a:pt x="0" y="207"/>
                  </a:lnTo>
                  <a:lnTo>
                    <a:pt x="0" y="44"/>
                  </a:lnTo>
                </a:path>
              </a:pathLst>
            </a:custGeom>
            <a:solidFill>
              <a:srgbClr val="BFBFB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16" name="Freeform 64"/>
            <p:cNvSpPr>
              <a:spLocks/>
            </p:cNvSpPr>
            <p:nvPr/>
          </p:nvSpPr>
          <p:spPr bwMode="auto">
            <a:xfrm>
              <a:off x="3366" y="3243"/>
              <a:ext cx="414" cy="322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413" y="0"/>
                </a:cxn>
                <a:cxn ang="0">
                  <a:pos x="397" y="321"/>
                </a:cxn>
                <a:cxn ang="0">
                  <a:pos x="0" y="302"/>
                </a:cxn>
                <a:cxn ang="0">
                  <a:pos x="17" y="0"/>
                </a:cxn>
              </a:cxnLst>
              <a:rect l="0" t="0" r="r" b="b"/>
              <a:pathLst>
                <a:path w="414" h="322">
                  <a:moveTo>
                    <a:pt x="17" y="0"/>
                  </a:moveTo>
                  <a:lnTo>
                    <a:pt x="413" y="0"/>
                  </a:lnTo>
                  <a:lnTo>
                    <a:pt x="397" y="321"/>
                  </a:lnTo>
                  <a:lnTo>
                    <a:pt x="0" y="302"/>
                  </a:lnTo>
                  <a:lnTo>
                    <a:pt x="17" y="0"/>
                  </a:lnTo>
                </a:path>
              </a:pathLst>
            </a:custGeom>
            <a:solidFill>
              <a:srgbClr val="C0C0C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17" name="Freeform 65"/>
            <p:cNvSpPr>
              <a:spLocks/>
            </p:cNvSpPr>
            <p:nvPr/>
          </p:nvSpPr>
          <p:spPr bwMode="auto">
            <a:xfrm>
              <a:off x="3092" y="3794"/>
              <a:ext cx="776" cy="144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775" y="58"/>
                </a:cxn>
                <a:cxn ang="0">
                  <a:pos x="729" y="111"/>
                </a:cxn>
                <a:cxn ang="0">
                  <a:pos x="684" y="143"/>
                </a:cxn>
                <a:cxn ang="0">
                  <a:pos x="0" y="71"/>
                </a:cxn>
                <a:cxn ang="0">
                  <a:pos x="51" y="51"/>
                </a:cxn>
                <a:cxn ang="0">
                  <a:pos x="126" y="0"/>
                </a:cxn>
              </a:cxnLst>
              <a:rect l="0" t="0" r="r" b="b"/>
              <a:pathLst>
                <a:path w="776" h="144">
                  <a:moveTo>
                    <a:pt x="126" y="0"/>
                  </a:moveTo>
                  <a:lnTo>
                    <a:pt x="775" y="58"/>
                  </a:lnTo>
                  <a:lnTo>
                    <a:pt x="729" y="111"/>
                  </a:lnTo>
                  <a:lnTo>
                    <a:pt x="684" y="143"/>
                  </a:lnTo>
                  <a:lnTo>
                    <a:pt x="0" y="71"/>
                  </a:lnTo>
                  <a:lnTo>
                    <a:pt x="51" y="51"/>
                  </a:lnTo>
                  <a:lnTo>
                    <a:pt x="126" y="0"/>
                  </a:lnTo>
                </a:path>
              </a:pathLst>
            </a:custGeom>
            <a:solidFill>
              <a:srgbClr val="DFDFD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" name="Group 75"/>
            <p:cNvGrpSpPr>
              <a:grpSpLocks/>
            </p:cNvGrpSpPr>
            <p:nvPr/>
          </p:nvGrpSpPr>
          <p:grpSpPr bwMode="auto">
            <a:xfrm>
              <a:off x="3827" y="3640"/>
              <a:ext cx="168" cy="188"/>
              <a:chOff x="3827" y="3640"/>
              <a:chExt cx="168" cy="188"/>
            </a:xfrm>
          </p:grpSpPr>
          <p:sp>
            <p:nvSpPr>
              <p:cNvPr id="23618" name="Line 66"/>
              <p:cNvSpPr>
                <a:spLocks noChangeShapeType="1"/>
              </p:cNvSpPr>
              <p:nvPr/>
            </p:nvSpPr>
            <p:spPr bwMode="auto">
              <a:xfrm flipV="1">
                <a:off x="3827" y="3692"/>
                <a:ext cx="168" cy="5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9" name="Line 67"/>
              <p:cNvSpPr>
                <a:spLocks noChangeShapeType="1"/>
              </p:cNvSpPr>
              <p:nvPr/>
            </p:nvSpPr>
            <p:spPr bwMode="auto">
              <a:xfrm flipV="1">
                <a:off x="3856" y="3709"/>
                <a:ext cx="138" cy="5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0" name="Line 68"/>
              <p:cNvSpPr>
                <a:spLocks noChangeShapeType="1"/>
              </p:cNvSpPr>
              <p:nvPr/>
            </p:nvSpPr>
            <p:spPr bwMode="auto">
              <a:xfrm flipV="1">
                <a:off x="3856" y="3725"/>
                <a:ext cx="138" cy="5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1" name="Line 69"/>
              <p:cNvSpPr>
                <a:spLocks noChangeShapeType="1"/>
              </p:cNvSpPr>
              <p:nvPr/>
            </p:nvSpPr>
            <p:spPr bwMode="auto">
              <a:xfrm flipV="1">
                <a:off x="3856" y="3741"/>
                <a:ext cx="139" cy="5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2" name="Line 70"/>
              <p:cNvSpPr>
                <a:spLocks noChangeShapeType="1"/>
              </p:cNvSpPr>
              <p:nvPr/>
            </p:nvSpPr>
            <p:spPr bwMode="auto">
              <a:xfrm flipV="1">
                <a:off x="3856" y="3756"/>
                <a:ext cx="139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3" name="Line 71"/>
              <p:cNvSpPr>
                <a:spLocks noChangeShapeType="1"/>
              </p:cNvSpPr>
              <p:nvPr/>
            </p:nvSpPr>
            <p:spPr bwMode="auto">
              <a:xfrm flipV="1">
                <a:off x="3856" y="3676"/>
                <a:ext cx="139" cy="4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4" name="Line 72"/>
              <p:cNvSpPr>
                <a:spLocks noChangeShapeType="1"/>
              </p:cNvSpPr>
              <p:nvPr/>
            </p:nvSpPr>
            <p:spPr bwMode="auto">
              <a:xfrm flipV="1">
                <a:off x="3856" y="3659"/>
                <a:ext cx="13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5" name="Line 73"/>
              <p:cNvSpPr>
                <a:spLocks noChangeShapeType="1"/>
              </p:cNvSpPr>
              <p:nvPr/>
            </p:nvSpPr>
            <p:spPr bwMode="auto">
              <a:xfrm flipV="1">
                <a:off x="3856" y="3640"/>
                <a:ext cx="138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6" name="Line 74"/>
              <p:cNvSpPr>
                <a:spLocks noChangeShapeType="1"/>
              </p:cNvSpPr>
              <p:nvPr/>
            </p:nvSpPr>
            <p:spPr bwMode="auto">
              <a:xfrm>
                <a:off x="3856" y="3666"/>
                <a:ext cx="0" cy="1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93"/>
            <p:cNvGrpSpPr>
              <a:grpSpLocks/>
            </p:cNvGrpSpPr>
            <p:nvPr/>
          </p:nvGrpSpPr>
          <p:grpSpPr bwMode="auto">
            <a:xfrm>
              <a:off x="3309" y="3168"/>
              <a:ext cx="546" cy="476"/>
              <a:chOff x="3309" y="3168"/>
              <a:chExt cx="546" cy="476"/>
            </a:xfrm>
          </p:grpSpPr>
          <p:grpSp>
            <p:nvGrpSpPr>
              <p:cNvPr id="20" name="Group 91"/>
              <p:cNvGrpSpPr>
                <a:grpSpLocks/>
              </p:cNvGrpSpPr>
              <p:nvPr/>
            </p:nvGrpSpPr>
            <p:grpSpPr bwMode="auto">
              <a:xfrm>
                <a:off x="3309" y="3168"/>
                <a:ext cx="546" cy="476"/>
                <a:chOff x="3309" y="3168"/>
                <a:chExt cx="546" cy="476"/>
              </a:xfrm>
            </p:grpSpPr>
            <p:grpSp>
              <p:nvGrpSpPr>
                <p:cNvPr id="21" name="Group 80"/>
                <p:cNvGrpSpPr>
                  <a:grpSpLocks/>
                </p:cNvGrpSpPr>
                <p:nvPr/>
              </p:nvGrpSpPr>
              <p:grpSpPr bwMode="auto">
                <a:xfrm>
                  <a:off x="3309" y="3168"/>
                  <a:ext cx="546" cy="476"/>
                  <a:chOff x="3309" y="3168"/>
                  <a:chExt cx="546" cy="476"/>
                </a:xfrm>
              </p:grpSpPr>
              <p:sp>
                <p:nvSpPr>
                  <p:cNvPr id="23628" name="Freeform 76"/>
                  <p:cNvSpPr>
                    <a:spLocks/>
                  </p:cNvSpPr>
                  <p:nvPr/>
                </p:nvSpPr>
                <p:spPr bwMode="auto">
                  <a:xfrm>
                    <a:off x="3309" y="3168"/>
                    <a:ext cx="546" cy="476"/>
                  </a:xfrm>
                  <a:custGeom>
                    <a:avLst/>
                    <a:gdLst/>
                    <a:ahLst/>
                    <a:cxnLst>
                      <a:cxn ang="0">
                        <a:pos x="44" y="7"/>
                      </a:cxn>
                      <a:cxn ang="0">
                        <a:pos x="90" y="6"/>
                      </a:cxn>
                      <a:cxn ang="0">
                        <a:pos x="154" y="1"/>
                      </a:cxn>
                      <a:cxn ang="0">
                        <a:pos x="220" y="0"/>
                      </a:cxn>
                      <a:cxn ang="0">
                        <a:pos x="297" y="0"/>
                      </a:cxn>
                      <a:cxn ang="0">
                        <a:pos x="352" y="1"/>
                      </a:cxn>
                      <a:cxn ang="0">
                        <a:pos x="435" y="4"/>
                      </a:cxn>
                      <a:cxn ang="0">
                        <a:pos x="515" y="7"/>
                      </a:cxn>
                      <a:cxn ang="0">
                        <a:pos x="535" y="8"/>
                      </a:cxn>
                      <a:cxn ang="0">
                        <a:pos x="539" y="9"/>
                      </a:cxn>
                      <a:cxn ang="0">
                        <a:pos x="542" y="12"/>
                      </a:cxn>
                      <a:cxn ang="0">
                        <a:pos x="545" y="15"/>
                      </a:cxn>
                      <a:cxn ang="0">
                        <a:pos x="545" y="20"/>
                      </a:cxn>
                      <a:cxn ang="0">
                        <a:pos x="524" y="466"/>
                      </a:cxn>
                      <a:cxn ang="0">
                        <a:pos x="522" y="472"/>
                      </a:cxn>
                      <a:cxn ang="0">
                        <a:pos x="515" y="475"/>
                      </a:cxn>
                      <a:cxn ang="0">
                        <a:pos x="340" y="464"/>
                      </a:cxn>
                      <a:cxn ang="0">
                        <a:pos x="166" y="452"/>
                      </a:cxn>
                      <a:cxn ang="0">
                        <a:pos x="8" y="441"/>
                      </a:cxn>
                      <a:cxn ang="0">
                        <a:pos x="0" y="429"/>
                      </a:cxn>
                      <a:cxn ang="0">
                        <a:pos x="25" y="22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546" h="476">
                        <a:moveTo>
                          <a:pt x="44" y="7"/>
                        </a:moveTo>
                        <a:lnTo>
                          <a:pt x="90" y="6"/>
                        </a:lnTo>
                        <a:lnTo>
                          <a:pt x="154" y="1"/>
                        </a:lnTo>
                        <a:lnTo>
                          <a:pt x="220" y="0"/>
                        </a:lnTo>
                        <a:lnTo>
                          <a:pt x="297" y="0"/>
                        </a:lnTo>
                        <a:lnTo>
                          <a:pt x="352" y="1"/>
                        </a:lnTo>
                        <a:lnTo>
                          <a:pt x="435" y="4"/>
                        </a:lnTo>
                        <a:lnTo>
                          <a:pt x="515" y="7"/>
                        </a:lnTo>
                        <a:lnTo>
                          <a:pt x="535" y="8"/>
                        </a:lnTo>
                        <a:lnTo>
                          <a:pt x="539" y="9"/>
                        </a:lnTo>
                        <a:lnTo>
                          <a:pt x="542" y="12"/>
                        </a:lnTo>
                        <a:lnTo>
                          <a:pt x="545" y="15"/>
                        </a:lnTo>
                        <a:lnTo>
                          <a:pt x="545" y="20"/>
                        </a:lnTo>
                        <a:lnTo>
                          <a:pt x="524" y="466"/>
                        </a:lnTo>
                        <a:lnTo>
                          <a:pt x="522" y="472"/>
                        </a:lnTo>
                        <a:lnTo>
                          <a:pt x="515" y="475"/>
                        </a:lnTo>
                        <a:lnTo>
                          <a:pt x="340" y="464"/>
                        </a:lnTo>
                        <a:lnTo>
                          <a:pt x="166" y="452"/>
                        </a:lnTo>
                        <a:lnTo>
                          <a:pt x="8" y="441"/>
                        </a:lnTo>
                        <a:lnTo>
                          <a:pt x="0" y="429"/>
                        </a:lnTo>
                        <a:lnTo>
                          <a:pt x="25" y="22"/>
                        </a:lnTo>
                        <a:lnTo>
                          <a:pt x="44" y="7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29" name="Arc 77"/>
                  <p:cNvSpPr>
                    <a:spLocks/>
                  </p:cNvSpPr>
                  <p:nvPr/>
                </p:nvSpPr>
                <p:spPr bwMode="auto">
                  <a:xfrm>
                    <a:off x="3844" y="3177"/>
                    <a:ext cx="11" cy="7"/>
                  </a:xfrm>
                  <a:custGeom>
                    <a:avLst/>
                    <a:gdLst>
                      <a:gd name="G0" fmla="+- 1997 0 0"/>
                      <a:gd name="G1" fmla="+- 21600 0 0"/>
                      <a:gd name="G2" fmla="+- 21600 0 0"/>
                      <a:gd name="T0" fmla="*/ 0 w 23288"/>
                      <a:gd name="T1" fmla="*/ 93 h 21600"/>
                      <a:gd name="T2" fmla="*/ 23288 w 23288"/>
                      <a:gd name="T3" fmla="*/ 17960 h 21600"/>
                      <a:gd name="T4" fmla="*/ 1997 w 23288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288" h="21600" fill="none" extrusionOk="0">
                        <a:moveTo>
                          <a:pt x="-1" y="92"/>
                        </a:moveTo>
                        <a:cubicBezTo>
                          <a:pt x="663" y="30"/>
                          <a:pt x="1330" y="-1"/>
                          <a:pt x="1997" y="0"/>
                        </a:cubicBezTo>
                        <a:cubicBezTo>
                          <a:pt x="12521" y="0"/>
                          <a:pt x="21514" y="7585"/>
                          <a:pt x="23288" y="17959"/>
                        </a:cubicBezTo>
                      </a:path>
                      <a:path w="23288" h="21600" stroke="0" extrusionOk="0">
                        <a:moveTo>
                          <a:pt x="-1" y="92"/>
                        </a:moveTo>
                        <a:cubicBezTo>
                          <a:pt x="663" y="30"/>
                          <a:pt x="1330" y="-1"/>
                          <a:pt x="1997" y="0"/>
                        </a:cubicBezTo>
                        <a:cubicBezTo>
                          <a:pt x="12521" y="0"/>
                          <a:pt x="21514" y="7585"/>
                          <a:pt x="23288" y="17959"/>
                        </a:cubicBezTo>
                        <a:lnTo>
                          <a:pt x="1997" y="2160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30" name="Arc 78"/>
                  <p:cNvSpPr>
                    <a:spLocks/>
                  </p:cNvSpPr>
                  <p:nvPr/>
                </p:nvSpPr>
                <p:spPr bwMode="auto">
                  <a:xfrm>
                    <a:off x="3333" y="3176"/>
                    <a:ext cx="24" cy="16"/>
                  </a:xfrm>
                  <a:custGeom>
                    <a:avLst/>
                    <a:gdLst>
                      <a:gd name="G0" fmla="+- 21600 0 0"/>
                      <a:gd name="G1" fmla="+- 21580 0 0"/>
                      <a:gd name="G2" fmla="+- 21600 0 0"/>
                      <a:gd name="T0" fmla="*/ 0 w 21600"/>
                      <a:gd name="T1" fmla="*/ 21580 h 21580"/>
                      <a:gd name="T2" fmla="*/ 20682 w 21600"/>
                      <a:gd name="T3" fmla="*/ 0 h 21580"/>
                      <a:gd name="T4" fmla="*/ 21600 w 21600"/>
                      <a:gd name="T5" fmla="*/ 21580 h 21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580" fill="none" extrusionOk="0">
                        <a:moveTo>
                          <a:pt x="0" y="21580"/>
                        </a:moveTo>
                        <a:cubicBezTo>
                          <a:pt x="0" y="10007"/>
                          <a:pt x="9120" y="491"/>
                          <a:pt x="20681" y="-1"/>
                        </a:cubicBezTo>
                      </a:path>
                      <a:path w="21600" h="21580" stroke="0" extrusionOk="0">
                        <a:moveTo>
                          <a:pt x="0" y="21580"/>
                        </a:moveTo>
                        <a:cubicBezTo>
                          <a:pt x="0" y="10007"/>
                          <a:pt x="9120" y="491"/>
                          <a:pt x="20681" y="-1"/>
                        </a:cubicBezTo>
                        <a:lnTo>
                          <a:pt x="21600" y="2158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631" name="Arc 79"/>
                  <p:cNvSpPr>
                    <a:spLocks/>
                  </p:cNvSpPr>
                  <p:nvPr/>
                </p:nvSpPr>
                <p:spPr bwMode="auto">
                  <a:xfrm>
                    <a:off x="3309" y="3599"/>
                    <a:ext cx="8" cy="11"/>
                  </a:xfrm>
                  <a:custGeom>
                    <a:avLst/>
                    <a:gdLst>
                      <a:gd name="G0" fmla="+- 21600 0 0"/>
                      <a:gd name="G1" fmla="+- 1921 0 0"/>
                      <a:gd name="G2" fmla="+- 21600 0 0"/>
                      <a:gd name="T0" fmla="*/ 18605 w 21600"/>
                      <a:gd name="T1" fmla="*/ 23312 h 23312"/>
                      <a:gd name="T2" fmla="*/ 86 w 21600"/>
                      <a:gd name="T3" fmla="*/ 0 h 23312"/>
                      <a:gd name="T4" fmla="*/ 21600 w 21600"/>
                      <a:gd name="T5" fmla="*/ 1921 h 233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3312" fill="none" extrusionOk="0">
                        <a:moveTo>
                          <a:pt x="18604" y="23312"/>
                        </a:moveTo>
                        <a:cubicBezTo>
                          <a:pt x="7936" y="21818"/>
                          <a:pt x="0" y="12693"/>
                          <a:pt x="0" y="1921"/>
                        </a:cubicBezTo>
                        <a:cubicBezTo>
                          <a:pt x="-1" y="1279"/>
                          <a:pt x="28" y="638"/>
                          <a:pt x="85" y="-1"/>
                        </a:cubicBezTo>
                      </a:path>
                      <a:path w="21600" h="23312" stroke="0" extrusionOk="0">
                        <a:moveTo>
                          <a:pt x="18604" y="23312"/>
                        </a:moveTo>
                        <a:cubicBezTo>
                          <a:pt x="7936" y="21818"/>
                          <a:pt x="0" y="12693"/>
                          <a:pt x="0" y="1921"/>
                        </a:cubicBezTo>
                        <a:cubicBezTo>
                          <a:pt x="-1" y="1279"/>
                          <a:pt x="28" y="638"/>
                          <a:pt x="85" y="-1"/>
                        </a:cubicBezTo>
                        <a:lnTo>
                          <a:pt x="21600" y="1921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" name="Group 90"/>
                <p:cNvGrpSpPr>
                  <a:grpSpLocks/>
                </p:cNvGrpSpPr>
                <p:nvPr/>
              </p:nvGrpSpPr>
              <p:grpSpPr bwMode="auto">
                <a:xfrm>
                  <a:off x="3367" y="3242"/>
                  <a:ext cx="414" cy="322"/>
                  <a:chOff x="3367" y="3242"/>
                  <a:chExt cx="414" cy="322"/>
                </a:xfrm>
              </p:grpSpPr>
              <p:grpSp>
                <p:nvGrpSpPr>
                  <p:cNvPr id="23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3367" y="3242"/>
                    <a:ext cx="414" cy="322"/>
                    <a:chOff x="3367" y="3242"/>
                    <a:chExt cx="414" cy="322"/>
                  </a:xfrm>
                </p:grpSpPr>
                <p:sp>
                  <p:nvSpPr>
                    <p:cNvPr id="23633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3383" y="3242"/>
                      <a:ext cx="397" cy="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396" y="0"/>
                        </a:cxn>
                        <a:cxn ang="0">
                          <a:pos x="387" y="0"/>
                        </a:cxn>
                        <a:cxn ang="0">
                          <a:pos x="9" y="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397" h="1">
                          <a:moveTo>
                            <a:pt x="0" y="0"/>
                          </a:moveTo>
                          <a:lnTo>
                            <a:pt x="396" y="0"/>
                          </a:lnTo>
                          <a:lnTo>
                            <a:pt x="387" y="0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34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3762" y="3242"/>
                      <a:ext cx="19" cy="322"/>
                    </a:xfrm>
                    <a:custGeom>
                      <a:avLst/>
                      <a:gdLst/>
                      <a:ahLst/>
                      <a:cxnLst>
                        <a:cxn ang="0">
                          <a:pos x="11" y="6"/>
                        </a:cxn>
                        <a:cxn ang="0">
                          <a:pos x="18" y="0"/>
                        </a:cxn>
                        <a:cxn ang="0">
                          <a:pos x="12" y="175"/>
                        </a:cxn>
                        <a:cxn ang="0">
                          <a:pos x="6" y="321"/>
                        </a:cxn>
                        <a:cxn ang="0">
                          <a:pos x="0" y="312"/>
                        </a:cxn>
                        <a:cxn ang="0">
                          <a:pos x="11" y="6"/>
                        </a:cxn>
                      </a:cxnLst>
                      <a:rect l="0" t="0" r="r" b="b"/>
                      <a:pathLst>
                        <a:path w="19" h="322">
                          <a:moveTo>
                            <a:pt x="11" y="6"/>
                          </a:moveTo>
                          <a:lnTo>
                            <a:pt x="18" y="0"/>
                          </a:lnTo>
                          <a:lnTo>
                            <a:pt x="12" y="175"/>
                          </a:lnTo>
                          <a:lnTo>
                            <a:pt x="6" y="321"/>
                          </a:lnTo>
                          <a:lnTo>
                            <a:pt x="0" y="312"/>
                          </a:lnTo>
                          <a:lnTo>
                            <a:pt x="11" y="6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35" name="Freeform 83"/>
                    <p:cNvSpPr>
                      <a:spLocks/>
                    </p:cNvSpPr>
                    <p:nvPr/>
                  </p:nvSpPr>
                  <p:spPr bwMode="auto">
                    <a:xfrm>
                      <a:off x="3367" y="3544"/>
                      <a:ext cx="397" cy="20"/>
                    </a:xfrm>
                    <a:custGeom>
                      <a:avLst/>
                      <a:gdLst/>
                      <a:ahLst/>
                      <a:cxnLst>
                        <a:cxn ang="0">
                          <a:pos x="9" y="0"/>
                        </a:cxn>
                        <a:cxn ang="0">
                          <a:pos x="0" y="6"/>
                        </a:cxn>
                        <a:cxn ang="0">
                          <a:pos x="396" y="19"/>
                        </a:cxn>
                        <a:cxn ang="0">
                          <a:pos x="387" y="13"/>
                        </a:cxn>
                        <a:cxn ang="0">
                          <a:pos x="9" y="0"/>
                        </a:cxn>
                      </a:cxnLst>
                      <a:rect l="0" t="0" r="r" b="b"/>
                      <a:pathLst>
                        <a:path w="397" h="20">
                          <a:moveTo>
                            <a:pt x="9" y="0"/>
                          </a:moveTo>
                          <a:lnTo>
                            <a:pt x="0" y="6"/>
                          </a:lnTo>
                          <a:lnTo>
                            <a:pt x="396" y="19"/>
                          </a:lnTo>
                          <a:lnTo>
                            <a:pt x="387" y="13"/>
                          </a:lnTo>
                          <a:lnTo>
                            <a:pt x="9" y="0"/>
                          </a:lnTo>
                        </a:path>
                      </a:pathLst>
                    </a:custGeom>
                    <a:solidFill>
                      <a:srgbClr val="DFDFD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36" name="Freeform 84"/>
                    <p:cNvSpPr>
                      <a:spLocks/>
                    </p:cNvSpPr>
                    <p:nvPr/>
                  </p:nvSpPr>
                  <p:spPr bwMode="auto">
                    <a:xfrm>
                      <a:off x="3367" y="3243"/>
                      <a:ext cx="18" cy="303"/>
                    </a:xfrm>
                    <a:custGeom>
                      <a:avLst/>
                      <a:gdLst/>
                      <a:ahLst/>
                      <a:cxnLst>
                        <a:cxn ang="0">
                          <a:pos x="11" y="0"/>
                        </a:cxn>
                        <a:cxn ang="0">
                          <a:pos x="17" y="6"/>
                        </a:cxn>
                        <a:cxn ang="0">
                          <a:pos x="6" y="294"/>
                        </a:cxn>
                        <a:cxn ang="0">
                          <a:pos x="0" y="302"/>
                        </a:cxn>
                        <a:cxn ang="0">
                          <a:pos x="11" y="0"/>
                        </a:cxn>
                      </a:cxnLst>
                      <a:rect l="0" t="0" r="r" b="b"/>
                      <a:pathLst>
                        <a:path w="18" h="303">
                          <a:moveTo>
                            <a:pt x="11" y="0"/>
                          </a:moveTo>
                          <a:lnTo>
                            <a:pt x="17" y="6"/>
                          </a:lnTo>
                          <a:lnTo>
                            <a:pt x="6" y="294"/>
                          </a:lnTo>
                          <a:lnTo>
                            <a:pt x="0" y="302"/>
                          </a:lnTo>
                          <a:lnTo>
                            <a:pt x="11" y="0"/>
                          </a:lnTo>
                        </a:path>
                      </a:pathLst>
                    </a:custGeom>
                    <a:solidFill>
                      <a:srgbClr val="BFBFB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4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3376" y="3249"/>
                    <a:ext cx="395" cy="306"/>
                    <a:chOff x="3376" y="3249"/>
                    <a:chExt cx="395" cy="306"/>
                  </a:xfrm>
                </p:grpSpPr>
                <p:sp>
                  <p:nvSpPr>
                    <p:cNvPr id="23638" name="Freeform 86"/>
                    <p:cNvSpPr>
                      <a:spLocks/>
                    </p:cNvSpPr>
                    <p:nvPr/>
                  </p:nvSpPr>
                  <p:spPr bwMode="auto">
                    <a:xfrm>
                      <a:off x="3376" y="3249"/>
                      <a:ext cx="395" cy="306"/>
                    </a:xfrm>
                    <a:custGeom>
                      <a:avLst/>
                      <a:gdLst/>
                      <a:ahLst/>
                      <a:cxnLst>
                        <a:cxn ang="0">
                          <a:pos x="16" y="0"/>
                        </a:cxn>
                        <a:cxn ang="0">
                          <a:pos x="394" y="0"/>
                        </a:cxn>
                        <a:cxn ang="0">
                          <a:pos x="378" y="305"/>
                        </a:cxn>
                        <a:cxn ang="0">
                          <a:pos x="0" y="287"/>
                        </a:cxn>
                        <a:cxn ang="0">
                          <a:pos x="16" y="0"/>
                        </a:cxn>
                      </a:cxnLst>
                      <a:rect l="0" t="0" r="r" b="b"/>
                      <a:pathLst>
                        <a:path w="395" h="306">
                          <a:moveTo>
                            <a:pt x="16" y="0"/>
                          </a:moveTo>
                          <a:lnTo>
                            <a:pt x="394" y="0"/>
                          </a:lnTo>
                          <a:lnTo>
                            <a:pt x="378" y="305"/>
                          </a:lnTo>
                          <a:lnTo>
                            <a:pt x="0" y="287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39" name="Freeform 87"/>
                    <p:cNvSpPr>
                      <a:spLocks/>
                    </p:cNvSpPr>
                    <p:nvPr/>
                  </p:nvSpPr>
                  <p:spPr bwMode="auto">
                    <a:xfrm>
                      <a:off x="3389" y="3262"/>
                      <a:ext cx="369" cy="282"/>
                    </a:xfrm>
                    <a:custGeom>
                      <a:avLst/>
                      <a:gdLst/>
                      <a:ahLst/>
                      <a:cxnLst>
                        <a:cxn ang="0">
                          <a:pos x="14" y="0"/>
                        </a:cxn>
                        <a:cxn ang="0">
                          <a:pos x="368" y="0"/>
                        </a:cxn>
                        <a:cxn ang="0">
                          <a:pos x="352" y="281"/>
                        </a:cxn>
                        <a:cxn ang="0">
                          <a:pos x="0" y="266"/>
                        </a:cxn>
                        <a:cxn ang="0">
                          <a:pos x="14" y="0"/>
                        </a:cxn>
                      </a:cxnLst>
                      <a:rect l="0" t="0" r="r" b="b"/>
                      <a:pathLst>
                        <a:path w="369" h="282">
                          <a:moveTo>
                            <a:pt x="14" y="0"/>
                          </a:moveTo>
                          <a:lnTo>
                            <a:pt x="368" y="0"/>
                          </a:lnTo>
                          <a:lnTo>
                            <a:pt x="352" y="281"/>
                          </a:lnTo>
                          <a:lnTo>
                            <a:pt x="0" y="266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40" name="Freeform 88"/>
                    <p:cNvSpPr>
                      <a:spLocks/>
                    </p:cNvSpPr>
                    <p:nvPr/>
                  </p:nvSpPr>
                  <p:spPr bwMode="auto">
                    <a:xfrm>
                      <a:off x="3395" y="3279"/>
                      <a:ext cx="348" cy="254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0"/>
                        </a:cxn>
                        <a:cxn ang="0">
                          <a:pos x="347" y="0"/>
                        </a:cxn>
                        <a:cxn ang="0">
                          <a:pos x="332" y="253"/>
                        </a:cxn>
                        <a:cxn ang="0">
                          <a:pos x="0" y="240"/>
                        </a:cxn>
                        <a:cxn ang="0">
                          <a:pos x="13" y="0"/>
                        </a:cxn>
                      </a:cxnLst>
                      <a:rect l="0" t="0" r="r" b="b"/>
                      <a:pathLst>
                        <a:path w="348" h="254">
                          <a:moveTo>
                            <a:pt x="13" y="0"/>
                          </a:moveTo>
                          <a:lnTo>
                            <a:pt x="347" y="0"/>
                          </a:lnTo>
                          <a:lnTo>
                            <a:pt x="332" y="253"/>
                          </a:lnTo>
                          <a:lnTo>
                            <a:pt x="0" y="240"/>
                          </a:lnTo>
                          <a:lnTo>
                            <a:pt x="13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3644" name="Freeform 92"/>
              <p:cNvSpPr>
                <a:spLocks/>
              </p:cNvSpPr>
              <p:nvPr/>
            </p:nvSpPr>
            <p:spPr bwMode="auto">
              <a:xfrm>
                <a:off x="3753" y="3611"/>
                <a:ext cx="17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7" h="1">
                    <a:moveTo>
                      <a:pt x="0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" name="Group 152"/>
            <p:cNvGrpSpPr>
              <a:grpSpLocks/>
            </p:cNvGrpSpPr>
            <p:nvPr/>
          </p:nvGrpSpPr>
          <p:grpSpPr bwMode="auto">
            <a:xfrm>
              <a:off x="3092" y="3803"/>
              <a:ext cx="782" cy="160"/>
              <a:chOff x="3092" y="3803"/>
              <a:chExt cx="782" cy="160"/>
            </a:xfrm>
          </p:grpSpPr>
          <p:sp>
            <p:nvSpPr>
              <p:cNvPr id="23646" name="Freeform 94"/>
              <p:cNvSpPr>
                <a:spLocks/>
              </p:cNvSpPr>
              <p:nvPr/>
            </p:nvSpPr>
            <p:spPr bwMode="auto">
              <a:xfrm>
                <a:off x="3632" y="3853"/>
                <a:ext cx="181" cy="6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28" y="39"/>
                  </a:cxn>
                  <a:cxn ang="0">
                    <a:pos x="0" y="55"/>
                  </a:cxn>
                  <a:cxn ang="0">
                    <a:pos x="118" y="66"/>
                  </a:cxn>
                  <a:cxn ang="0">
                    <a:pos x="145" y="45"/>
                  </a:cxn>
                  <a:cxn ang="0">
                    <a:pos x="180" y="9"/>
                  </a:cxn>
                  <a:cxn ang="0">
                    <a:pos x="69" y="0"/>
                  </a:cxn>
                </a:cxnLst>
                <a:rect l="0" t="0" r="r" b="b"/>
                <a:pathLst>
                  <a:path w="181" h="67">
                    <a:moveTo>
                      <a:pt x="69" y="0"/>
                    </a:moveTo>
                    <a:lnTo>
                      <a:pt x="28" y="39"/>
                    </a:lnTo>
                    <a:lnTo>
                      <a:pt x="0" y="55"/>
                    </a:lnTo>
                    <a:lnTo>
                      <a:pt x="118" y="66"/>
                    </a:lnTo>
                    <a:lnTo>
                      <a:pt x="145" y="45"/>
                    </a:lnTo>
                    <a:lnTo>
                      <a:pt x="180" y="9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" name="Group 151"/>
              <p:cNvGrpSpPr>
                <a:grpSpLocks/>
              </p:cNvGrpSpPr>
              <p:nvPr/>
            </p:nvGrpSpPr>
            <p:grpSpPr bwMode="auto">
              <a:xfrm>
                <a:off x="3092" y="3803"/>
                <a:ext cx="782" cy="160"/>
                <a:chOff x="3092" y="3803"/>
                <a:chExt cx="782" cy="160"/>
              </a:xfrm>
            </p:grpSpPr>
            <p:sp>
              <p:nvSpPr>
                <p:cNvPr id="23647" name="Freeform 95"/>
                <p:cNvSpPr>
                  <a:spLocks/>
                </p:cNvSpPr>
                <p:nvPr/>
              </p:nvSpPr>
              <p:spPr bwMode="auto">
                <a:xfrm>
                  <a:off x="3092" y="3869"/>
                  <a:ext cx="686" cy="9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4"/>
                    </a:cxn>
                    <a:cxn ang="0">
                      <a:pos x="685" y="93"/>
                    </a:cxn>
                    <a:cxn ang="0">
                      <a:pos x="684" y="6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86" h="9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685" y="93"/>
                      </a:lnTo>
                      <a:lnTo>
                        <a:pt x="684" y="6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48" name="Freeform 96"/>
                <p:cNvSpPr>
                  <a:spLocks/>
                </p:cNvSpPr>
                <p:nvPr/>
              </p:nvSpPr>
              <p:spPr bwMode="auto">
                <a:xfrm>
                  <a:off x="3784" y="3855"/>
                  <a:ext cx="84" cy="108"/>
                </a:xfrm>
                <a:custGeom>
                  <a:avLst/>
                  <a:gdLst/>
                  <a:ahLst/>
                  <a:cxnLst>
                    <a:cxn ang="0">
                      <a:pos x="0" y="83"/>
                    </a:cxn>
                    <a:cxn ang="0">
                      <a:pos x="0" y="107"/>
                    </a:cxn>
                    <a:cxn ang="0">
                      <a:pos x="36" y="82"/>
                    </a:cxn>
                    <a:cxn ang="0">
                      <a:pos x="51" y="68"/>
                    </a:cxn>
                    <a:cxn ang="0">
                      <a:pos x="83" y="30"/>
                    </a:cxn>
                    <a:cxn ang="0">
                      <a:pos x="83" y="0"/>
                    </a:cxn>
                    <a:cxn ang="0">
                      <a:pos x="41" y="50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84" h="108">
                      <a:moveTo>
                        <a:pt x="0" y="83"/>
                      </a:moveTo>
                      <a:lnTo>
                        <a:pt x="0" y="107"/>
                      </a:lnTo>
                      <a:lnTo>
                        <a:pt x="36" y="82"/>
                      </a:lnTo>
                      <a:lnTo>
                        <a:pt x="51" y="68"/>
                      </a:lnTo>
                      <a:lnTo>
                        <a:pt x="83" y="30"/>
                      </a:lnTo>
                      <a:lnTo>
                        <a:pt x="83" y="0"/>
                      </a:lnTo>
                      <a:lnTo>
                        <a:pt x="41" y="50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5F5F5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49" name="Line 97"/>
                <p:cNvSpPr>
                  <a:spLocks noChangeShapeType="1"/>
                </p:cNvSpPr>
                <p:nvPr/>
              </p:nvSpPr>
              <p:spPr bwMode="auto">
                <a:xfrm>
                  <a:off x="3093" y="3877"/>
                  <a:ext cx="693" cy="73"/>
                </a:xfrm>
                <a:prstGeom prst="line">
                  <a:avLst/>
                </a:prstGeom>
                <a:noFill/>
                <a:ln w="12700">
                  <a:solidFill>
                    <a:srgbClr val="7F7F7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" name="Group 147"/>
                <p:cNvGrpSpPr>
                  <a:grpSpLocks/>
                </p:cNvGrpSpPr>
                <p:nvPr/>
              </p:nvGrpSpPr>
              <p:grpSpPr bwMode="auto">
                <a:xfrm>
                  <a:off x="3138" y="3803"/>
                  <a:ext cx="666" cy="124"/>
                  <a:chOff x="3138" y="3803"/>
                  <a:chExt cx="666" cy="124"/>
                </a:xfrm>
              </p:grpSpPr>
              <p:sp>
                <p:nvSpPr>
                  <p:cNvPr id="23650" name="Freeform 98"/>
                  <p:cNvSpPr>
                    <a:spLocks/>
                  </p:cNvSpPr>
                  <p:nvPr/>
                </p:nvSpPr>
                <p:spPr bwMode="auto">
                  <a:xfrm>
                    <a:off x="3138" y="3808"/>
                    <a:ext cx="505" cy="94"/>
                  </a:xfrm>
                  <a:custGeom>
                    <a:avLst/>
                    <a:gdLst/>
                    <a:ahLst/>
                    <a:cxnLst>
                      <a:cxn ang="0">
                        <a:pos x="87" y="0"/>
                      </a:cxn>
                      <a:cxn ang="0">
                        <a:pos x="27" y="40"/>
                      </a:cxn>
                      <a:cxn ang="0">
                        <a:pos x="0" y="54"/>
                      </a:cxn>
                      <a:cxn ang="0">
                        <a:pos x="428" y="93"/>
                      </a:cxn>
                      <a:cxn ang="0">
                        <a:pos x="458" y="75"/>
                      </a:cxn>
                      <a:cxn ang="0">
                        <a:pos x="504" y="38"/>
                      </a:cxn>
                      <a:cxn ang="0">
                        <a:pos x="87" y="0"/>
                      </a:cxn>
                    </a:cxnLst>
                    <a:rect l="0" t="0" r="r" b="b"/>
                    <a:pathLst>
                      <a:path w="505" h="94">
                        <a:moveTo>
                          <a:pt x="87" y="0"/>
                        </a:moveTo>
                        <a:lnTo>
                          <a:pt x="27" y="40"/>
                        </a:lnTo>
                        <a:lnTo>
                          <a:pt x="0" y="54"/>
                        </a:lnTo>
                        <a:lnTo>
                          <a:pt x="428" y="93"/>
                        </a:lnTo>
                        <a:lnTo>
                          <a:pt x="458" y="75"/>
                        </a:lnTo>
                        <a:lnTo>
                          <a:pt x="504" y="38"/>
                        </a:lnTo>
                        <a:lnTo>
                          <a:pt x="87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8" name="Group 146"/>
                  <p:cNvGrpSpPr>
                    <a:grpSpLocks/>
                  </p:cNvGrpSpPr>
                  <p:nvPr/>
                </p:nvGrpSpPr>
                <p:grpSpPr bwMode="auto">
                  <a:xfrm>
                    <a:off x="3151" y="3803"/>
                    <a:ext cx="653" cy="124"/>
                    <a:chOff x="3151" y="3803"/>
                    <a:chExt cx="653" cy="124"/>
                  </a:xfrm>
                </p:grpSpPr>
                <p:grpSp>
                  <p:nvGrpSpPr>
                    <p:cNvPr id="29" name="Group 1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1" y="3803"/>
                      <a:ext cx="478" cy="102"/>
                      <a:chOff x="3161" y="3803"/>
                      <a:chExt cx="478" cy="102"/>
                    </a:xfrm>
                  </p:grpSpPr>
                  <p:grpSp>
                    <p:nvGrpSpPr>
                      <p:cNvPr id="30" name="Group 10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161" y="3803"/>
                        <a:ext cx="100" cy="68"/>
                        <a:chOff x="3161" y="3803"/>
                        <a:chExt cx="100" cy="68"/>
                      </a:xfrm>
                    </p:grpSpPr>
                    <p:sp>
                      <p:nvSpPr>
                        <p:cNvPr id="23651" name="Line 9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161" y="3855"/>
                          <a:ext cx="33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652" name="Line 10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194" y="3803"/>
                          <a:ext cx="67" cy="5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31" name="Group 10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00" y="3807"/>
                        <a:ext cx="101" cy="68"/>
                        <a:chOff x="3200" y="3807"/>
                        <a:chExt cx="101" cy="68"/>
                      </a:xfrm>
                    </p:grpSpPr>
                    <p:sp>
                      <p:nvSpPr>
                        <p:cNvPr id="23654" name="Line 10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200" y="3859"/>
                          <a:ext cx="32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655" name="Line 10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232" y="3807"/>
                          <a:ext cx="69" cy="5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3552" name="Group 10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40" y="3809"/>
                        <a:ext cx="100" cy="68"/>
                        <a:chOff x="3240" y="3809"/>
                        <a:chExt cx="100" cy="68"/>
                      </a:xfrm>
                    </p:grpSpPr>
                    <p:sp>
                      <p:nvSpPr>
                        <p:cNvPr id="23657" name="Line 10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240" y="3862"/>
                          <a:ext cx="33" cy="1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658" name="Line 10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273" y="3809"/>
                          <a:ext cx="67" cy="5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3553" name="Group 1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77" y="3814"/>
                        <a:ext cx="100" cy="69"/>
                        <a:chOff x="3277" y="3814"/>
                        <a:chExt cx="100" cy="69"/>
                      </a:xfrm>
                    </p:grpSpPr>
                    <p:sp>
                      <p:nvSpPr>
                        <p:cNvPr id="23660" name="Line 10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277" y="3867"/>
                          <a:ext cx="33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661" name="Line 10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10" y="3814"/>
                          <a:ext cx="67" cy="5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3566" name="Group 1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17" y="3816"/>
                        <a:ext cx="99" cy="69"/>
                        <a:chOff x="3317" y="3816"/>
                        <a:chExt cx="99" cy="69"/>
                      </a:xfrm>
                    </p:grpSpPr>
                    <p:sp>
                      <p:nvSpPr>
                        <p:cNvPr id="23663" name="Line 11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17" y="3869"/>
                          <a:ext cx="33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664" name="Line 11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50" y="3816"/>
                          <a:ext cx="66" cy="5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3567" name="Group 11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55" y="3819"/>
                        <a:ext cx="100" cy="68"/>
                        <a:chOff x="3355" y="3819"/>
                        <a:chExt cx="100" cy="68"/>
                      </a:xfrm>
                    </p:grpSpPr>
                    <p:sp>
                      <p:nvSpPr>
                        <p:cNvPr id="23666" name="Line 11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55" y="3871"/>
                          <a:ext cx="32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667" name="Line 11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87" y="3819"/>
                          <a:ext cx="68" cy="5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3570" name="Group 11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92" y="3822"/>
                        <a:ext cx="100" cy="69"/>
                        <a:chOff x="3392" y="3822"/>
                        <a:chExt cx="100" cy="69"/>
                      </a:xfrm>
                    </p:grpSpPr>
                    <p:sp>
                      <p:nvSpPr>
                        <p:cNvPr id="23669" name="Line 11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92" y="3875"/>
                          <a:ext cx="33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670" name="Line 11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425" y="3822"/>
                          <a:ext cx="67" cy="5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3578" name="Group 1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428" y="3828"/>
                        <a:ext cx="99" cy="68"/>
                        <a:chOff x="3428" y="3828"/>
                        <a:chExt cx="99" cy="68"/>
                      </a:xfrm>
                    </p:grpSpPr>
                    <p:sp>
                      <p:nvSpPr>
                        <p:cNvPr id="23672" name="Line 12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428" y="3880"/>
                          <a:ext cx="32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673" name="Line 12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460" y="3828"/>
                          <a:ext cx="67" cy="5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3584" name="Group 1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465" y="3833"/>
                        <a:ext cx="99" cy="68"/>
                        <a:chOff x="3465" y="3833"/>
                        <a:chExt cx="99" cy="68"/>
                      </a:xfrm>
                    </p:grpSpPr>
                    <p:sp>
                      <p:nvSpPr>
                        <p:cNvPr id="23675" name="Line 1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465" y="3885"/>
                          <a:ext cx="32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676" name="Line 1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497" y="3833"/>
                          <a:ext cx="67" cy="5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3593" name="Group 12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02" y="3834"/>
                        <a:ext cx="101" cy="70"/>
                        <a:chOff x="3502" y="3834"/>
                        <a:chExt cx="101" cy="70"/>
                      </a:xfrm>
                    </p:grpSpPr>
                    <p:sp>
                      <p:nvSpPr>
                        <p:cNvPr id="23678" name="Line 1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502" y="3887"/>
                          <a:ext cx="33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679" name="Line 1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535" y="3834"/>
                          <a:ext cx="68" cy="5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3594" name="Group 13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39" y="3837"/>
                        <a:ext cx="100" cy="68"/>
                        <a:chOff x="3539" y="3837"/>
                        <a:chExt cx="100" cy="68"/>
                      </a:xfrm>
                    </p:grpSpPr>
                    <p:sp>
                      <p:nvSpPr>
                        <p:cNvPr id="23681" name="Line 1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539" y="3889"/>
                          <a:ext cx="32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682" name="Line 1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571" y="3837"/>
                          <a:ext cx="68" cy="5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3596" name="Group 1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55" y="3849"/>
                      <a:ext cx="144" cy="78"/>
                      <a:chOff x="3655" y="3849"/>
                      <a:chExt cx="144" cy="78"/>
                    </a:xfrm>
                  </p:grpSpPr>
                  <p:grpSp>
                    <p:nvGrpSpPr>
                      <p:cNvPr id="23597" name="Group 13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15" y="3853"/>
                        <a:ext cx="84" cy="74"/>
                        <a:chOff x="3715" y="3853"/>
                        <a:chExt cx="84" cy="74"/>
                      </a:xfrm>
                    </p:grpSpPr>
                    <p:sp>
                      <p:nvSpPr>
                        <p:cNvPr id="23685" name="Line 13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715" y="3908"/>
                          <a:ext cx="29" cy="19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686" name="Line 13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744" y="3853"/>
                          <a:ext cx="55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3600" name="Group 13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85" y="3850"/>
                        <a:ext cx="86" cy="75"/>
                        <a:chOff x="3685" y="3850"/>
                        <a:chExt cx="86" cy="75"/>
                      </a:xfrm>
                    </p:grpSpPr>
                    <p:sp>
                      <p:nvSpPr>
                        <p:cNvPr id="23688" name="Line 13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85" y="3905"/>
                          <a:ext cx="28" cy="2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689" name="Line 13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713" y="3850"/>
                          <a:ext cx="58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3601" name="Group 14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55" y="3849"/>
                        <a:ext cx="83" cy="73"/>
                        <a:chOff x="3655" y="3849"/>
                        <a:chExt cx="83" cy="73"/>
                      </a:xfrm>
                    </p:grpSpPr>
                    <p:sp>
                      <p:nvSpPr>
                        <p:cNvPr id="23691" name="Line 13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55" y="3902"/>
                          <a:ext cx="29" cy="2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692" name="Line 14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84" y="3849"/>
                          <a:ext cx="54" cy="5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sp>
                  <p:nvSpPr>
                    <p:cNvPr id="23695" name="Line 1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6" y="3824"/>
                      <a:ext cx="608" cy="5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96" name="Line 1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74" y="3838"/>
                      <a:ext cx="620" cy="5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97" name="Line 1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1" y="3853"/>
                      <a:ext cx="626" cy="6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3607" name="Group 150"/>
                <p:cNvGrpSpPr>
                  <a:grpSpLocks/>
                </p:cNvGrpSpPr>
                <p:nvPr/>
              </p:nvGrpSpPr>
              <p:grpSpPr bwMode="auto">
                <a:xfrm>
                  <a:off x="3785" y="3865"/>
                  <a:ext cx="89" cy="86"/>
                  <a:chOff x="3785" y="3865"/>
                  <a:chExt cx="89" cy="86"/>
                </a:xfrm>
              </p:grpSpPr>
              <p:sp>
                <p:nvSpPr>
                  <p:cNvPr id="23700" name="Line 1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85" y="3914"/>
                    <a:ext cx="47" cy="37"/>
                  </a:xfrm>
                  <a:prstGeom prst="line">
                    <a:avLst/>
                  </a:prstGeom>
                  <a:noFill/>
                  <a:ln w="12700">
                    <a:solidFill>
                      <a:srgbClr val="3F3F3F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01" name="Line 1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32" y="3865"/>
                    <a:ext cx="42" cy="49"/>
                  </a:xfrm>
                  <a:prstGeom prst="line">
                    <a:avLst/>
                  </a:prstGeom>
                  <a:noFill/>
                  <a:ln w="12700">
                    <a:solidFill>
                      <a:srgbClr val="3F3F3F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aphicFrame>
        <p:nvGraphicFramePr>
          <p:cNvPr id="23706" name="Object 154"/>
          <p:cNvGraphicFramePr>
            <a:graphicFrameLocks/>
          </p:cNvGraphicFramePr>
          <p:nvPr/>
        </p:nvGraphicFramePr>
        <p:xfrm>
          <a:off x="3657601" y="4779964"/>
          <a:ext cx="2476500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ClipArt Gallery" r:id="rId2" imgW="3886200" imgH="2743200" progId="">
                  <p:embed/>
                </p:oleObj>
              </mc:Choice>
              <mc:Fallback>
                <p:oleObj name="Microsoft ClipArt Gallery" r:id="rId2" imgW="3886200" imgH="27432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1" y="4779964"/>
                        <a:ext cx="2476500" cy="130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611" name="Group 301"/>
          <p:cNvGrpSpPr>
            <a:grpSpLocks/>
          </p:cNvGrpSpPr>
          <p:nvPr/>
        </p:nvGrpSpPr>
        <p:grpSpPr bwMode="auto">
          <a:xfrm>
            <a:off x="1132418" y="4803776"/>
            <a:ext cx="2349500" cy="1370013"/>
            <a:chOff x="535" y="3026"/>
            <a:chExt cx="1110" cy="863"/>
          </a:xfrm>
        </p:grpSpPr>
        <p:sp>
          <p:nvSpPr>
            <p:cNvPr id="23707" name="Freeform 155"/>
            <p:cNvSpPr>
              <a:spLocks/>
            </p:cNvSpPr>
            <p:nvPr/>
          </p:nvSpPr>
          <p:spPr bwMode="auto">
            <a:xfrm>
              <a:off x="535" y="3690"/>
              <a:ext cx="109" cy="65"/>
            </a:xfrm>
            <a:custGeom>
              <a:avLst/>
              <a:gdLst/>
              <a:ahLst/>
              <a:cxnLst>
                <a:cxn ang="0">
                  <a:pos x="106" y="0"/>
                </a:cxn>
                <a:cxn ang="0">
                  <a:pos x="82" y="0"/>
                </a:cxn>
                <a:cxn ang="0">
                  <a:pos x="68" y="1"/>
                </a:cxn>
                <a:cxn ang="0">
                  <a:pos x="54" y="3"/>
                </a:cxn>
                <a:cxn ang="0">
                  <a:pos x="38" y="6"/>
                </a:cxn>
                <a:cxn ang="0">
                  <a:pos x="25" y="10"/>
                </a:cxn>
                <a:cxn ang="0">
                  <a:pos x="17" y="13"/>
                </a:cxn>
                <a:cxn ang="0">
                  <a:pos x="11" y="16"/>
                </a:cxn>
                <a:cxn ang="0">
                  <a:pos x="6" y="20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1" y="34"/>
                </a:cxn>
                <a:cxn ang="0">
                  <a:pos x="4" y="38"/>
                </a:cxn>
                <a:cxn ang="0">
                  <a:pos x="8" y="41"/>
                </a:cxn>
                <a:cxn ang="0">
                  <a:pos x="15" y="42"/>
                </a:cxn>
                <a:cxn ang="0">
                  <a:pos x="24" y="42"/>
                </a:cxn>
                <a:cxn ang="0">
                  <a:pos x="34" y="41"/>
                </a:cxn>
                <a:cxn ang="0">
                  <a:pos x="46" y="40"/>
                </a:cxn>
                <a:cxn ang="0">
                  <a:pos x="57" y="41"/>
                </a:cxn>
                <a:cxn ang="0">
                  <a:pos x="66" y="42"/>
                </a:cxn>
                <a:cxn ang="0">
                  <a:pos x="74" y="44"/>
                </a:cxn>
                <a:cxn ang="0">
                  <a:pos x="83" y="48"/>
                </a:cxn>
                <a:cxn ang="0">
                  <a:pos x="108" y="64"/>
                </a:cxn>
                <a:cxn ang="0">
                  <a:pos x="107" y="64"/>
                </a:cxn>
                <a:cxn ang="0">
                  <a:pos x="108" y="63"/>
                </a:cxn>
              </a:cxnLst>
              <a:rect l="0" t="0" r="r" b="b"/>
              <a:pathLst>
                <a:path w="109" h="65">
                  <a:moveTo>
                    <a:pt x="106" y="0"/>
                  </a:moveTo>
                  <a:lnTo>
                    <a:pt x="82" y="0"/>
                  </a:lnTo>
                  <a:lnTo>
                    <a:pt x="68" y="1"/>
                  </a:lnTo>
                  <a:lnTo>
                    <a:pt x="54" y="3"/>
                  </a:lnTo>
                  <a:lnTo>
                    <a:pt x="38" y="6"/>
                  </a:lnTo>
                  <a:lnTo>
                    <a:pt x="25" y="10"/>
                  </a:lnTo>
                  <a:lnTo>
                    <a:pt x="17" y="13"/>
                  </a:lnTo>
                  <a:lnTo>
                    <a:pt x="11" y="16"/>
                  </a:lnTo>
                  <a:lnTo>
                    <a:pt x="6" y="20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1" y="34"/>
                  </a:lnTo>
                  <a:lnTo>
                    <a:pt x="4" y="38"/>
                  </a:lnTo>
                  <a:lnTo>
                    <a:pt x="8" y="41"/>
                  </a:lnTo>
                  <a:lnTo>
                    <a:pt x="15" y="42"/>
                  </a:lnTo>
                  <a:lnTo>
                    <a:pt x="24" y="42"/>
                  </a:lnTo>
                  <a:lnTo>
                    <a:pt x="34" y="41"/>
                  </a:lnTo>
                  <a:lnTo>
                    <a:pt x="46" y="40"/>
                  </a:lnTo>
                  <a:lnTo>
                    <a:pt x="57" y="41"/>
                  </a:lnTo>
                  <a:lnTo>
                    <a:pt x="66" y="42"/>
                  </a:lnTo>
                  <a:lnTo>
                    <a:pt x="74" y="44"/>
                  </a:lnTo>
                  <a:lnTo>
                    <a:pt x="83" y="48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8" y="63"/>
                  </a:lnTo>
                </a:path>
              </a:pathLst>
            </a:custGeom>
            <a:noFill/>
            <a:ln w="2540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612" name="Group 163"/>
            <p:cNvGrpSpPr>
              <a:grpSpLocks/>
            </p:cNvGrpSpPr>
            <p:nvPr/>
          </p:nvGrpSpPr>
          <p:grpSpPr bwMode="auto">
            <a:xfrm>
              <a:off x="628" y="3508"/>
              <a:ext cx="864" cy="292"/>
              <a:chOff x="628" y="3508"/>
              <a:chExt cx="864" cy="292"/>
            </a:xfrm>
          </p:grpSpPr>
          <p:sp>
            <p:nvSpPr>
              <p:cNvPr id="23708" name="Freeform 156"/>
              <p:cNvSpPr>
                <a:spLocks/>
              </p:cNvSpPr>
              <p:nvPr/>
            </p:nvSpPr>
            <p:spPr bwMode="auto">
              <a:xfrm>
                <a:off x="634" y="3658"/>
                <a:ext cx="858" cy="142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0" y="70"/>
                  </a:cxn>
                  <a:cxn ang="0">
                    <a:pos x="696" y="141"/>
                  </a:cxn>
                  <a:cxn ang="0">
                    <a:pos x="857" y="55"/>
                  </a:cxn>
                  <a:cxn ang="0">
                    <a:pos x="857" y="0"/>
                  </a:cxn>
                  <a:cxn ang="0">
                    <a:pos x="690" y="74"/>
                  </a:cxn>
                  <a:cxn ang="0">
                    <a:pos x="0" y="9"/>
                  </a:cxn>
                </a:cxnLst>
                <a:rect l="0" t="0" r="r" b="b"/>
                <a:pathLst>
                  <a:path w="858" h="142">
                    <a:moveTo>
                      <a:pt x="0" y="9"/>
                    </a:moveTo>
                    <a:lnTo>
                      <a:pt x="0" y="70"/>
                    </a:lnTo>
                    <a:lnTo>
                      <a:pt x="696" y="141"/>
                    </a:lnTo>
                    <a:lnTo>
                      <a:pt x="857" y="55"/>
                    </a:lnTo>
                    <a:lnTo>
                      <a:pt x="857" y="0"/>
                    </a:lnTo>
                    <a:lnTo>
                      <a:pt x="690" y="74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9F9F9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9" name="Freeform 157"/>
              <p:cNvSpPr>
                <a:spLocks/>
              </p:cNvSpPr>
              <p:nvPr/>
            </p:nvSpPr>
            <p:spPr bwMode="auto">
              <a:xfrm>
                <a:off x="628" y="3508"/>
                <a:ext cx="698" cy="2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7" y="48"/>
                  </a:cxn>
                  <a:cxn ang="0">
                    <a:pos x="697" y="222"/>
                  </a:cxn>
                  <a:cxn ang="0">
                    <a:pos x="0" y="155"/>
                  </a:cxn>
                  <a:cxn ang="0">
                    <a:pos x="0" y="0"/>
                  </a:cxn>
                </a:cxnLst>
                <a:rect l="0" t="0" r="r" b="b"/>
                <a:pathLst>
                  <a:path w="698" h="223">
                    <a:moveTo>
                      <a:pt x="0" y="0"/>
                    </a:moveTo>
                    <a:lnTo>
                      <a:pt x="697" y="48"/>
                    </a:lnTo>
                    <a:lnTo>
                      <a:pt x="697" y="222"/>
                    </a:lnTo>
                    <a:lnTo>
                      <a:pt x="0" y="15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613" name="Group 162"/>
              <p:cNvGrpSpPr>
                <a:grpSpLocks/>
              </p:cNvGrpSpPr>
              <p:nvPr/>
            </p:nvGrpSpPr>
            <p:grpSpPr bwMode="auto">
              <a:xfrm>
                <a:off x="630" y="3549"/>
                <a:ext cx="704" cy="92"/>
                <a:chOff x="630" y="3549"/>
                <a:chExt cx="704" cy="92"/>
              </a:xfrm>
            </p:grpSpPr>
            <p:sp>
              <p:nvSpPr>
                <p:cNvPr id="23710" name="Line 158"/>
                <p:cNvSpPr>
                  <a:spLocks noChangeShapeType="1"/>
                </p:cNvSpPr>
                <p:nvPr/>
              </p:nvSpPr>
              <p:spPr bwMode="auto">
                <a:xfrm>
                  <a:off x="630" y="3549"/>
                  <a:ext cx="703" cy="5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11" name="Line 159"/>
                <p:cNvSpPr>
                  <a:spLocks noChangeShapeType="1"/>
                </p:cNvSpPr>
                <p:nvPr/>
              </p:nvSpPr>
              <p:spPr bwMode="auto">
                <a:xfrm>
                  <a:off x="1146" y="3592"/>
                  <a:ext cx="147" cy="1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12" name="Line 160"/>
                <p:cNvSpPr>
                  <a:spLocks noChangeShapeType="1"/>
                </p:cNvSpPr>
                <p:nvPr/>
              </p:nvSpPr>
              <p:spPr bwMode="auto">
                <a:xfrm>
                  <a:off x="973" y="3579"/>
                  <a:ext cx="148" cy="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13" name="Line 161"/>
                <p:cNvSpPr>
                  <a:spLocks noChangeShapeType="1"/>
                </p:cNvSpPr>
                <p:nvPr/>
              </p:nvSpPr>
              <p:spPr bwMode="auto">
                <a:xfrm>
                  <a:off x="630" y="3580"/>
                  <a:ext cx="704" cy="6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627" name="Group 166"/>
            <p:cNvGrpSpPr>
              <a:grpSpLocks/>
            </p:cNvGrpSpPr>
            <p:nvPr/>
          </p:nvGrpSpPr>
          <p:grpSpPr bwMode="auto">
            <a:xfrm>
              <a:off x="628" y="3476"/>
              <a:ext cx="866" cy="75"/>
              <a:chOff x="628" y="3476"/>
              <a:chExt cx="866" cy="75"/>
            </a:xfrm>
          </p:grpSpPr>
          <p:sp>
            <p:nvSpPr>
              <p:cNvPr id="23716" name="Freeform 164"/>
              <p:cNvSpPr>
                <a:spLocks/>
              </p:cNvSpPr>
              <p:nvPr/>
            </p:nvSpPr>
            <p:spPr bwMode="auto">
              <a:xfrm>
                <a:off x="628" y="3476"/>
                <a:ext cx="866" cy="75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699" y="74"/>
                  </a:cxn>
                  <a:cxn ang="0">
                    <a:pos x="865" y="31"/>
                  </a:cxn>
                  <a:cxn ang="0">
                    <a:pos x="807" y="25"/>
                  </a:cxn>
                  <a:cxn ang="0">
                    <a:pos x="267" y="0"/>
                  </a:cxn>
                  <a:cxn ang="0">
                    <a:pos x="0" y="29"/>
                  </a:cxn>
                </a:cxnLst>
                <a:rect l="0" t="0" r="r" b="b"/>
                <a:pathLst>
                  <a:path w="866" h="75">
                    <a:moveTo>
                      <a:pt x="0" y="29"/>
                    </a:moveTo>
                    <a:lnTo>
                      <a:pt x="699" y="74"/>
                    </a:lnTo>
                    <a:lnTo>
                      <a:pt x="865" y="31"/>
                    </a:lnTo>
                    <a:lnTo>
                      <a:pt x="807" y="25"/>
                    </a:lnTo>
                    <a:lnTo>
                      <a:pt x="267" y="0"/>
                    </a:lnTo>
                    <a:lnTo>
                      <a:pt x="0" y="29"/>
                    </a:lnTo>
                  </a:path>
                </a:pathLst>
              </a:custGeom>
              <a:solidFill>
                <a:srgbClr val="DFDFD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17" name="Freeform 165"/>
              <p:cNvSpPr>
                <a:spLocks/>
              </p:cNvSpPr>
              <p:nvPr/>
            </p:nvSpPr>
            <p:spPr bwMode="auto">
              <a:xfrm>
                <a:off x="827" y="3493"/>
                <a:ext cx="634" cy="46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0" y="17"/>
                  </a:cxn>
                  <a:cxn ang="0">
                    <a:pos x="511" y="45"/>
                  </a:cxn>
                  <a:cxn ang="0">
                    <a:pos x="594" y="25"/>
                  </a:cxn>
                  <a:cxn ang="0">
                    <a:pos x="588" y="22"/>
                  </a:cxn>
                  <a:cxn ang="0">
                    <a:pos x="633" y="11"/>
                  </a:cxn>
                  <a:cxn ang="0">
                    <a:pos x="605" y="9"/>
                  </a:cxn>
                  <a:cxn ang="0">
                    <a:pos x="51" y="0"/>
                  </a:cxn>
                </a:cxnLst>
                <a:rect l="0" t="0" r="r" b="b"/>
                <a:pathLst>
                  <a:path w="634" h="46">
                    <a:moveTo>
                      <a:pt x="51" y="0"/>
                    </a:moveTo>
                    <a:lnTo>
                      <a:pt x="0" y="17"/>
                    </a:lnTo>
                    <a:lnTo>
                      <a:pt x="511" y="45"/>
                    </a:lnTo>
                    <a:lnTo>
                      <a:pt x="594" y="25"/>
                    </a:lnTo>
                    <a:lnTo>
                      <a:pt x="588" y="22"/>
                    </a:lnTo>
                    <a:lnTo>
                      <a:pt x="633" y="11"/>
                    </a:lnTo>
                    <a:lnTo>
                      <a:pt x="605" y="9"/>
                    </a:lnTo>
                    <a:lnTo>
                      <a:pt x="51" y="0"/>
                    </a:lnTo>
                  </a:path>
                </a:pathLst>
              </a:custGeom>
              <a:solidFill>
                <a:srgbClr val="5F5F5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32" name="Group 197"/>
            <p:cNvGrpSpPr>
              <a:grpSpLocks/>
            </p:cNvGrpSpPr>
            <p:nvPr/>
          </p:nvGrpSpPr>
          <p:grpSpPr bwMode="auto">
            <a:xfrm>
              <a:off x="1340" y="3036"/>
              <a:ext cx="158" cy="492"/>
              <a:chOff x="1340" y="3036"/>
              <a:chExt cx="158" cy="492"/>
            </a:xfrm>
          </p:grpSpPr>
          <p:grpSp>
            <p:nvGrpSpPr>
              <p:cNvPr id="23637" name="Group 193"/>
              <p:cNvGrpSpPr>
                <a:grpSpLocks/>
              </p:cNvGrpSpPr>
              <p:nvPr/>
            </p:nvGrpSpPr>
            <p:grpSpPr bwMode="auto">
              <a:xfrm>
                <a:off x="1402" y="3099"/>
                <a:ext cx="96" cy="412"/>
                <a:chOff x="1402" y="3099"/>
                <a:chExt cx="96" cy="412"/>
              </a:xfrm>
            </p:grpSpPr>
            <p:sp>
              <p:nvSpPr>
                <p:cNvPr id="23719" name="Freeform 167"/>
                <p:cNvSpPr>
                  <a:spLocks/>
                </p:cNvSpPr>
                <p:nvPr/>
              </p:nvSpPr>
              <p:spPr bwMode="auto">
                <a:xfrm>
                  <a:off x="1402" y="3099"/>
                  <a:ext cx="90" cy="41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9" y="34"/>
                    </a:cxn>
                    <a:cxn ang="0">
                      <a:pos x="82" y="194"/>
                    </a:cxn>
                    <a:cxn ang="0">
                      <a:pos x="73" y="386"/>
                    </a:cxn>
                    <a:cxn ang="0">
                      <a:pos x="0" y="411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90" h="412">
                      <a:moveTo>
                        <a:pt x="8" y="0"/>
                      </a:moveTo>
                      <a:lnTo>
                        <a:pt x="89" y="34"/>
                      </a:lnTo>
                      <a:lnTo>
                        <a:pt x="82" y="194"/>
                      </a:lnTo>
                      <a:lnTo>
                        <a:pt x="73" y="386"/>
                      </a:lnTo>
                      <a:lnTo>
                        <a:pt x="0" y="411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9F9F9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641" name="Group 192"/>
                <p:cNvGrpSpPr>
                  <a:grpSpLocks/>
                </p:cNvGrpSpPr>
                <p:nvPr/>
              </p:nvGrpSpPr>
              <p:grpSpPr bwMode="auto">
                <a:xfrm>
                  <a:off x="1402" y="3117"/>
                  <a:ext cx="96" cy="352"/>
                  <a:chOff x="1402" y="3117"/>
                  <a:chExt cx="96" cy="352"/>
                </a:xfrm>
              </p:grpSpPr>
              <p:grpSp>
                <p:nvGrpSpPr>
                  <p:cNvPr id="23642" name="Group 190"/>
                  <p:cNvGrpSpPr>
                    <a:grpSpLocks/>
                  </p:cNvGrpSpPr>
                  <p:nvPr/>
                </p:nvGrpSpPr>
                <p:grpSpPr bwMode="auto">
                  <a:xfrm>
                    <a:off x="1402" y="3117"/>
                    <a:ext cx="96" cy="352"/>
                    <a:chOff x="1402" y="3117"/>
                    <a:chExt cx="96" cy="352"/>
                  </a:xfrm>
                </p:grpSpPr>
                <p:grpSp>
                  <p:nvGrpSpPr>
                    <p:cNvPr id="23643" name="Group 1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02" y="3117"/>
                      <a:ext cx="96" cy="211"/>
                      <a:chOff x="1402" y="3117"/>
                      <a:chExt cx="96" cy="211"/>
                    </a:xfrm>
                  </p:grpSpPr>
                  <p:grpSp>
                    <p:nvGrpSpPr>
                      <p:cNvPr id="23645" name="Group 1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09" y="3117"/>
                        <a:ext cx="89" cy="113"/>
                        <a:chOff x="1409" y="3117"/>
                        <a:chExt cx="89" cy="113"/>
                      </a:xfrm>
                    </p:grpSpPr>
                    <p:sp>
                      <p:nvSpPr>
                        <p:cNvPr id="23720" name="Line 16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12" y="3117"/>
                          <a:ext cx="86" cy="3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721" name="Line 1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10" y="3135"/>
                          <a:ext cx="86" cy="3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722" name="Line 17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11" y="3154"/>
                          <a:ext cx="85" cy="2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723" name="Line 17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10" y="3172"/>
                          <a:ext cx="86" cy="2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724" name="Line 17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09" y="3190"/>
                          <a:ext cx="86" cy="2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725" name="Line 17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409" y="3208"/>
                          <a:ext cx="85" cy="2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3727" name="Line 1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02" y="3245"/>
                        <a:ext cx="89" cy="1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728" name="Line 17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03" y="3263"/>
                        <a:ext cx="87" cy="1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729" name="Line 17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02" y="3282"/>
                        <a:ext cx="87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730" name="Line 1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03" y="3301"/>
                        <a:ext cx="86" cy="1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731" name="Line 17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04" y="3320"/>
                        <a:ext cx="85" cy="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3653" name="Group 1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03" y="3339"/>
                      <a:ext cx="84" cy="130"/>
                      <a:chOff x="1403" y="3339"/>
                      <a:chExt cx="84" cy="130"/>
                    </a:xfrm>
                  </p:grpSpPr>
                  <p:sp>
                    <p:nvSpPr>
                      <p:cNvPr id="23733" name="Line 18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04" y="3339"/>
                        <a:ext cx="83" cy="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734" name="Line 18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05" y="3357"/>
                        <a:ext cx="81" cy="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735" name="Line 18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04" y="3377"/>
                        <a:ext cx="81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736" name="Line 18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404" y="3393"/>
                        <a:ext cx="81" cy="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737" name="Line 18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404" y="3409"/>
                        <a:ext cx="79" cy="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738" name="Line 18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404" y="3426"/>
                        <a:ext cx="79" cy="6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739" name="Line 18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403" y="3441"/>
                        <a:ext cx="80" cy="9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740" name="Line 18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404" y="3458"/>
                        <a:ext cx="77" cy="1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23743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1407" y="3227"/>
                    <a:ext cx="85" cy="19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3656" name="Group 196"/>
              <p:cNvGrpSpPr>
                <a:grpSpLocks/>
              </p:cNvGrpSpPr>
              <p:nvPr/>
            </p:nvGrpSpPr>
            <p:grpSpPr bwMode="auto">
              <a:xfrm>
                <a:off x="1340" y="3036"/>
                <a:ext cx="78" cy="492"/>
                <a:chOff x="1340" y="3036"/>
                <a:chExt cx="78" cy="492"/>
              </a:xfrm>
            </p:grpSpPr>
            <p:sp>
              <p:nvSpPr>
                <p:cNvPr id="23746" name="Freeform 194"/>
                <p:cNvSpPr>
                  <a:spLocks/>
                </p:cNvSpPr>
                <p:nvPr/>
              </p:nvSpPr>
              <p:spPr bwMode="auto">
                <a:xfrm>
                  <a:off x="1340" y="3036"/>
                  <a:ext cx="78" cy="492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72" y="25"/>
                    </a:cxn>
                    <a:cxn ang="0">
                      <a:pos x="77" y="31"/>
                    </a:cxn>
                    <a:cxn ang="0">
                      <a:pos x="61" y="471"/>
                    </a:cxn>
                    <a:cxn ang="0">
                      <a:pos x="53" y="477"/>
                    </a:cxn>
                    <a:cxn ang="0">
                      <a:pos x="0" y="491"/>
                    </a:cxn>
                    <a:cxn ang="0">
                      <a:pos x="6" y="483"/>
                    </a:cxn>
                    <a:cxn ang="0">
                      <a:pos x="7" y="477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78" h="492">
                      <a:moveTo>
                        <a:pt x="18" y="0"/>
                      </a:moveTo>
                      <a:lnTo>
                        <a:pt x="72" y="25"/>
                      </a:lnTo>
                      <a:lnTo>
                        <a:pt x="77" y="31"/>
                      </a:lnTo>
                      <a:lnTo>
                        <a:pt x="61" y="471"/>
                      </a:lnTo>
                      <a:lnTo>
                        <a:pt x="53" y="477"/>
                      </a:lnTo>
                      <a:lnTo>
                        <a:pt x="0" y="491"/>
                      </a:lnTo>
                      <a:lnTo>
                        <a:pt x="6" y="483"/>
                      </a:lnTo>
                      <a:lnTo>
                        <a:pt x="7" y="477"/>
                      </a:lnTo>
                      <a:lnTo>
                        <a:pt x="18" y="0"/>
                      </a:lnTo>
                    </a:path>
                  </a:pathLst>
                </a:custGeom>
                <a:solidFill>
                  <a:srgbClr val="BFBFB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47" name="Arc 195"/>
                <p:cNvSpPr>
                  <a:spLocks/>
                </p:cNvSpPr>
                <p:nvPr/>
              </p:nvSpPr>
              <p:spPr bwMode="auto">
                <a:xfrm>
                  <a:off x="1414" y="3061"/>
                  <a:ext cx="4" cy="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252"/>
                    <a:gd name="T1" fmla="*/ 0 h 21600"/>
                    <a:gd name="T2" fmla="*/ 21252 w 21252"/>
                    <a:gd name="T3" fmla="*/ 17736 h 21600"/>
                    <a:gd name="T4" fmla="*/ 0 w 2125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659" name="Group 209"/>
            <p:cNvGrpSpPr>
              <a:grpSpLocks/>
            </p:cNvGrpSpPr>
            <p:nvPr/>
          </p:nvGrpSpPr>
          <p:grpSpPr bwMode="auto">
            <a:xfrm>
              <a:off x="1373" y="3788"/>
              <a:ext cx="272" cy="101"/>
              <a:chOff x="1373" y="3788"/>
              <a:chExt cx="272" cy="101"/>
            </a:xfrm>
          </p:grpSpPr>
          <p:sp>
            <p:nvSpPr>
              <p:cNvPr id="23750" name="Freeform 198"/>
              <p:cNvSpPr>
                <a:spLocks/>
              </p:cNvSpPr>
              <p:nvPr/>
            </p:nvSpPr>
            <p:spPr bwMode="auto">
              <a:xfrm>
                <a:off x="1373" y="3788"/>
                <a:ext cx="272" cy="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0" y="3"/>
                  </a:cxn>
                  <a:cxn ang="0">
                    <a:pos x="88" y="5"/>
                  </a:cxn>
                  <a:cxn ang="0">
                    <a:pos x="121" y="9"/>
                  </a:cxn>
                  <a:cxn ang="0">
                    <a:pos x="155" y="13"/>
                  </a:cxn>
                  <a:cxn ang="0">
                    <a:pos x="178" y="16"/>
                  </a:cxn>
                  <a:cxn ang="0">
                    <a:pos x="207" y="21"/>
                  </a:cxn>
                  <a:cxn ang="0">
                    <a:pos x="223" y="24"/>
                  </a:cxn>
                  <a:cxn ang="0">
                    <a:pos x="235" y="27"/>
                  </a:cxn>
                  <a:cxn ang="0">
                    <a:pos x="242" y="28"/>
                  </a:cxn>
                  <a:cxn ang="0">
                    <a:pos x="247" y="30"/>
                  </a:cxn>
                  <a:cxn ang="0">
                    <a:pos x="254" y="32"/>
                  </a:cxn>
                  <a:cxn ang="0">
                    <a:pos x="261" y="34"/>
                  </a:cxn>
                  <a:cxn ang="0">
                    <a:pos x="267" y="38"/>
                  </a:cxn>
                  <a:cxn ang="0">
                    <a:pos x="270" y="42"/>
                  </a:cxn>
                  <a:cxn ang="0">
                    <a:pos x="271" y="45"/>
                  </a:cxn>
                  <a:cxn ang="0">
                    <a:pos x="269" y="49"/>
                  </a:cxn>
                  <a:cxn ang="0">
                    <a:pos x="267" y="54"/>
                  </a:cxn>
                  <a:cxn ang="0">
                    <a:pos x="264" y="58"/>
                  </a:cxn>
                  <a:cxn ang="0">
                    <a:pos x="259" y="61"/>
                  </a:cxn>
                  <a:cxn ang="0">
                    <a:pos x="253" y="65"/>
                  </a:cxn>
                  <a:cxn ang="0">
                    <a:pos x="247" y="68"/>
                  </a:cxn>
                  <a:cxn ang="0">
                    <a:pos x="240" y="69"/>
                  </a:cxn>
                  <a:cxn ang="0">
                    <a:pos x="231" y="70"/>
                  </a:cxn>
                  <a:cxn ang="0">
                    <a:pos x="222" y="70"/>
                  </a:cxn>
                  <a:cxn ang="0">
                    <a:pos x="212" y="70"/>
                  </a:cxn>
                  <a:cxn ang="0">
                    <a:pos x="197" y="67"/>
                  </a:cxn>
                </a:cxnLst>
                <a:rect l="0" t="0" r="r" b="b"/>
                <a:pathLst>
                  <a:path w="272" h="71">
                    <a:moveTo>
                      <a:pt x="0" y="0"/>
                    </a:moveTo>
                    <a:lnTo>
                      <a:pt x="50" y="3"/>
                    </a:lnTo>
                    <a:lnTo>
                      <a:pt x="88" y="5"/>
                    </a:lnTo>
                    <a:lnTo>
                      <a:pt x="121" y="9"/>
                    </a:lnTo>
                    <a:lnTo>
                      <a:pt x="155" y="13"/>
                    </a:lnTo>
                    <a:lnTo>
                      <a:pt x="178" y="16"/>
                    </a:lnTo>
                    <a:lnTo>
                      <a:pt x="207" y="21"/>
                    </a:lnTo>
                    <a:lnTo>
                      <a:pt x="223" y="24"/>
                    </a:lnTo>
                    <a:lnTo>
                      <a:pt x="235" y="27"/>
                    </a:lnTo>
                    <a:lnTo>
                      <a:pt x="242" y="28"/>
                    </a:lnTo>
                    <a:lnTo>
                      <a:pt x="247" y="30"/>
                    </a:lnTo>
                    <a:lnTo>
                      <a:pt x="254" y="32"/>
                    </a:lnTo>
                    <a:lnTo>
                      <a:pt x="261" y="34"/>
                    </a:lnTo>
                    <a:lnTo>
                      <a:pt x="267" y="38"/>
                    </a:lnTo>
                    <a:lnTo>
                      <a:pt x="270" y="42"/>
                    </a:lnTo>
                    <a:lnTo>
                      <a:pt x="271" y="45"/>
                    </a:lnTo>
                    <a:lnTo>
                      <a:pt x="269" y="49"/>
                    </a:lnTo>
                    <a:lnTo>
                      <a:pt x="267" y="54"/>
                    </a:lnTo>
                    <a:lnTo>
                      <a:pt x="264" y="58"/>
                    </a:lnTo>
                    <a:lnTo>
                      <a:pt x="259" y="61"/>
                    </a:lnTo>
                    <a:lnTo>
                      <a:pt x="253" y="65"/>
                    </a:lnTo>
                    <a:lnTo>
                      <a:pt x="247" y="68"/>
                    </a:lnTo>
                    <a:lnTo>
                      <a:pt x="240" y="69"/>
                    </a:lnTo>
                    <a:lnTo>
                      <a:pt x="231" y="70"/>
                    </a:lnTo>
                    <a:lnTo>
                      <a:pt x="222" y="70"/>
                    </a:lnTo>
                    <a:lnTo>
                      <a:pt x="212" y="70"/>
                    </a:lnTo>
                    <a:lnTo>
                      <a:pt x="197" y="67"/>
                    </a:lnTo>
                  </a:path>
                </a:pathLst>
              </a:custGeom>
              <a:noFill/>
              <a:ln w="12700" cap="rnd" cmpd="sng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662" name="Group 208"/>
              <p:cNvGrpSpPr>
                <a:grpSpLocks/>
              </p:cNvGrpSpPr>
              <p:nvPr/>
            </p:nvGrpSpPr>
            <p:grpSpPr bwMode="auto">
              <a:xfrm>
                <a:off x="1384" y="3823"/>
                <a:ext cx="189" cy="66"/>
                <a:chOff x="1384" y="3823"/>
                <a:chExt cx="189" cy="66"/>
              </a:xfrm>
            </p:grpSpPr>
            <p:grpSp>
              <p:nvGrpSpPr>
                <p:cNvPr id="23665" name="Group 203"/>
                <p:cNvGrpSpPr>
                  <a:grpSpLocks/>
                </p:cNvGrpSpPr>
                <p:nvPr/>
              </p:nvGrpSpPr>
              <p:grpSpPr bwMode="auto">
                <a:xfrm>
                  <a:off x="1384" y="3823"/>
                  <a:ext cx="183" cy="66"/>
                  <a:chOff x="1384" y="3823"/>
                  <a:chExt cx="183" cy="66"/>
                </a:xfrm>
              </p:grpSpPr>
              <p:sp>
                <p:nvSpPr>
                  <p:cNvPr id="23751" name="Freeform 199"/>
                  <p:cNvSpPr>
                    <a:spLocks/>
                  </p:cNvSpPr>
                  <p:nvPr/>
                </p:nvSpPr>
                <p:spPr bwMode="auto">
                  <a:xfrm>
                    <a:off x="1384" y="3823"/>
                    <a:ext cx="111" cy="40"/>
                  </a:xfrm>
                  <a:custGeom>
                    <a:avLst/>
                    <a:gdLst/>
                    <a:ahLst/>
                    <a:cxnLst>
                      <a:cxn ang="0">
                        <a:pos x="0" y="24"/>
                      </a:cxn>
                      <a:cxn ang="0">
                        <a:pos x="29" y="0"/>
                      </a:cxn>
                      <a:cxn ang="0">
                        <a:pos x="110" y="13"/>
                      </a:cxn>
                      <a:cxn ang="0">
                        <a:pos x="78" y="39"/>
                      </a:cxn>
                      <a:cxn ang="0">
                        <a:pos x="0" y="24"/>
                      </a:cxn>
                    </a:cxnLst>
                    <a:rect l="0" t="0" r="r" b="b"/>
                    <a:pathLst>
                      <a:path w="111" h="40">
                        <a:moveTo>
                          <a:pt x="0" y="24"/>
                        </a:moveTo>
                        <a:lnTo>
                          <a:pt x="29" y="0"/>
                        </a:lnTo>
                        <a:lnTo>
                          <a:pt x="110" y="13"/>
                        </a:lnTo>
                        <a:lnTo>
                          <a:pt x="78" y="39"/>
                        </a:lnTo>
                        <a:lnTo>
                          <a:pt x="0" y="24"/>
                        </a:lnTo>
                      </a:path>
                    </a:pathLst>
                  </a:custGeom>
                  <a:solidFill>
                    <a:srgbClr val="DFDFD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52" name="Freeform 200"/>
                  <p:cNvSpPr>
                    <a:spLocks/>
                  </p:cNvSpPr>
                  <p:nvPr/>
                </p:nvSpPr>
                <p:spPr bwMode="auto">
                  <a:xfrm>
                    <a:off x="1384" y="3852"/>
                    <a:ext cx="77" cy="3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0"/>
                      </a:cxn>
                      <a:cxn ang="0">
                        <a:pos x="1" y="20"/>
                      </a:cxn>
                      <a:cxn ang="0">
                        <a:pos x="76" y="36"/>
                      </a:cxn>
                      <a:cxn ang="0">
                        <a:pos x="76" y="1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7" h="37">
                        <a:moveTo>
                          <a:pt x="0" y="0"/>
                        </a:moveTo>
                        <a:lnTo>
                          <a:pt x="0" y="20"/>
                        </a:lnTo>
                        <a:lnTo>
                          <a:pt x="1" y="20"/>
                        </a:lnTo>
                        <a:lnTo>
                          <a:pt x="76" y="36"/>
                        </a:lnTo>
                        <a:lnTo>
                          <a:pt x="76" y="15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53" name="Freeform 201"/>
                  <p:cNvSpPr>
                    <a:spLocks/>
                  </p:cNvSpPr>
                  <p:nvPr/>
                </p:nvSpPr>
                <p:spPr bwMode="auto">
                  <a:xfrm>
                    <a:off x="1468" y="3839"/>
                    <a:ext cx="99" cy="50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31" y="0"/>
                      </a:cxn>
                      <a:cxn ang="0">
                        <a:pos x="98" y="7"/>
                      </a:cxn>
                      <a:cxn ang="0">
                        <a:pos x="98" y="28"/>
                      </a:cxn>
                      <a:cxn ang="0">
                        <a:pos x="0" y="49"/>
                      </a:cxn>
                      <a:cxn ang="0">
                        <a:pos x="0" y="27"/>
                      </a:cxn>
                    </a:cxnLst>
                    <a:rect l="0" t="0" r="r" b="b"/>
                    <a:pathLst>
                      <a:path w="99" h="50">
                        <a:moveTo>
                          <a:pt x="0" y="27"/>
                        </a:moveTo>
                        <a:lnTo>
                          <a:pt x="31" y="0"/>
                        </a:lnTo>
                        <a:lnTo>
                          <a:pt x="98" y="7"/>
                        </a:lnTo>
                        <a:lnTo>
                          <a:pt x="98" y="28"/>
                        </a:lnTo>
                        <a:lnTo>
                          <a:pt x="0" y="49"/>
                        </a:lnTo>
                        <a:lnTo>
                          <a:pt x="0" y="27"/>
                        </a:lnTo>
                      </a:path>
                    </a:pathLst>
                  </a:custGeom>
                  <a:solidFill>
                    <a:srgbClr val="9F9F9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54" name="Freeform 202"/>
                  <p:cNvSpPr>
                    <a:spLocks/>
                  </p:cNvSpPr>
                  <p:nvPr/>
                </p:nvSpPr>
                <p:spPr bwMode="auto">
                  <a:xfrm>
                    <a:off x="1415" y="3823"/>
                    <a:ext cx="152" cy="1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76" y="4"/>
                      </a:cxn>
                      <a:cxn ang="0">
                        <a:pos x="151" y="16"/>
                      </a:cxn>
                      <a:cxn ang="0">
                        <a:pos x="83" y="1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52" h="17">
                        <a:moveTo>
                          <a:pt x="0" y="0"/>
                        </a:moveTo>
                        <a:lnTo>
                          <a:pt x="76" y="4"/>
                        </a:lnTo>
                        <a:lnTo>
                          <a:pt x="151" y="16"/>
                        </a:lnTo>
                        <a:lnTo>
                          <a:pt x="83" y="1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7F7F7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668" name="Group 207"/>
                <p:cNvGrpSpPr>
                  <a:grpSpLocks/>
                </p:cNvGrpSpPr>
                <p:nvPr/>
              </p:nvGrpSpPr>
              <p:grpSpPr bwMode="auto">
                <a:xfrm>
                  <a:off x="1385" y="3845"/>
                  <a:ext cx="188" cy="31"/>
                  <a:chOff x="1385" y="3845"/>
                  <a:chExt cx="188" cy="31"/>
                </a:xfrm>
              </p:grpSpPr>
              <p:sp>
                <p:nvSpPr>
                  <p:cNvPr id="23756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1385" y="3857"/>
                    <a:ext cx="83" cy="19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57" name="Line 2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69" y="3845"/>
                    <a:ext cx="35" cy="31"/>
                  </a:xfrm>
                  <a:prstGeom prst="line">
                    <a:avLst/>
                  </a:prstGeom>
                  <a:noFill/>
                  <a:ln w="12700">
                    <a:solidFill>
                      <a:srgbClr val="5F5F5F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58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1504" y="3845"/>
                    <a:ext cx="69" cy="6"/>
                  </a:xfrm>
                  <a:prstGeom prst="line">
                    <a:avLst/>
                  </a:prstGeom>
                  <a:noFill/>
                  <a:ln w="12700">
                    <a:solidFill>
                      <a:srgbClr val="5F5F5F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3762" name="Freeform 210"/>
            <p:cNvSpPr>
              <a:spLocks/>
            </p:cNvSpPr>
            <p:nvPr/>
          </p:nvSpPr>
          <p:spPr bwMode="auto">
            <a:xfrm>
              <a:off x="1335" y="3654"/>
              <a:ext cx="156" cy="147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155" y="0"/>
                </a:cxn>
                <a:cxn ang="0">
                  <a:pos x="155" y="59"/>
                </a:cxn>
                <a:cxn ang="0">
                  <a:pos x="0" y="146"/>
                </a:cxn>
                <a:cxn ang="0">
                  <a:pos x="0" y="73"/>
                </a:cxn>
              </a:cxnLst>
              <a:rect l="0" t="0" r="r" b="b"/>
              <a:pathLst>
                <a:path w="156" h="147">
                  <a:moveTo>
                    <a:pt x="0" y="73"/>
                  </a:moveTo>
                  <a:lnTo>
                    <a:pt x="155" y="0"/>
                  </a:lnTo>
                  <a:lnTo>
                    <a:pt x="155" y="59"/>
                  </a:lnTo>
                  <a:lnTo>
                    <a:pt x="0" y="146"/>
                  </a:lnTo>
                  <a:lnTo>
                    <a:pt x="0" y="73"/>
                  </a:lnTo>
                </a:path>
              </a:pathLst>
            </a:custGeom>
            <a:solidFill>
              <a:srgbClr val="5F5F5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63" name="Freeform 211"/>
            <p:cNvSpPr>
              <a:spLocks/>
            </p:cNvSpPr>
            <p:nvPr/>
          </p:nvSpPr>
          <p:spPr bwMode="auto">
            <a:xfrm>
              <a:off x="1333" y="3510"/>
              <a:ext cx="162" cy="220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161" y="0"/>
                </a:cxn>
                <a:cxn ang="0">
                  <a:pos x="161" y="145"/>
                </a:cxn>
                <a:cxn ang="0">
                  <a:pos x="0" y="219"/>
                </a:cxn>
                <a:cxn ang="0">
                  <a:pos x="0" y="46"/>
                </a:cxn>
              </a:cxnLst>
              <a:rect l="0" t="0" r="r" b="b"/>
              <a:pathLst>
                <a:path w="162" h="220">
                  <a:moveTo>
                    <a:pt x="0" y="46"/>
                  </a:moveTo>
                  <a:lnTo>
                    <a:pt x="161" y="0"/>
                  </a:lnTo>
                  <a:lnTo>
                    <a:pt x="161" y="145"/>
                  </a:lnTo>
                  <a:lnTo>
                    <a:pt x="0" y="219"/>
                  </a:lnTo>
                  <a:lnTo>
                    <a:pt x="0" y="46"/>
                  </a:lnTo>
                </a:path>
              </a:pathLst>
            </a:custGeom>
            <a:solidFill>
              <a:srgbClr val="BFBFB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64" name="Freeform 212"/>
            <p:cNvSpPr>
              <a:spLocks/>
            </p:cNvSpPr>
            <p:nvPr/>
          </p:nvSpPr>
          <p:spPr bwMode="auto">
            <a:xfrm>
              <a:off x="875" y="3105"/>
              <a:ext cx="411" cy="340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410" y="0"/>
                </a:cxn>
                <a:cxn ang="0">
                  <a:pos x="394" y="339"/>
                </a:cxn>
                <a:cxn ang="0">
                  <a:pos x="0" y="319"/>
                </a:cxn>
                <a:cxn ang="0">
                  <a:pos x="17" y="0"/>
                </a:cxn>
              </a:cxnLst>
              <a:rect l="0" t="0" r="r" b="b"/>
              <a:pathLst>
                <a:path w="411" h="340">
                  <a:moveTo>
                    <a:pt x="17" y="0"/>
                  </a:moveTo>
                  <a:lnTo>
                    <a:pt x="410" y="0"/>
                  </a:lnTo>
                  <a:lnTo>
                    <a:pt x="394" y="339"/>
                  </a:lnTo>
                  <a:lnTo>
                    <a:pt x="0" y="319"/>
                  </a:lnTo>
                  <a:lnTo>
                    <a:pt x="17" y="0"/>
                  </a:lnTo>
                </a:path>
              </a:pathLst>
            </a:custGeom>
            <a:solidFill>
              <a:srgbClr val="C0C0C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65" name="Freeform 213"/>
            <p:cNvSpPr>
              <a:spLocks/>
            </p:cNvSpPr>
            <p:nvPr/>
          </p:nvSpPr>
          <p:spPr bwMode="auto">
            <a:xfrm>
              <a:off x="603" y="3687"/>
              <a:ext cx="771" cy="152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770" y="62"/>
                </a:cxn>
                <a:cxn ang="0">
                  <a:pos x="724" y="117"/>
                </a:cxn>
                <a:cxn ang="0">
                  <a:pos x="680" y="151"/>
                </a:cxn>
                <a:cxn ang="0">
                  <a:pos x="0" y="75"/>
                </a:cxn>
                <a:cxn ang="0">
                  <a:pos x="50" y="54"/>
                </a:cxn>
                <a:cxn ang="0">
                  <a:pos x="125" y="0"/>
                </a:cxn>
              </a:cxnLst>
              <a:rect l="0" t="0" r="r" b="b"/>
              <a:pathLst>
                <a:path w="771" h="152">
                  <a:moveTo>
                    <a:pt x="125" y="0"/>
                  </a:moveTo>
                  <a:lnTo>
                    <a:pt x="770" y="62"/>
                  </a:lnTo>
                  <a:lnTo>
                    <a:pt x="724" y="117"/>
                  </a:lnTo>
                  <a:lnTo>
                    <a:pt x="680" y="151"/>
                  </a:lnTo>
                  <a:lnTo>
                    <a:pt x="0" y="75"/>
                  </a:lnTo>
                  <a:lnTo>
                    <a:pt x="50" y="54"/>
                  </a:lnTo>
                  <a:lnTo>
                    <a:pt x="125" y="0"/>
                  </a:lnTo>
                </a:path>
              </a:pathLst>
            </a:custGeom>
            <a:solidFill>
              <a:srgbClr val="DFDFD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671" name="Group 223"/>
            <p:cNvGrpSpPr>
              <a:grpSpLocks/>
            </p:cNvGrpSpPr>
            <p:nvPr/>
          </p:nvGrpSpPr>
          <p:grpSpPr bwMode="auto">
            <a:xfrm>
              <a:off x="1333" y="3525"/>
              <a:ext cx="167" cy="198"/>
              <a:chOff x="1333" y="3525"/>
              <a:chExt cx="167" cy="198"/>
            </a:xfrm>
          </p:grpSpPr>
          <p:sp>
            <p:nvSpPr>
              <p:cNvPr id="23766" name="Line 214"/>
              <p:cNvSpPr>
                <a:spLocks noChangeShapeType="1"/>
              </p:cNvSpPr>
              <p:nvPr/>
            </p:nvSpPr>
            <p:spPr bwMode="auto">
              <a:xfrm flipV="1">
                <a:off x="1333" y="3580"/>
                <a:ext cx="167" cy="6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67" name="Line 215"/>
              <p:cNvSpPr>
                <a:spLocks noChangeShapeType="1"/>
              </p:cNvSpPr>
              <p:nvPr/>
            </p:nvSpPr>
            <p:spPr bwMode="auto">
              <a:xfrm flipV="1">
                <a:off x="1362" y="3598"/>
                <a:ext cx="137" cy="53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68" name="Line 216"/>
              <p:cNvSpPr>
                <a:spLocks noChangeShapeType="1"/>
              </p:cNvSpPr>
              <p:nvPr/>
            </p:nvSpPr>
            <p:spPr bwMode="auto">
              <a:xfrm flipV="1">
                <a:off x="1362" y="3614"/>
                <a:ext cx="137" cy="5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69" name="Line 217"/>
              <p:cNvSpPr>
                <a:spLocks noChangeShapeType="1"/>
              </p:cNvSpPr>
              <p:nvPr/>
            </p:nvSpPr>
            <p:spPr bwMode="auto">
              <a:xfrm flipV="1">
                <a:off x="1362" y="3631"/>
                <a:ext cx="138" cy="5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70" name="Line 218"/>
              <p:cNvSpPr>
                <a:spLocks noChangeShapeType="1"/>
              </p:cNvSpPr>
              <p:nvPr/>
            </p:nvSpPr>
            <p:spPr bwMode="auto">
              <a:xfrm flipV="1">
                <a:off x="1362" y="3647"/>
                <a:ext cx="138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71" name="Line 219"/>
              <p:cNvSpPr>
                <a:spLocks noChangeShapeType="1"/>
              </p:cNvSpPr>
              <p:nvPr/>
            </p:nvSpPr>
            <p:spPr bwMode="auto">
              <a:xfrm flipV="1">
                <a:off x="1362" y="3563"/>
                <a:ext cx="138" cy="4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72" name="Line 220"/>
              <p:cNvSpPr>
                <a:spLocks noChangeShapeType="1"/>
              </p:cNvSpPr>
              <p:nvPr/>
            </p:nvSpPr>
            <p:spPr bwMode="auto">
              <a:xfrm flipV="1">
                <a:off x="1362" y="3545"/>
                <a:ext cx="138" cy="43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73" name="Line 221"/>
              <p:cNvSpPr>
                <a:spLocks noChangeShapeType="1"/>
              </p:cNvSpPr>
              <p:nvPr/>
            </p:nvSpPr>
            <p:spPr bwMode="auto">
              <a:xfrm flipV="1">
                <a:off x="1362" y="3525"/>
                <a:ext cx="13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74" name="Line 222"/>
              <p:cNvSpPr>
                <a:spLocks noChangeShapeType="1"/>
              </p:cNvSpPr>
              <p:nvPr/>
            </p:nvSpPr>
            <p:spPr bwMode="auto">
              <a:xfrm>
                <a:off x="1362" y="3552"/>
                <a:ext cx="0" cy="17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74" name="Group 241"/>
            <p:cNvGrpSpPr>
              <a:grpSpLocks/>
            </p:cNvGrpSpPr>
            <p:nvPr/>
          </p:nvGrpSpPr>
          <p:grpSpPr bwMode="auto">
            <a:xfrm>
              <a:off x="818" y="3026"/>
              <a:ext cx="543" cy="503"/>
              <a:chOff x="818" y="3026"/>
              <a:chExt cx="543" cy="503"/>
            </a:xfrm>
          </p:grpSpPr>
          <p:grpSp>
            <p:nvGrpSpPr>
              <p:cNvPr id="23677" name="Group 239"/>
              <p:cNvGrpSpPr>
                <a:grpSpLocks/>
              </p:cNvGrpSpPr>
              <p:nvPr/>
            </p:nvGrpSpPr>
            <p:grpSpPr bwMode="auto">
              <a:xfrm>
                <a:off x="818" y="3026"/>
                <a:ext cx="543" cy="503"/>
                <a:chOff x="818" y="3026"/>
                <a:chExt cx="543" cy="503"/>
              </a:xfrm>
            </p:grpSpPr>
            <p:grpSp>
              <p:nvGrpSpPr>
                <p:cNvPr id="23680" name="Group 228"/>
                <p:cNvGrpSpPr>
                  <a:grpSpLocks/>
                </p:cNvGrpSpPr>
                <p:nvPr/>
              </p:nvGrpSpPr>
              <p:grpSpPr bwMode="auto">
                <a:xfrm>
                  <a:off x="818" y="3026"/>
                  <a:ext cx="543" cy="503"/>
                  <a:chOff x="818" y="3026"/>
                  <a:chExt cx="543" cy="503"/>
                </a:xfrm>
              </p:grpSpPr>
              <p:sp>
                <p:nvSpPr>
                  <p:cNvPr id="23776" name="Freeform 224"/>
                  <p:cNvSpPr>
                    <a:spLocks/>
                  </p:cNvSpPr>
                  <p:nvPr/>
                </p:nvSpPr>
                <p:spPr bwMode="auto">
                  <a:xfrm>
                    <a:off x="818" y="3026"/>
                    <a:ext cx="543" cy="503"/>
                  </a:xfrm>
                  <a:custGeom>
                    <a:avLst/>
                    <a:gdLst/>
                    <a:ahLst/>
                    <a:cxnLst>
                      <a:cxn ang="0">
                        <a:pos x="43" y="8"/>
                      </a:cxn>
                      <a:cxn ang="0">
                        <a:pos x="90" y="6"/>
                      </a:cxn>
                      <a:cxn ang="0">
                        <a:pos x="153" y="1"/>
                      </a:cxn>
                      <a:cxn ang="0">
                        <a:pos x="219" y="0"/>
                      </a:cxn>
                      <a:cxn ang="0">
                        <a:pos x="296" y="0"/>
                      </a:cxn>
                      <a:cxn ang="0">
                        <a:pos x="350" y="1"/>
                      </a:cxn>
                      <a:cxn ang="0">
                        <a:pos x="433" y="4"/>
                      </a:cxn>
                      <a:cxn ang="0">
                        <a:pos x="512" y="8"/>
                      </a:cxn>
                      <a:cxn ang="0">
                        <a:pos x="532" y="9"/>
                      </a:cxn>
                      <a:cxn ang="0">
                        <a:pos x="536" y="10"/>
                      </a:cxn>
                      <a:cxn ang="0">
                        <a:pos x="539" y="13"/>
                      </a:cxn>
                      <a:cxn ang="0">
                        <a:pos x="542" y="16"/>
                      </a:cxn>
                      <a:cxn ang="0">
                        <a:pos x="542" y="21"/>
                      </a:cxn>
                      <a:cxn ang="0">
                        <a:pos x="521" y="492"/>
                      </a:cxn>
                      <a:cxn ang="0">
                        <a:pos x="519" y="499"/>
                      </a:cxn>
                      <a:cxn ang="0">
                        <a:pos x="512" y="502"/>
                      </a:cxn>
                      <a:cxn ang="0">
                        <a:pos x="338" y="490"/>
                      </a:cxn>
                      <a:cxn ang="0">
                        <a:pos x="166" y="477"/>
                      </a:cxn>
                      <a:cxn ang="0">
                        <a:pos x="8" y="466"/>
                      </a:cxn>
                      <a:cxn ang="0">
                        <a:pos x="0" y="454"/>
                      </a:cxn>
                      <a:cxn ang="0">
                        <a:pos x="25" y="24"/>
                      </a:cxn>
                      <a:cxn ang="0">
                        <a:pos x="43" y="8"/>
                      </a:cxn>
                    </a:cxnLst>
                    <a:rect l="0" t="0" r="r" b="b"/>
                    <a:pathLst>
                      <a:path w="543" h="503">
                        <a:moveTo>
                          <a:pt x="43" y="8"/>
                        </a:moveTo>
                        <a:lnTo>
                          <a:pt x="90" y="6"/>
                        </a:lnTo>
                        <a:lnTo>
                          <a:pt x="153" y="1"/>
                        </a:lnTo>
                        <a:lnTo>
                          <a:pt x="219" y="0"/>
                        </a:lnTo>
                        <a:lnTo>
                          <a:pt x="296" y="0"/>
                        </a:lnTo>
                        <a:lnTo>
                          <a:pt x="350" y="1"/>
                        </a:lnTo>
                        <a:lnTo>
                          <a:pt x="433" y="4"/>
                        </a:lnTo>
                        <a:lnTo>
                          <a:pt x="512" y="8"/>
                        </a:lnTo>
                        <a:lnTo>
                          <a:pt x="532" y="9"/>
                        </a:lnTo>
                        <a:lnTo>
                          <a:pt x="536" y="10"/>
                        </a:lnTo>
                        <a:lnTo>
                          <a:pt x="539" y="13"/>
                        </a:lnTo>
                        <a:lnTo>
                          <a:pt x="542" y="16"/>
                        </a:lnTo>
                        <a:lnTo>
                          <a:pt x="542" y="21"/>
                        </a:lnTo>
                        <a:lnTo>
                          <a:pt x="521" y="492"/>
                        </a:lnTo>
                        <a:lnTo>
                          <a:pt x="519" y="499"/>
                        </a:lnTo>
                        <a:lnTo>
                          <a:pt x="512" y="502"/>
                        </a:lnTo>
                        <a:lnTo>
                          <a:pt x="338" y="490"/>
                        </a:lnTo>
                        <a:lnTo>
                          <a:pt x="166" y="477"/>
                        </a:lnTo>
                        <a:lnTo>
                          <a:pt x="8" y="466"/>
                        </a:lnTo>
                        <a:lnTo>
                          <a:pt x="0" y="454"/>
                        </a:lnTo>
                        <a:lnTo>
                          <a:pt x="25" y="24"/>
                        </a:lnTo>
                        <a:lnTo>
                          <a:pt x="43" y="8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77" name="Arc 225"/>
                  <p:cNvSpPr>
                    <a:spLocks/>
                  </p:cNvSpPr>
                  <p:nvPr/>
                </p:nvSpPr>
                <p:spPr bwMode="auto">
                  <a:xfrm>
                    <a:off x="1349" y="3035"/>
                    <a:ext cx="11" cy="7"/>
                  </a:xfrm>
                  <a:custGeom>
                    <a:avLst/>
                    <a:gdLst>
                      <a:gd name="G0" fmla="+- 2149 0 0"/>
                      <a:gd name="G1" fmla="+- 21600 0 0"/>
                      <a:gd name="G2" fmla="+- 21600 0 0"/>
                      <a:gd name="T0" fmla="*/ 0 w 23482"/>
                      <a:gd name="T1" fmla="*/ 107 h 21600"/>
                      <a:gd name="T2" fmla="*/ 23482 w 23482"/>
                      <a:gd name="T3" fmla="*/ 18214 h 21600"/>
                      <a:gd name="T4" fmla="*/ 2149 w 2348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482" h="21600" fill="none" extrusionOk="0">
                        <a:moveTo>
                          <a:pt x="0" y="107"/>
                        </a:moveTo>
                        <a:cubicBezTo>
                          <a:pt x="714" y="35"/>
                          <a:pt x="1431" y="-1"/>
                          <a:pt x="2149" y="0"/>
                        </a:cubicBezTo>
                        <a:cubicBezTo>
                          <a:pt x="12771" y="0"/>
                          <a:pt x="21816" y="7723"/>
                          <a:pt x="23481" y="18214"/>
                        </a:cubicBezTo>
                      </a:path>
                      <a:path w="23482" h="21600" stroke="0" extrusionOk="0">
                        <a:moveTo>
                          <a:pt x="0" y="107"/>
                        </a:moveTo>
                        <a:cubicBezTo>
                          <a:pt x="714" y="35"/>
                          <a:pt x="1431" y="-1"/>
                          <a:pt x="2149" y="0"/>
                        </a:cubicBezTo>
                        <a:cubicBezTo>
                          <a:pt x="12771" y="0"/>
                          <a:pt x="21816" y="7723"/>
                          <a:pt x="23481" y="18214"/>
                        </a:cubicBezTo>
                        <a:lnTo>
                          <a:pt x="2149" y="2160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78" name="Arc 226"/>
                  <p:cNvSpPr>
                    <a:spLocks/>
                  </p:cNvSpPr>
                  <p:nvPr/>
                </p:nvSpPr>
                <p:spPr bwMode="auto">
                  <a:xfrm>
                    <a:off x="842" y="3034"/>
                    <a:ext cx="24" cy="17"/>
                  </a:xfrm>
                  <a:custGeom>
                    <a:avLst/>
                    <a:gdLst>
                      <a:gd name="G0" fmla="+- 21600 0 0"/>
                      <a:gd name="G1" fmla="+- 21580 0 0"/>
                      <a:gd name="G2" fmla="+- 21600 0 0"/>
                      <a:gd name="T0" fmla="*/ 0 w 21600"/>
                      <a:gd name="T1" fmla="*/ 21580 h 21580"/>
                      <a:gd name="T2" fmla="*/ 20682 w 21600"/>
                      <a:gd name="T3" fmla="*/ 0 h 21580"/>
                      <a:gd name="T4" fmla="*/ 21600 w 21600"/>
                      <a:gd name="T5" fmla="*/ 21580 h 215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580" fill="none" extrusionOk="0">
                        <a:moveTo>
                          <a:pt x="0" y="21580"/>
                        </a:moveTo>
                        <a:cubicBezTo>
                          <a:pt x="0" y="10007"/>
                          <a:pt x="9120" y="491"/>
                          <a:pt x="20681" y="-1"/>
                        </a:cubicBezTo>
                      </a:path>
                      <a:path w="21600" h="21580" stroke="0" extrusionOk="0">
                        <a:moveTo>
                          <a:pt x="0" y="21580"/>
                        </a:moveTo>
                        <a:cubicBezTo>
                          <a:pt x="0" y="10007"/>
                          <a:pt x="9120" y="491"/>
                          <a:pt x="20681" y="-1"/>
                        </a:cubicBezTo>
                        <a:lnTo>
                          <a:pt x="21600" y="2158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779" name="Arc 227"/>
                  <p:cNvSpPr>
                    <a:spLocks/>
                  </p:cNvSpPr>
                  <p:nvPr/>
                </p:nvSpPr>
                <p:spPr bwMode="auto">
                  <a:xfrm>
                    <a:off x="818" y="3481"/>
                    <a:ext cx="8" cy="11"/>
                  </a:xfrm>
                  <a:custGeom>
                    <a:avLst/>
                    <a:gdLst>
                      <a:gd name="G0" fmla="+- 21600 0 0"/>
                      <a:gd name="G1" fmla="+- 0 0 0"/>
                      <a:gd name="G2" fmla="+- 21600 0 0"/>
                      <a:gd name="T0" fmla="*/ 18745 w 21600"/>
                      <a:gd name="T1" fmla="*/ 21411 h 21411"/>
                      <a:gd name="T2" fmla="*/ 0 w 21600"/>
                      <a:gd name="T3" fmla="*/ 0 h 21411"/>
                      <a:gd name="T4" fmla="*/ 21600 w 21600"/>
                      <a:gd name="T5" fmla="*/ 0 h 214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411" fill="none" extrusionOk="0">
                        <a:moveTo>
                          <a:pt x="18745" y="21410"/>
                        </a:moveTo>
                        <a:cubicBezTo>
                          <a:pt x="8014" y="19979"/>
                          <a:pt x="0" y="10825"/>
                          <a:pt x="0" y="0"/>
                        </a:cubicBezTo>
                      </a:path>
                      <a:path w="21600" h="21411" stroke="0" extrusionOk="0">
                        <a:moveTo>
                          <a:pt x="18745" y="21410"/>
                        </a:moveTo>
                        <a:cubicBezTo>
                          <a:pt x="8014" y="19979"/>
                          <a:pt x="0" y="10825"/>
                          <a:pt x="0" y="0"/>
                        </a:cubicBez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683" name="Group 238"/>
                <p:cNvGrpSpPr>
                  <a:grpSpLocks/>
                </p:cNvGrpSpPr>
                <p:nvPr/>
              </p:nvGrpSpPr>
              <p:grpSpPr bwMode="auto">
                <a:xfrm>
                  <a:off x="876" y="3104"/>
                  <a:ext cx="411" cy="340"/>
                  <a:chOff x="876" y="3104"/>
                  <a:chExt cx="411" cy="340"/>
                </a:xfrm>
              </p:grpSpPr>
              <p:grpSp>
                <p:nvGrpSpPr>
                  <p:cNvPr id="23684" name="Group 233"/>
                  <p:cNvGrpSpPr>
                    <a:grpSpLocks/>
                  </p:cNvGrpSpPr>
                  <p:nvPr/>
                </p:nvGrpSpPr>
                <p:grpSpPr bwMode="auto">
                  <a:xfrm>
                    <a:off x="876" y="3104"/>
                    <a:ext cx="411" cy="340"/>
                    <a:chOff x="876" y="3104"/>
                    <a:chExt cx="411" cy="340"/>
                  </a:xfrm>
                </p:grpSpPr>
                <p:sp>
                  <p:nvSpPr>
                    <p:cNvPr id="23781" name="Freeform 229"/>
                    <p:cNvSpPr>
                      <a:spLocks/>
                    </p:cNvSpPr>
                    <p:nvPr/>
                  </p:nvSpPr>
                  <p:spPr bwMode="auto">
                    <a:xfrm>
                      <a:off x="892" y="3104"/>
                      <a:ext cx="394" cy="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393" y="0"/>
                        </a:cxn>
                        <a:cxn ang="0">
                          <a:pos x="384" y="0"/>
                        </a:cxn>
                        <a:cxn ang="0">
                          <a:pos x="9" y="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394" h="1">
                          <a:moveTo>
                            <a:pt x="0" y="0"/>
                          </a:moveTo>
                          <a:lnTo>
                            <a:pt x="393" y="0"/>
                          </a:lnTo>
                          <a:lnTo>
                            <a:pt x="384" y="0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782" name="Freeform 230"/>
                    <p:cNvSpPr>
                      <a:spLocks/>
                    </p:cNvSpPr>
                    <p:nvPr/>
                  </p:nvSpPr>
                  <p:spPr bwMode="auto">
                    <a:xfrm>
                      <a:off x="1268" y="3104"/>
                      <a:ext cx="19" cy="340"/>
                    </a:xfrm>
                    <a:custGeom>
                      <a:avLst/>
                      <a:gdLst/>
                      <a:ahLst/>
                      <a:cxnLst>
                        <a:cxn ang="0">
                          <a:pos x="11" y="7"/>
                        </a:cxn>
                        <a:cxn ang="0">
                          <a:pos x="18" y="0"/>
                        </a:cxn>
                        <a:cxn ang="0">
                          <a:pos x="12" y="185"/>
                        </a:cxn>
                        <a:cxn ang="0">
                          <a:pos x="6" y="339"/>
                        </a:cxn>
                        <a:cxn ang="0">
                          <a:pos x="0" y="329"/>
                        </a:cxn>
                        <a:cxn ang="0">
                          <a:pos x="11" y="7"/>
                        </a:cxn>
                      </a:cxnLst>
                      <a:rect l="0" t="0" r="r" b="b"/>
                      <a:pathLst>
                        <a:path w="19" h="340">
                          <a:moveTo>
                            <a:pt x="11" y="7"/>
                          </a:moveTo>
                          <a:lnTo>
                            <a:pt x="18" y="0"/>
                          </a:lnTo>
                          <a:lnTo>
                            <a:pt x="12" y="185"/>
                          </a:lnTo>
                          <a:lnTo>
                            <a:pt x="6" y="339"/>
                          </a:lnTo>
                          <a:lnTo>
                            <a:pt x="0" y="329"/>
                          </a:lnTo>
                          <a:lnTo>
                            <a:pt x="11" y="7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783" name="Freeform 231"/>
                    <p:cNvSpPr>
                      <a:spLocks/>
                    </p:cNvSpPr>
                    <p:nvPr/>
                  </p:nvSpPr>
                  <p:spPr bwMode="auto">
                    <a:xfrm>
                      <a:off x="876" y="3423"/>
                      <a:ext cx="394" cy="21"/>
                    </a:xfrm>
                    <a:custGeom>
                      <a:avLst/>
                      <a:gdLst/>
                      <a:ahLst/>
                      <a:cxnLst>
                        <a:cxn ang="0">
                          <a:pos x="9" y="0"/>
                        </a:cxn>
                        <a:cxn ang="0">
                          <a:pos x="0" y="6"/>
                        </a:cxn>
                        <a:cxn ang="0">
                          <a:pos x="393" y="20"/>
                        </a:cxn>
                        <a:cxn ang="0">
                          <a:pos x="384" y="14"/>
                        </a:cxn>
                        <a:cxn ang="0">
                          <a:pos x="9" y="0"/>
                        </a:cxn>
                      </a:cxnLst>
                      <a:rect l="0" t="0" r="r" b="b"/>
                      <a:pathLst>
                        <a:path w="394" h="21">
                          <a:moveTo>
                            <a:pt x="9" y="0"/>
                          </a:moveTo>
                          <a:lnTo>
                            <a:pt x="0" y="6"/>
                          </a:lnTo>
                          <a:lnTo>
                            <a:pt x="393" y="20"/>
                          </a:lnTo>
                          <a:lnTo>
                            <a:pt x="384" y="14"/>
                          </a:lnTo>
                          <a:lnTo>
                            <a:pt x="9" y="0"/>
                          </a:lnTo>
                        </a:path>
                      </a:pathLst>
                    </a:custGeom>
                    <a:solidFill>
                      <a:srgbClr val="DFDFD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784" name="Freeform 232"/>
                    <p:cNvSpPr>
                      <a:spLocks/>
                    </p:cNvSpPr>
                    <p:nvPr/>
                  </p:nvSpPr>
                  <p:spPr bwMode="auto">
                    <a:xfrm>
                      <a:off x="876" y="3105"/>
                      <a:ext cx="18" cy="320"/>
                    </a:xfrm>
                    <a:custGeom>
                      <a:avLst/>
                      <a:gdLst/>
                      <a:ahLst/>
                      <a:cxnLst>
                        <a:cxn ang="0">
                          <a:pos x="11" y="0"/>
                        </a:cxn>
                        <a:cxn ang="0">
                          <a:pos x="17" y="7"/>
                        </a:cxn>
                        <a:cxn ang="0">
                          <a:pos x="6" y="310"/>
                        </a:cxn>
                        <a:cxn ang="0">
                          <a:pos x="0" y="319"/>
                        </a:cxn>
                        <a:cxn ang="0">
                          <a:pos x="11" y="0"/>
                        </a:cxn>
                      </a:cxnLst>
                      <a:rect l="0" t="0" r="r" b="b"/>
                      <a:pathLst>
                        <a:path w="18" h="320">
                          <a:moveTo>
                            <a:pt x="11" y="0"/>
                          </a:moveTo>
                          <a:lnTo>
                            <a:pt x="17" y="7"/>
                          </a:lnTo>
                          <a:lnTo>
                            <a:pt x="6" y="310"/>
                          </a:lnTo>
                          <a:lnTo>
                            <a:pt x="0" y="319"/>
                          </a:lnTo>
                          <a:lnTo>
                            <a:pt x="11" y="0"/>
                          </a:lnTo>
                        </a:path>
                      </a:pathLst>
                    </a:custGeom>
                    <a:solidFill>
                      <a:srgbClr val="BFBFB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687" name="Group 237"/>
                  <p:cNvGrpSpPr>
                    <a:grpSpLocks/>
                  </p:cNvGrpSpPr>
                  <p:nvPr/>
                </p:nvGrpSpPr>
                <p:grpSpPr bwMode="auto">
                  <a:xfrm>
                    <a:off x="885" y="3112"/>
                    <a:ext cx="392" cy="323"/>
                    <a:chOff x="885" y="3112"/>
                    <a:chExt cx="392" cy="323"/>
                  </a:xfrm>
                </p:grpSpPr>
                <p:sp>
                  <p:nvSpPr>
                    <p:cNvPr id="23786" name="Freeform 234"/>
                    <p:cNvSpPr>
                      <a:spLocks/>
                    </p:cNvSpPr>
                    <p:nvPr/>
                  </p:nvSpPr>
                  <p:spPr bwMode="auto">
                    <a:xfrm>
                      <a:off x="885" y="3112"/>
                      <a:ext cx="392" cy="323"/>
                    </a:xfrm>
                    <a:custGeom>
                      <a:avLst/>
                      <a:gdLst/>
                      <a:ahLst/>
                      <a:cxnLst>
                        <a:cxn ang="0">
                          <a:pos x="16" y="0"/>
                        </a:cxn>
                        <a:cxn ang="0">
                          <a:pos x="391" y="0"/>
                        </a:cxn>
                        <a:cxn ang="0">
                          <a:pos x="375" y="322"/>
                        </a:cxn>
                        <a:cxn ang="0">
                          <a:pos x="0" y="303"/>
                        </a:cxn>
                        <a:cxn ang="0">
                          <a:pos x="16" y="0"/>
                        </a:cxn>
                      </a:cxnLst>
                      <a:rect l="0" t="0" r="r" b="b"/>
                      <a:pathLst>
                        <a:path w="392" h="323">
                          <a:moveTo>
                            <a:pt x="16" y="0"/>
                          </a:moveTo>
                          <a:lnTo>
                            <a:pt x="391" y="0"/>
                          </a:lnTo>
                          <a:lnTo>
                            <a:pt x="375" y="322"/>
                          </a:lnTo>
                          <a:lnTo>
                            <a:pt x="0" y="303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787" name="Freeform 235"/>
                    <p:cNvSpPr>
                      <a:spLocks/>
                    </p:cNvSpPr>
                    <p:nvPr/>
                  </p:nvSpPr>
                  <p:spPr bwMode="auto">
                    <a:xfrm>
                      <a:off x="898" y="3125"/>
                      <a:ext cx="366" cy="298"/>
                    </a:xfrm>
                    <a:custGeom>
                      <a:avLst/>
                      <a:gdLst/>
                      <a:ahLst/>
                      <a:cxnLst>
                        <a:cxn ang="0">
                          <a:pos x="14" y="0"/>
                        </a:cxn>
                        <a:cxn ang="0">
                          <a:pos x="365" y="0"/>
                        </a:cxn>
                        <a:cxn ang="0">
                          <a:pos x="349" y="297"/>
                        </a:cxn>
                        <a:cxn ang="0">
                          <a:pos x="0" y="281"/>
                        </a:cxn>
                        <a:cxn ang="0">
                          <a:pos x="14" y="0"/>
                        </a:cxn>
                      </a:cxnLst>
                      <a:rect l="0" t="0" r="r" b="b"/>
                      <a:pathLst>
                        <a:path w="366" h="298">
                          <a:moveTo>
                            <a:pt x="14" y="0"/>
                          </a:moveTo>
                          <a:lnTo>
                            <a:pt x="365" y="0"/>
                          </a:lnTo>
                          <a:lnTo>
                            <a:pt x="349" y="297"/>
                          </a:lnTo>
                          <a:lnTo>
                            <a:pt x="0" y="281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788" name="Freeform 236"/>
                    <p:cNvSpPr>
                      <a:spLocks/>
                    </p:cNvSpPr>
                    <p:nvPr/>
                  </p:nvSpPr>
                  <p:spPr bwMode="auto">
                    <a:xfrm>
                      <a:off x="904" y="3143"/>
                      <a:ext cx="345" cy="268"/>
                    </a:xfrm>
                    <a:custGeom>
                      <a:avLst/>
                      <a:gdLst/>
                      <a:ahLst/>
                      <a:cxnLst>
                        <a:cxn ang="0">
                          <a:pos x="13" y="0"/>
                        </a:cxn>
                        <a:cxn ang="0">
                          <a:pos x="344" y="0"/>
                        </a:cxn>
                        <a:cxn ang="0">
                          <a:pos x="329" y="267"/>
                        </a:cxn>
                        <a:cxn ang="0">
                          <a:pos x="0" y="253"/>
                        </a:cxn>
                        <a:cxn ang="0">
                          <a:pos x="13" y="0"/>
                        </a:cxn>
                      </a:cxnLst>
                      <a:rect l="0" t="0" r="r" b="b"/>
                      <a:pathLst>
                        <a:path w="345" h="268">
                          <a:moveTo>
                            <a:pt x="13" y="0"/>
                          </a:moveTo>
                          <a:lnTo>
                            <a:pt x="344" y="0"/>
                          </a:lnTo>
                          <a:lnTo>
                            <a:pt x="329" y="267"/>
                          </a:lnTo>
                          <a:lnTo>
                            <a:pt x="0" y="253"/>
                          </a:lnTo>
                          <a:lnTo>
                            <a:pt x="13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3792" name="Freeform 240"/>
              <p:cNvSpPr>
                <a:spLocks/>
              </p:cNvSpPr>
              <p:nvPr/>
            </p:nvSpPr>
            <p:spPr bwMode="auto">
              <a:xfrm>
                <a:off x="1259" y="3494"/>
                <a:ext cx="17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7" h="1">
                    <a:moveTo>
                      <a:pt x="0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90" name="Group 300"/>
            <p:cNvGrpSpPr>
              <a:grpSpLocks/>
            </p:cNvGrpSpPr>
            <p:nvPr/>
          </p:nvGrpSpPr>
          <p:grpSpPr bwMode="auto">
            <a:xfrm>
              <a:off x="603" y="3697"/>
              <a:ext cx="777" cy="169"/>
              <a:chOff x="603" y="3697"/>
              <a:chExt cx="777" cy="169"/>
            </a:xfrm>
          </p:grpSpPr>
          <p:sp>
            <p:nvSpPr>
              <p:cNvPr id="23794" name="Freeform 242"/>
              <p:cNvSpPr>
                <a:spLocks/>
              </p:cNvSpPr>
              <p:nvPr/>
            </p:nvSpPr>
            <p:spPr bwMode="auto">
              <a:xfrm>
                <a:off x="1139" y="3750"/>
                <a:ext cx="180" cy="70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28" y="40"/>
                  </a:cxn>
                  <a:cxn ang="0">
                    <a:pos x="0" y="57"/>
                  </a:cxn>
                  <a:cxn ang="0">
                    <a:pos x="118" y="69"/>
                  </a:cxn>
                  <a:cxn ang="0">
                    <a:pos x="145" y="47"/>
                  </a:cxn>
                  <a:cxn ang="0">
                    <a:pos x="179" y="9"/>
                  </a:cxn>
                  <a:cxn ang="0">
                    <a:pos x="69" y="0"/>
                  </a:cxn>
                </a:cxnLst>
                <a:rect l="0" t="0" r="r" b="b"/>
                <a:pathLst>
                  <a:path w="180" h="70">
                    <a:moveTo>
                      <a:pt x="69" y="0"/>
                    </a:moveTo>
                    <a:lnTo>
                      <a:pt x="28" y="40"/>
                    </a:lnTo>
                    <a:lnTo>
                      <a:pt x="0" y="57"/>
                    </a:lnTo>
                    <a:lnTo>
                      <a:pt x="118" y="69"/>
                    </a:lnTo>
                    <a:lnTo>
                      <a:pt x="145" y="47"/>
                    </a:lnTo>
                    <a:lnTo>
                      <a:pt x="179" y="9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693" name="Group 299"/>
              <p:cNvGrpSpPr>
                <a:grpSpLocks/>
              </p:cNvGrpSpPr>
              <p:nvPr/>
            </p:nvGrpSpPr>
            <p:grpSpPr bwMode="auto">
              <a:xfrm>
                <a:off x="603" y="3697"/>
                <a:ext cx="777" cy="169"/>
                <a:chOff x="603" y="3697"/>
                <a:chExt cx="777" cy="169"/>
              </a:xfrm>
            </p:grpSpPr>
            <p:sp>
              <p:nvSpPr>
                <p:cNvPr id="23795" name="Freeform 243"/>
                <p:cNvSpPr>
                  <a:spLocks/>
                </p:cNvSpPr>
                <p:nvPr/>
              </p:nvSpPr>
              <p:spPr bwMode="auto">
                <a:xfrm>
                  <a:off x="603" y="3766"/>
                  <a:ext cx="681" cy="1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6"/>
                    </a:cxn>
                    <a:cxn ang="0">
                      <a:pos x="680" y="99"/>
                    </a:cxn>
                    <a:cxn ang="0">
                      <a:pos x="679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81" h="100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680" y="99"/>
                      </a:lnTo>
                      <a:lnTo>
                        <a:pt x="679" y="7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96" name="Freeform 244"/>
                <p:cNvSpPr>
                  <a:spLocks/>
                </p:cNvSpPr>
                <p:nvPr/>
              </p:nvSpPr>
              <p:spPr bwMode="auto">
                <a:xfrm>
                  <a:off x="1290" y="3752"/>
                  <a:ext cx="84" cy="114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0" y="113"/>
                    </a:cxn>
                    <a:cxn ang="0">
                      <a:pos x="36" y="87"/>
                    </a:cxn>
                    <a:cxn ang="0">
                      <a:pos x="51" y="72"/>
                    </a:cxn>
                    <a:cxn ang="0">
                      <a:pos x="83" y="32"/>
                    </a:cxn>
                    <a:cxn ang="0">
                      <a:pos x="83" y="0"/>
                    </a:cxn>
                    <a:cxn ang="0">
                      <a:pos x="41" y="53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84" h="114">
                      <a:moveTo>
                        <a:pt x="0" y="88"/>
                      </a:moveTo>
                      <a:lnTo>
                        <a:pt x="0" y="113"/>
                      </a:lnTo>
                      <a:lnTo>
                        <a:pt x="36" y="87"/>
                      </a:lnTo>
                      <a:lnTo>
                        <a:pt x="51" y="72"/>
                      </a:lnTo>
                      <a:lnTo>
                        <a:pt x="83" y="32"/>
                      </a:lnTo>
                      <a:lnTo>
                        <a:pt x="83" y="0"/>
                      </a:lnTo>
                      <a:lnTo>
                        <a:pt x="41" y="53"/>
                      </a:lnTo>
                      <a:lnTo>
                        <a:pt x="0" y="88"/>
                      </a:lnTo>
                    </a:path>
                  </a:pathLst>
                </a:custGeom>
                <a:solidFill>
                  <a:srgbClr val="5F5F5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97" name="Line 245"/>
                <p:cNvSpPr>
                  <a:spLocks noChangeShapeType="1"/>
                </p:cNvSpPr>
                <p:nvPr/>
              </p:nvSpPr>
              <p:spPr bwMode="auto">
                <a:xfrm>
                  <a:off x="604" y="3775"/>
                  <a:ext cx="688" cy="77"/>
                </a:xfrm>
                <a:prstGeom prst="line">
                  <a:avLst/>
                </a:prstGeom>
                <a:noFill/>
                <a:ln w="12700">
                  <a:solidFill>
                    <a:srgbClr val="7F7F7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3694" name="Group 295"/>
                <p:cNvGrpSpPr>
                  <a:grpSpLocks/>
                </p:cNvGrpSpPr>
                <p:nvPr/>
              </p:nvGrpSpPr>
              <p:grpSpPr bwMode="auto">
                <a:xfrm>
                  <a:off x="648" y="3697"/>
                  <a:ext cx="662" cy="131"/>
                  <a:chOff x="648" y="3697"/>
                  <a:chExt cx="662" cy="131"/>
                </a:xfrm>
              </p:grpSpPr>
              <p:sp>
                <p:nvSpPr>
                  <p:cNvPr id="23798" name="Freeform 246"/>
                  <p:cNvSpPr>
                    <a:spLocks/>
                  </p:cNvSpPr>
                  <p:nvPr/>
                </p:nvSpPr>
                <p:spPr bwMode="auto">
                  <a:xfrm>
                    <a:off x="648" y="3702"/>
                    <a:ext cx="502" cy="99"/>
                  </a:xfrm>
                  <a:custGeom>
                    <a:avLst/>
                    <a:gdLst/>
                    <a:ahLst/>
                    <a:cxnLst>
                      <a:cxn ang="0">
                        <a:pos x="87" y="0"/>
                      </a:cxn>
                      <a:cxn ang="0">
                        <a:pos x="27" y="43"/>
                      </a:cxn>
                      <a:cxn ang="0">
                        <a:pos x="0" y="56"/>
                      </a:cxn>
                      <a:cxn ang="0">
                        <a:pos x="425" y="98"/>
                      </a:cxn>
                      <a:cxn ang="0">
                        <a:pos x="456" y="79"/>
                      </a:cxn>
                      <a:cxn ang="0">
                        <a:pos x="501" y="40"/>
                      </a:cxn>
                      <a:cxn ang="0">
                        <a:pos x="87" y="0"/>
                      </a:cxn>
                    </a:cxnLst>
                    <a:rect l="0" t="0" r="r" b="b"/>
                    <a:pathLst>
                      <a:path w="502" h="99">
                        <a:moveTo>
                          <a:pt x="87" y="0"/>
                        </a:moveTo>
                        <a:lnTo>
                          <a:pt x="27" y="43"/>
                        </a:lnTo>
                        <a:lnTo>
                          <a:pt x="0" y="56"/>
                        </a:lnTo>
                        <a:lnTo>
                          <a:pt x="425" y="98"/>
                        </a:lnTo>
                        <a:lnTo>
                          <a:pt x="456" y="79"/>
                        </a:lnTo>
                        <a:lnTo>
                          <a:pt x="501" y="40"/>
                        </a:lnTo>
                        <a:lnTo>
                          <a:pt x="87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3698" name="Group 294"/>
                  <p:cNvGrpSpPr>
                    <a:grpSpLocks/>
                  </p:cNvGrpSpPr>
                  <p:nvPr/>
                </p:nvGrpSpPr>
                <p:grpSpPr bwMode="auto">
                  <a:xfrm>
                    <a:off x="661" y="3697"/>
                    <a:ext cx="649" cy="131"/>
                    <a:chOff x="661" y="3697"/>
                    <a:chExt cx="649" cy="131"/>
                  </a:xfrm>
                </p:grpSpPr>
                <p:grpSp>
                  <p:nvGrpSpPr>
                    <p:cNvPr id="23699" name="Group 2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1" y="3697"/>
                      <a:ext cx="475" cy="108"/>
                      <a:chOff x="671" y="3697"/>
                      <a:chExt cx="475" cy="108"/>
                    </a:xfrm>
                  </p:grpSpPr>
                  <p:grpSp>
                    <p:nvGrpSpPr>
                      <p:cNvPr id="23702" name="Group 24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1" y="3697"/>
                        <a:ext cx="100" cy="72"/>
                        <a:chOff x="671" y="3697"/>
                        <a:chExt cx="100" cy="72"/>
                      </a:xfrm>
                    </p:grpSpPr>
                    <p:sp>
                      <p:nvSpPr>
                        <p:cNvPr id="23799" name="Line 24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671" y="3752"/>
                          <a:ext cx="33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800" name="Line 24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04" y="3697"/>
                          <a:ext cx="67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3703" name="Group 25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10" y="3701"/>
                        <a:ext cx="100" cy="72"/>
                        <a:chOff x="710" y="3701"/>
                        <a:chExt cx="100" cy="72"/>
                      </a:xfrm>
                    </p:grpSpPr>
                    <p:sp>
                      <p:nvSpPr>
                        <p:cNvPr id="23802" name="Line 25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10" y="3756"/>
                          <a:ext cx="32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803" name="Line 25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42" y="3701"/>
                          <a:ext cx="68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3704" name="Group 25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50" y="3703"/>
                        <a:ext cx="99" cy="72"/>
                        <a:chOff x="750" y="3703"/>
                        <a:chExt cx="99" cy="72"/>
                      </a:xfrm>
                    </p:grpSpPr>
                    <p:sp>
                      <p:nvSpPr>
                        <p:cNvPr id="23805" name="Line 25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50" y="3759"/>
                          <a:ext cx="32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806" name="Line 25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82" y="3703"/>
                          <a:ext cx="67" cy="5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3705" name="Group 25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86" y="3708"/>
                        <a:ext cx="100" cy="73"/>
                        <a:chOff x="786" y="3708"/>
                        <a:chExt cx="100" cy="73"/>
                      </a:xfrm>
                    </p:grpSpPr>
                    <p:sp>
                      <p:nvSpPr>
                        <p:cNvPr id="23808" name="Line 25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86" y="3764"/>
                          <a:ext cx="33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809" name="Line 25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819" y="3708"/>
                          <a:ext cx="67" cy="5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3714" name="Group 26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26" y="3711"/>
                        <a:ext cx="99" cy="72"/>
                        <a:chOff x="826" y="3711"/>
                        <a:chExt cx="99" cy="72"/>
                      </a:xfrm>
                    </p:grpSpPr>
                    <p:sp>
                      <p:nvSpPr>
                        <p:cNvPr id="23811" name="Line 25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826" y="3766"/>
                          <a:ext cx="33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812" name="Line 26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859" y="3711"/>
                          <a:ext cx="66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3715" name="Group 26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64" y="3714"/>
                        <a:ext cx="99" cy="72"/>
                        <a:chOff x="864" y="3714"/>
                        <a:chExt cx="99" cy="72"/>
                      </a:xfrm>
                    </p:grpSpPr>
                    <p:sp>
                      <p:nvSpPr>
                        <p:cNvPr id="23814" name="Line 26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864" y="3769"/>
                          <a:ext cx="32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815" name="Line 26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896" y="3714"/>
                          <a:ext cx="67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3718" name="Group 2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01" y="3717"/>
                        <a:ext cx="99" cy="73"/>
                        <a:chOff x="901" y="3717"/>
                        <a:chExt cx="99" cy="73"/>
                      </a:xfrm>
                    </p:grpSpPr>
                    <p:sp>
                      <p:nvSpPr>
                        <p:cNvPr id="23817" name="Line 26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901" y="3773"/>
                          <a:ext cx="32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818" name="Line 26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933" y="3717"/>
                          <a:ext cx="67" cy="5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3726" name="Group 27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36" y="3723"/>
                        <a:ext cx="99" cy="72"/>
                        <a:chOff x="936" y="3723"/>
                        <a:chExt cx="99" cy="72"/>
                      </a:xfrm>
                    </p:grpSpPr>
                    <p:sp>
                      <p:nvSpPr>
                        <p:cNvPr id="23820" name="Line 26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936" y="3778"/>
                          <a:ext cx="32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821" name="Line 2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968" y="3723"/>
                          <a:ext cx="67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3732" name="Group 27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73" y="3728"/>
                        <a:ext cx="99" cy="72"/>
                        <a:chOff x="973" y="3728"/>
                        <a:chExt cx="99" cy="72"/>
                      </a:xfrm>
                    </p:grpSpPr>
                    <p:sp>
                      <p:nvSpPr>
                        <p:cNvPr id="23823" name="Line 27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973" y="3783"/>
                          <a:ext cx="32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824" name="Line 27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005" y="3728"/>
                          <a:ext cx="67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3741" name="Group 27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10" y="3730"/>
                        <a:ext cx="100" cy="73"/>
                        <a:chOff x="1010" y="3730"/>
                        <a:chExt cx="100" cy="73"/>
                      </a:xfrm>
                    </p:grpSpPr>
                    <p:sp>
                      <p:nvSpPr>
                        <p:cNvPr id="23826" name="Line 27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010" y="3786"/>
                          <a:ext cx="33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827" name="Line 27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043" y="3730"/>
                          <a:ext cx="67" cy="5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3742" name="Group 27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47" y="3733"/>
                        <a:ext cx="99" cy="72"/>
                        <a:chOff x="1047" y="3733"/>
                        <a:chExt cx="99" cy="72"/>
                      </a:xfrm>
                    </p:grpSpPr>
                    <p:sp>
                      <p:nvSpPr>
                        <p:cNvPr id="23829" name="Line 27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047" y="3788"/>
                          <a:ext cx="32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830" name="Line 27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079" y="3733"/>
                          <a:ext cx="67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3744" name="Group 29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62" y="3745"/>
                      <a:ext cx="143" cy="83"/>
                      <a:chOff x="1162" y="3745"/>
                      <a:chExt cx="143" cy="83"/>
                    </a:xfrm>
                  </p:grpSpPr>
                  <p:grpSp>
                    <p:nvGrpSpPr>
                      <p:cNvPr id="23745" name="Group 28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222" y="3750"/>
                        <a:ext cx="83" cy="78"/>
                        <a:chOff x="1222" y="3750"/>
                        <a:chExt cx="83" cy="78"/>
                      </a:xfrm>
                    </p:grpSpPr>
                    <p:sp>
                      <p:nvSpPr>
                        <p:cNvPr id="23833" name="Line 28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222" y="3808"/>
                          <a:ext cx="28" cy="2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834" name="Line 28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250" y="3750"/>
                          <a:ext cx="55" cy="5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3748" name="Group 28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92" y="3746"/>
                        <a:ext cx="85" cy="80"/>
                        <a:chOff x="1192" y="3746"/>
                        <a:chExt cx="85" cy="80"/>
                      </a:xfrm>
                    </p:grpSpPr>
                    <p:sp>
                      <p:nvSpPr>
                        <p:cNvPr id="23836" name="Line 28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192" y="3805"/>
                          <a:ext cx="28" cy="2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837" name="Line 28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220" y="3746"/>
                          <a:ext cx="57" cy="59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3749" name="Group 28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62" y="3745"/>
                        <a:ext cx="83" cy="77"/>
                        <a:chOff x="1162" y="3745"/>
                        <a:chExt cx="83" cy="77"/>
                      </a:xfrm>
                    </p:grpSpPr>
                    <p:sp>
                      <p:nvSpPr>
                        <p:cNvPr id="23839" name="Line 28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162" y="3801"/>
                          <a:ext cx="29" cy="2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840" name="Line 28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191" y="3745"/>
                          <a:ext cx="54" cy="5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sp>
                  <p:nvSpPr>
                    <p:cNvPr id="23843" name="Line 2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06" y="3719"/>
                      <a:ext cx="604" cy="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844" name="Line 2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4" y="3734"/>
                      <a:ext cx="616" cy="6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845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1" y="3750"/>
                      <a:ext cx="622" cy="6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3755" name="Group 298"/>
                <p:cNvGrpSpPr>
                  <a:grpSpLocks/>
                </p:cNvGrpSpPr>
                <p:nvPr/>
              </p:nvGrpSpPr>
              <p:grpSpPr bwMode="auto">
                <a:xfrm>
                  <a:off x="1291" y="3762"/>
                  <a:ext cx="89" cy="91"/>
                  <a:chOff x="1291" y="3762"/>
                  <a:chExt cx="89" cy="91"/>
                </a:xfrm>
              </p:grpSpPr>
              <p:sp>
                <p:nvSpPr>
                  <p:cNvPr id="23848" name="Line 2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91" y="3814"/>
                    <a:ext cx="47" cy="39"/>
                  </a:xfrm>
                  <a:prstGeom prst="line">
                    <a:avLst/>
                  </a:prstGeom>
                  <a:noFill/>
                  <a:ln w="12700">
                    <a:solidFill>
                      <a:srgbClr val="3F3F3F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49" name="Line 2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38" y="3762"/>
                    <a:ext cx="42" cy="52"/>
                  </a:xfrm>
                  <a:prstGeom prst="line">
                    <a:avLst/>
                  </a:prstGeom>
                  <a:noFill/>
                  <a:ln w="12700">
                    <a:solidFill>
                      <a:srgbClr val="3F3F3F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aphicFrame>
        <p:nvGraphicFramePr>
          <p:cNvPr id="23854" name="Object 302"/>
          <p:cNvGraphicFramePr>
            <a:graphicFrameLocks/>
          </p:cNvGraphicFramePr>
          <p:nvPr/>
        </p:nvGraphicFramePr>
        <p:xfrm>
          <a:off x="9245600" y="4779963"/>
          <a:ext cx="1998133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ClipArt Gallery" r:id="rId4" imgW="3473280" imgH="3106440" progId="">
                  <p:embed/>
                </p:oleObj>
              </mc:Choice>
              <mc:Fallback>
                <p:oleObj name="Microsoft ClipArt Gallery" r:id="rId4" imgW="3473280" imgH="3106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5600" y="4779963"/>
                        <a:ext cx="1998133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55" name="Line 303"/>
          <p:cNvSpPr>
            <a:spLocks noChangeShapeType="1"/>
          </p:cNvSpPr>
          <p:nvPr/>
        </p:nvSpPr>
        <p:spPr bwMode="auto">
          <a:xfrm flipV="1">
            <a:off x="1828800" y="2438400"/>
            <a:ext cx="508000" cy="24384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856" name="Line 304"/>
          <p:cNvSpPr>
            <a:spLocks noChangeShapeType="1"/>
          </p:cNvSpPr>
          <p:nvPr/>
        </p:nvSpPr>
        <p:spPr bwMode="auto">
          <a:xfrm flipH="1">
            <a:off x="2946400" y="3657600"/>
            <a:ext cx="711200" cy="12192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857" name="Line 305"/>
          <p:cNvSpPr>
            <a:spLocks noChangeShapeType="1"/>
          </p:cNvSpPr>
          <p:nvPr/>
        </p:nvSpPr>
        <p:spPr bwMode="auto">
          <a:xfrm>
            <a:off x="3657600" y="3657600"/>
            <a:ext cx="508000" cy="1524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858" name="Line 306"/>
          <p:cNvSpPr>
            <a:spLocks noChangeShapeType="1"/>
          </p:cNvSpPr>
          <p:nvPr/>
        </p:nvSpPr>
        <p:spPr bwMode="auto">
          <a:xfrm flipV="1">
            <a:off x="5181600" y="3810000"/>
            <a:ext cx="812800" cy="1371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859" name="Line 307"/>
          <p:cNvSpPr>
            <a:spLocks noChangeShapeType="1"/>
          </p:cNvSpPr>
          <p:nvPr/>
        </p:nvSpPr>
        <p:spPr bwMode="auto">
          <a:xfrm>
            <a:off x="5994400" y="3810000"/>
            <a:ext cx="1016000" cy="12954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860" name="Line 308"/>
          <p:cNvSpPr>
            <a:spLocks noChangeShapeType="1"/>
          </p:cNvSpPr>
          <p:nvPr/>
        </p:nvSpPr>
        <p:spPr bwMode="auto">
          <a:xfrm flipV="1">
            <a:off x="8128000" y="3733800"/>
            <a:ext cx="609600" cy="1371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861" name="Line 309"/>
          <p:cNvSpPr>
            <a:spLocks noChangeShapeType="1"/>
          </p:cNvSpPr>
          <p:nvPr/>
        </p:nvSpPr>
        <p:spPr bwMode="auto">
          <a:xfrm>
            <a:off x="8636000" y="3810000"/>
            <a:ext cx="914400" cy="12192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862" name="Line 310"/>
          <p:cNvSpPr>
            <a:spLocks noChangeShapeType="1"/>
          </p:cNvSpPr>
          <p:nvPr/>
        </p:nvSpPr>
        <p:spPr bwMode="auto">
          <a:xfrm>
            <a:off x="10058400" y="2438400"/>
            <a:ext cx="812800" cy="24384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863" name="Rectangle 311"/>
          <p:cNvSpPr>
            <a:spLocks noChangeArrowheads="1"/>
          </p:cNvSpPr>
          <p:nvPr/>
        </p:nvSpPr>
        <p:spPr bwMode="auto">
          <a:xfrm>
            <a:off x="3433233" y="3856038"/>
            <a:ext cx="4218913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3200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</a:rPr>
              <a:t>JAVA INTERPRETER</a:t>
            </a:r>
          </a:p>
        </p:txBody>
      </p:sp>
      <p:sp>
        <p:nvSpPr>
          <p:cNvPr id="23864" name="Rectangle 312"/>
          <p:cNvSpPr>
            <a:spLocks noChangeArrowheads="1"/>
          </p:cNvSpPr>
          <p:nvPr/>
        </p:nvSpPr>
        <p:spPr bwMode="auto">
          <a:xfrm>
            <a:off x="994834" y="6308726"/>
            <a:ext cx="1734963" cy="4591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2400">
                <a:latin typeface="Times New Roman" pitchFamily="18" charset="0"/>
              </a:rPr>
              <a:t>Windows 95</a:t>
            </a:r>
          </a:p>
        </p:txBody>
      </p:sp>
      <p:sp>
        <p:nvSpPr>
          <p:cNvPr id="23865" name="Rectangle 313"/>
          <p:cNvSpPr>
            <a:spLocks noChangeArrowheads="1"/>
          </p:cNvSpPr>
          <p:nvPr/>
        </p:nvSpPr>
        <p:spPr bwMode="auto">
          <a:xfrm>
            <a:off x="4042833" y="6308726"/>
            <a:ext cx="1481176" cy="4591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2400">
                <a:latin typeface="Times New Roman" pitchFamily="18" charset="0"/>
              </a:rPr>
              <a:t>Macintosh</a:t>
            </a:r>
          </a:p>
        </p:txBody>
      </p:sp>
      <p:sp>
        <p:nvSpPr>
          <p:cNvPr id="23866" name="Rectangle 314"/>
          <p:cNvSpPr>
            <a:spLocks noChangeArrowheads="1"/>
          </p:cNvSpPr>
          <p:nvPr/>
        </p:nvSpPr>
        <p:spPr bwMode="auto">
          <a:xfrm>
            <a:off x="6887634" y="6308726"/>
            <a:ext cx="1037144" cy="4591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2400">
                <a:latin typeface="Times New Roman" pitchFamily="18" charset="0"/>
              </a:rPr>
              <a:t>Solaris</a:t>
            </a:r>
          </a:p>
        </p:txBody>
      </p:sp>
      <p:sp>
        <p:nvSpPr>
          <p:cNvPr id="23867" name="Rectangle 315"/>
          <p:cNvSpPr>
            <a:spLocks noChangeArrowheads="1"/>
          </p:cNvSpPr>
          <p:nvPr/>
        </p:nvSpPr>
        <p:spPr bwMode="auto">
          <a:xfrm>
            <a:off x="9122834" y="6308726"/>
            <a:ext cx="1837555" cy="4591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2400">
                <a:latin typeface="Times New Roman" pitchFamily="18" charset="0"/>
              </a:rPr>
              <a:t>Windows NT</a:t>
            </a:r>
          </a:p>
        </p:txBody>
      </p:sp>
      <p:sp>
        <p:nvSpPr>
          <p:cNvPr id="23868" name="Rectangle 316"/>
          <p:cNvSpPr>
            <a:spLocks noChangeArrowheads="1"/>
          </p:cNvSpPr>
          <p:nvPr/>
        </p:nvSpPr>
        <p:spPr bwMode="auto">
          <a:xfrm>
            <a:off x="5465233" y="2109788"/>
            <a:ext cx="132408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>
                <a:solidFill>
                  <a:schemeClr val="bg1"/>
                </a:solidFill>
                <a:latin typeface="Times New Roman" pitchFamily="18" charset="0"/>
              </a:rPr>
              <a:t>(translator)</a:t>
            </a:r>
          </a:p>
        </p:txBody>
      </p:sp>
      <p:sp>
        <p:nvSpPr>
          <p:cNvPr id="23869" name="Rectangle 317"/>
          <p:cNvSpPr>
            <a:spLocks noChangeArrowheads="1"/>
          </p:cNvSpPr>
          <p:nvPr/>
        </p:nvSpPr>
        <p:spPr bwMode="auto">
          <a:xfrm>
            <a:off x="4855634" y="3405188"/>
            <a:ext cx="2506136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1">
                <a:solidFill>
                  <a:srgbClr val="FAFD00"/>
                </a:solidFill>
                <a:latin typeface="Times New Roman" pitchFamily="18" charset="0"/>
              </a:rPr>
              <a:t>(same for all platforms)</a:t>
            </a:r>
          </a:p>
        </p:txBody>
      </p:sp>
      <p:sp>
        <p:nvSpPr>
          <p:cNvPr id="23870" name="Rectangle 318"/>
          <p:cNvSpPr>
            <a:spLocks noChangeArrowheads="1"/>
          </p:cNvSpPr>
          <p:nvPr/>
        </p:nvSpPr>
        <p:spPr bwMode="auto">
          <a:xfrm>
            <a:off x="2844801" y="4297364"/>
            <a:ext cx="498713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(one for each different system)</a:t>
            </a:r>
          </a:p>
        </p:txBody>
      </p:sp>
    </p:spTree>
    <p:extLst>
      <p:ext uri="{BB962C8B-B14F-4D97-AF65-F5344CB8AC3E}">
        <p14:creationId xmlns:p14="http://schemas.microsoft.com/office/powerpoint/2010/main" val="284955405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10363200" cy="792162"/>
          </a:xfrm>
          <a:solidFill>
            <a:srgbClr val="0EADC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6858000" cy="2057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Java SE: Standard Edition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Java EE: Enterprise Edition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Java ME: Micro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149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1" y="228600"/>
            <a:ext cx="10363200" cy="944562"/>
          </a:xfrm>
          <a:solidFill>
            <a:srgbClr val="0EADC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JDK and JRE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1" y="1371601"/>
            <a:ext cx="11480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Nilesh\Desktop\unnam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083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10363200" cy="1143000"/>
          </a:xfrm>
          <a:solidFill>
            <a:srgbClr val="0EADC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19200" y="1828800"/>
            <a:ext cx="8686800" cy="1524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We can develop two types of Java programs:</a:t>
            </a:r>
          </a:p>
          <a:p>
            <a:pPr marL="777240" lvl="1" indent="-457200">
              <a:buFont typeface="+mj-lt"/>
              <a:buAutoNum type="arabicParenR"/>
            </a:pPr>
            <a:r>
              <a:rPr lang="en-US" dirty="0"/>
              <a:t>Stand-alone applications</a:t>
            </a:r>
          </a:p>
          <a:p>
            <a:pPr marL="777240" lvl="1" indent="-457200">
              <a:buFont typeface="+mj-lt"/>
              <a:buAutoNum type="arabicParenR"/>
            </a:pPr>
            <a:r>
              <a:rPr lang="en-US" dirty="0"/>
              <a:t>Web applications (applets)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50248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371600"/>
            <a:ext cx="10363200" cy="45720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488" tIns="44450" rIns="90488" bIns="44450"/>
          <a:lstStyle/>
          <a:p>
            <a:r>
              <a:rPr lang="en-US" altLang="en-AU" dirty="0"/>
              <a:t>Different ways to run a Java executable are</a:t>
            </a:r>
          </a:p>
          <a:p>
            <a:pPr lvl="1" eaLnBrk="0" hangingPunct="0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en-AU" sz="2400" b="1" u="sng" dirty="0">
                <a:solidFill>
                  <a:srgbClr val="00B7A5"/>
                </a:solidFill>
                <a:latin typeface="Century Gothic" pitchFamily="34" charset="0"/>
              </a:rPr>
              <a:t>Application</a:t>
            </a:r>
            <a:r>
              <a:rPr lang="en-US" altLang="en-AU" sz="2400" b="1" dirty="0">
                <a:solidFill>
                  <a:srgbClr val="FAFD00"/>
                </a:solidFill>
                <a:latin typeface="Century Gothic" pitchFamily="34" charset="0"/>
              </a:rPr>
              <a:t>- </a:t>
            </a:r>
            <a:r>
              <a:rPr lang="en-US" altLang="en-AU" sz="2400" b="1" dirty="0">
                <a:latin typeface="Century Gothic" pitchFamily="34" charset="0"/>
              </a:rPr>
              <a:t>A stand-alone program that can be invoked from command line . A program that has a “</a:t>
            </a:r>
            <a:r>
              <a:rPr lang="en-US" altLang="en-AU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main</a:t>
            </a:r>
            <a:r>
              <a:rPr lang="en-US" altLang="en-AU" sz="2400" b="1" dirty="0">
                <a:latin typeface="Century Gothic" pitchFamily="34" charset="0"/>
              </a:rPr>
              <a:t>” method</a:t>
            </a:r>
          </a:p>
          <a:p>
            <a:pPr lvl="1" eaLnBrk="0" hangingPunct="0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en-AU" sz="2400" b="1" u="sng" dirty="0">
                <a:solidFill>
                  <a:srgbClr val="00B7A5"/>
                </a:solidFill>
                <a:latin typeface="Century Gothic" pitchFamily="34" charset="0"/>
              </a:rPr>
              <a:t>Applet</a:t>
            </a:r>
            <a:r>
              <a:rPr lang="en-US" altLang="en-AU" sz="2400" b="1" dirty="0">
                <a:solidFill>
                  <a:srgbClr val="FAFD00"/>
                </a:solidFill>
                <a:latin typeface="Century Gothic" pitchFamily="34" charset="0"/>
              </a:rPr>
              <a:t>- </a:t>
            </a:r>
            <a:r>
              <a:rPr lang="en-US" altLang="en-AU" sz="2400" b="1" dirty="0">
                <a:latin typeface="Century Gothic" pitchFamily="34" charset="0"/>
              </a:rPr>
              <a:t>A program embedded in a web page , to be run when the page is browsed . A program that contains no “main” method</a:t>
            </a:r>
          </a:p>
          <a:p>
            <a:r>
              <a:rPr lang="en-US" altLang="en-AU" dirty="0">
                <a:solidFill>
                  <a:srgbClr val="00B7A5"/>
                </a:solidFill>
              </a:rPr>
              <a:t>Application</a:t>
            </a:r>
            <a:r>
              <a:rPr lang="en-US" altLang="en-AU" dirty="0"/>
              <a:t> –Executed by the Java interpreter. </a:t>
            </a:r>
          </a:p>
          <a:p>
            <a:r>
              <a:rPr lang="en-US" altLang="en-AU" dirty="0">
                <a:solidFill>
                  <a:srgbClr val="00B7A5"/>
                </a:solidFill>
              </a:rPr>
              <a:t>Applet</a:t>
            </a:r>
            <a:r>
              <a:rPr lang="en-US" altLang="en-AU" dirty="0"/>
              <a:t>- Java enabled web browser.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19200" y="381000"/>
            <a:ext cx="9652000" cy="762000"/>
          </a:xfrm>
          <a:prstGeom prst="rect">
            <a:avLst/>
          </a:prstGeom>
          <a:solidFill>
            <a:srgbClr val="0EADC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0488" tIns="44450" rIns="90488" bIns="44450" anchor="t" anchorCtr="0">
            <a:normAutofit/>
          </a:bodyPr>
          <a:lstStyle/>
          <a:p>
            <a:pPr marL="0" marR="0" lvl="0" indent="0" algn="ctr" defTabSz="9144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en-AU" sz="4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en-AU" altLang="en-AU" sz="4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v/s Applets</a:t>
            </a:r>
            <a:endParaRPr lang="en-US" altLang="en-AU" sz="4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54156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68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Standalone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Stand alone applications are programs written in Java to carry out certain tasks on standalone local computer</a:t>
            </a:r>
          </a:p>
          <a:p>
            <a:r>
              <a:rPr lang="en-US" sz="2800" dirty="0"/>
              <a:t>In fact, Java can be used to develop programs for all kind of application </a:t>
            </a:r>
          </a:p>
          <a:p>
            <a:r>
              <a:rPr lang="en-US" sz="2800" dirty="0"/>
              <a:t>Standalone Java program involves two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Compiling source code into byte codes using </a:t>
            </a:r>
            <a:r>
              <a:rPr lang="en-US" b="1" dirty="0" err="1">
                <a:solidFill>
                  <a:srgbClr val="FF0000"/>
                </a:solidFill>
              </a:rPr>
              <a:t>javac</a:t>
            </a:r>
            <a:r>
              <a:rPr lang="en-US" b="1" dirty="0">
                <a:solidFill>
                  <a:srgbClr val="FF0000"/>
                </a:solidFill>
              </a:rPr>
              <a:t> compiler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Executing the byte code program using java interpreter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216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715819" y="304800"/>
            <a:ext cx="10363200" cy="7159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 eaLnBrk="1" hangingPunct="1"/>
            <a:r>
              <a:rPr lang="en-US" sz="4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68105050"/>
              </p:ext>
            </p:extLst>
          </p:nvPr>
        </p:nvGraphicFramePr>
        <p:xfrm>
          <a:off x="1219200" y="1447800"/>
          <a:ext cx="10261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8817123" y="2360475"/>
            <a:ext cx="2517356" cy="120032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rgbClr val="9B2D1F">
                        <a:tint val="70000"/>
                        <a:satMod val="245000"/>
                      </a:srgbClr>
                    </a:gs>
                    <a:gs pos="75000">
                      <a:srgbClr val="9B2D1F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B2D1F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erpetua"/>
              </a:rPr>
              <a:t>Java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rgbClr val="9B2D1F">
                        <a:tint val="70000"/>
                        <a:satMod val="245000"/>
                      </a:srgbClr>
                    </a:gs>
                    <a:gs pos="75000">
                      <a:srgbClr val="9B2D1F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B2D1F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erpetua"/>
              </a:rPr>
              <a:t>Application</a:t>
            </a:r>
          </a:p>
        </p:txBody>
      </p:sp>
      <p:sp>
        <p:nvSpPr>
          <p:cNvPr id="8" name="Down Arrow 7"/>
          <p:cNvSpPr/>
          <p:nvPr/>
        </p:nvSpPr>
        <p:spPr>
          <a:xfrm>
            <a:off x="7889564" y="5562600"/>
            <a:ext cx="508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869709" y="2299855"/>
            <a:ext cx="508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5897419" y="3754582"/>
            <a:ext cx="508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24105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5D69DB-C0C9-4FF4-85C6-EBD0F68F1E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135CA7-A7D5-47BF-8DC9-1888EA430E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DFDF1D-0645-4979-8105-35E6D7568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63E0FE-264A-4F96-97BC-AD66F068A9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A4BF25-A085-4F8E-BEE7-DF0338967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1538A4-F75E-494A-8878-9086BAF890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B341D7-1075-4458-80DE-3E3D0E0EF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020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Web Applets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038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Applets are small programs developed for internet applications </a:t>
            </a:r>
          </a:p>
          <a:p>
            <a:r>
              <a:rPr lang="en-US" dirty="0"/>
              <a:t>Applet located on distant computer (server) can be downloaded via internet and executed on local computer using a Java web browser</a:t>
            </a:r>
          </a:p>
          <a:p>
            <a:r>
              <a:rPr lang="en-US" dirty="0"/>
              <a:t>Develop applets for doing everything from simple animated graphics to complex games utilities.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66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65A5-2909-E434-5E7D-968EAB58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1596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Reference Book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EA8C6-F679-B96C-D0CC-BD3FC6FB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C427D-E82B-0670-598B-F118FF64854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143000"/>
            <a:ext cx="10363200" cy="5440362"/>
          </a:xfrm>
        </p:spPr>
        <p:txBody>
          <a:bodyPr/>
          <a:lstStyle/>
          <a:p>
            <a:r>
              <a:rPr lang="en-US" dirty="0"/>
              <a:t>E. </a:t>
            </a:r>
            <a:r>
              <a:rPr lang="en-US" dirty="0" err="1"/>
              <a:t>Balagurusamy</a:t>
            </a:r>
            <a:r>
              <a:rPr lang="en-US" dirty="0"/>
              <a:t>, “Programming With JAVA” , Tata McGraw Hill, 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Herbert </a:t>
            </a:r>
            <a:r>
              <a:rPr lang="en-US" dirty="0" err="1"/>
              <a:t>Schildt</a:t>
            </a:r>
            <a:r>
              <a:rPr lang="en-US" dirty="0"/>
              <a:t>, “ JAVA:- The Complete Reference, Tata McGraw Hill, 11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0C2CFE9-9D9D-59B2-2A4F-CB4D6D1CDD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47" y="1683543"/>
            <a:ext cx="1950706" cy="2179638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51AFA318-E845-76FC-85C7-D195C0FBF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683543"/>
            <a:ext cx="1857375" cy="2179638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EA569D9-7086-131E-E8A8-6BD5CFABA3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40" y="4446826"/>
            <a:ext cx="2089533" cy="2136536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13E37C-612E-FF65-B198-06379E072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446826"/>
            <a:ext cx="2089532" cy="2179638"/>
          </a:xfrm>
          <a:prstGeom prst="rect">
            <a:avLst/>
          </a:prstGeom>
        </p:spPr>
      </p:pic>
      <p:pic>
        <p:nvPicPr>
          <p:cNvPr id="15" name="Picture 14" descr="A red and white sign with a building in the background&#10;&#10;Description automatically generated with low confidence">
            <a:extLst>
              <a:ext uri="{FF2B5EF4-FFF2-40B4-BE49-F238E27FC236}">
                <a16:creationId xmlns:a16="http://schemas.microsoft.com/office/drawing/2014/main" id="{53BF5188-E094-0F3B-8670-7EBCC918FE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752" y="4387038"/>
            <a:ext cx="2096448" cy="219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40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159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 eaLnBrk="1" hangingPunct="1"/>
            <a:r>
              <a:rPr lang="en-US" dirty="0"/>
              <a:t>INTRODUCTION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17650352"/>
              </p:ext>
            </p:extLst>
          </p:nvPr>
        </p:nvGraphicFramePr>
        <p:xfrm>
          <a:off x="1219200" y="1447800"/>
          <a:ext cx="10261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015973" y="2438401"/>
            <a:ext cx="1531188" cy="120032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rgbClr val="9B2D1F">
                        <a:tint val="70000"/>
                        <a:satMod val="245000"/>
                      </a:srgbClr>
                    </a:gs>
                    <a:gs pos="75000">
                      <a:srgbClr val="9B2D1F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B2D1F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erpetua"/>
              </a:rPr>
              <a:t>Java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rgbClr val="9B2D1F">
                        <a:tint val="70000"/>
                        <a:satMod val="245000"/>
                      </a:srgbClr>
                    </a:gs>
                    <a:gs pos="75000">
                      <a:srgbClr val="9B2D1F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B2D1F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erpetua"/>
              </a:rPr>
              <a:t>Applet</a:t>
            </a:r>
          </a:p>
        </p:txBody>
      </p:sp>
      <p:sp>
        <p:nvSpPr>
          <p:cNvPr id="6" name="Rectangle 5"/>
          <p:cNvSpPr/>
          <p:nvPr/>
        </p:nvSpPr>
        <p:spPr>
          <a:xfrm>
            <a:off x="8817123" y="2360475"/>
            <a:ext cx="2517356" cy="120032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rgbClr val="9B2D1F">
                        <a:tint val="70000"/>
                        <a:satMod val="245000"/>
                      </a:srgbClr>
                    </a:gs>
                    <a:gs pos="75000">
                      <a:srgbClr val="9B2D1F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B2D1F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erpetua"/>
              </a:rPr>
              <a:t>Java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rgbClr val="9B2D1F">
                        <a:tint val="70000"/>
                        <a:satMod val="245000"/>
                      </a:srgbClr>
                    </a:gs>
                    <a:gs pos="75000">
                      <a:srgbClr val="9B2D1F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9B2D1F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Perpetua"/>
              </a:rPr>
              <a:t>Application</a:t>
            </a:r>
          </a:p>
        </p:txBody>
      </p:sp>
      <p:sp>
        <p:nvSpPr>
          <p:cNvPr id="7" name="Down Arrow 6"/>
          <p:cNvSpPr/>
          <p:nvPr/>
        </p:nvSpPr>
        <p:spPr>
          <a:xfrm>
            <a:off x="3482109" y="5500254"/>
            <a:ext cx="508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8968509" y="5500254"/>
            <a:ext cx="508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869709" y="2299855"/>
            <a:ext cx="508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5897419" y="3754582"/>
            <a:ext cx="508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</p:spTree>
    <p:extLst>
      <p:ext uri="{BB962C8B-B14F-4D97-AF65-F5344CB8AC3E}">
        <p14:creationId xmlns:p14="http://schemas.microsoft.com/office/powerpoint/2010/main" val="855214750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5D69DB-C0C9-4FF4-85C6-EBD0F68F1E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135CA7-A7D5-47BF-8DC9-1888EA430E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DFDF1D-0645-4979-8105-35E6D7568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D6420B-8D36-4820-A123-3F01F56505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B14CF9-67AD-477F-9B8B-EFE6A81F95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DC31AA-871F-4059-B1BF-627263A3A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6A459B-618B-4855-83A4-29A57C4506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63E0FE-264A-4F96-97BC-AD66F068A9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A4BF25-A085-4F8E-BEE7-DF0338967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1538A4-F75E-494A-8878-9086BAF890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B341D7-1075-4458-80DE-3E3D0E0EF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2209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Creating and running web applets are more complex than creating an application</a:t>
            </a:r>
          </a:p>
          <a:p>
            <a:r>
              <a:rPr lang="en-US" dirty="0"/>
              <a:t>Standalone programs can read and write files and perform certain operation that applets can not do. Applet can only run within a web browser.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838200" y="6019799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91" y="613093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6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</a:rPr>
              <a:t>Building your first Java Program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Let us Try Out</a:t>
            </a:r>
          </a:p>
        </p:txBody>
      </p:sp>
    </p:spTree>
    <p:extLst>
      <p:ext uri="{BB962C8B-B14F-4D97-AF65-F5344CB8AC3E}">
        <p14:creationId xmlns:p14="http://schemas.microsoft.com/office/powerpoint/2010/main" val="377500260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INSTALLING AND CONFIGURING JAVA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marL="547688" lvl="2" indent="-273050" eaLnBrk="1" hangingPunct="1">
              <a:spcBef>
                <a:spcPts val="575"/>
              </a:spcBef>
              <a:buClr>
                <a:schemeClr val="accent1"/>
              </a:buClr>
            </a:pPr>
            <a:r>
              <a:rPr lang="en-US" dirty="0" err="1"/>
              <a:t>Netbean</a:t>
            </a:r>
            <a:r>
              <a:rPr lang="en-US" dirty="0"/>
              <a:t>/Eclipse- run the.exe file</a:t>
            </a:r>
          </a:p>
          <a:p>
            <a:pPr eaLnBrk="1" hangingPunct="1"/>
            <a:r>
              <a:rPr lang="en-US" dirty="0"/>
              <a:t>Configuring the java</a:t>
            </a:r>
          </a:p>
          <a:p>
            <a:pPr eaLnBrk="1" hangingPunct="1"/>
            <a:endParaRPr lang="en-US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916113"/>
            <a:ext cx="103632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6096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Nilesh\Desktop\unnam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14111"/>
      </p:ext>
    </p:extLst>
  </p:cSld>
  <p:clrMapOvr>
    <a:masterClrMapping/>
  </p:clrMapOvr>
  <p:transition>
    <p:wedg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is a IDE?</a:t>
            </a:r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9901" y="1600200"/>
            <a:ext cx="11214100" cy="4191000"/>
          </a:xfr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838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JAVA PROGRAMS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954910" y="1524000"/>
            <a:ext cx="10363200" cy="4114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/>
              <a:t>Creating the program</a:t>
            </a:r>
          </a:p>
          <a:p>
            <a:pPr eaLnBrk="1" hangingPunct="1"/>
            <a:r>
              <a:rPr lang="en-US" dirty="0"/>
              <a:t>Compiling the program</a:t>
            </a:r>
          </a:p>
          <a:p>
            <a:pPr eaLnBrk="1" hangingPunct="1"/>
            <a:r>
              <a:rPr lang="en-US" dirty="0"/>
              <a:t>Running the program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378044"/>
      </p:ext>
    </p:extLst>
  </p:cSld>
  <p:clrMapOvr>
    <a:masterClrMapping/>
  </p:clrMapOvr>
  <p:transition>
    <p:wedg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defRPr/>
            </a:pP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JAVA PROGRAMS:</a:t>
            </a:r>
            <a:b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1 - Creating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2400" y="1524000"/>
            <a:ext cx="9652000" cy="4267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8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/>
              <a:t>Class Simple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/>
              <a:t>{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/>
              <a:t>	public static void main (</a:t>
            </a:r>
            <a:r>
              <a:rPr lang="en-US" sz="2800" b="1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tring </a:t>
            </a:r>
            <a:r>
              <a:rPr lang="en-US" sz="2800" dirty="0" err="1"/>
              <a:t>arg</a:t>
            </a:r>
            <a:r>
              <a:rPr lang="en-US" sz="2800" dirty="0"/>
              <a:t>[])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/>
              <a:t>	{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/>
              <a:t>		</a:t>
            </a:r>
            <a:r>
              <a:rPr lang="en-US" sz="2800" b="1" dirty="0" err="1">
                <a:solidFill>
                  <a:srgbClr val="FF0000"/>
                </a:solidFill>
              </a:rPr>
              <a:t>S</a:t>
            </a:r>
            <a:r>
              <a:rPr lang="en-US" sz="2800" dirty="0" err="1"/>
              <a:t>ystem.out.println</a:t>
            </a:r>
            <a:r>
              <a:rPr lang="en-US" sz="2800" dirty="0"/>
              <a:t>(“Hello World”);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/>
              <a:t>	}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/>
              <a:t>}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685800" y="5966883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10" y="6118661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733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8568" y="1447800"/>
            <a:ext cx="10363200" cy="39624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Save file as class name e.g.  </a:t>
            </a:r>
            <a:r>
              <a:rPr lang="en-US" sz="2800" dirty="0">
                <a:solidFill>
                  <a:srgbClr val="7030A0"/>
                </a:solidFill>
              </a:rPr>
              <a:t>Simple.java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Same name as that of class name.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Called as source file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May have multiple classes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One of them must contain the ‘main method’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The file name must be the </a:t>
            </a:r>
            <a:r>
              <a:rPr lang="en-US" sz="2800" dirty="0" err="1"/>
              <a:t>classname</a:t>
            </a:r>
            <a:r>
              <a:rPr lang="en-US" sz="2800" dirty="0"/>
              <a:t> of class containing the ‘main method’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17600" y="152400"/>
            <a:ext cx="103632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defRPr/>
            </a:pPr>
            <a:br>
              <a:rPr lang="en-US" dirty="0"/>
            </a:br>
            <a: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JAVA PROGRAMS:</a:t>
            </a:r>
            <a:b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1 - Creating The Program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937325" y="5978769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659" y="608990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479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001"/>
            <a:ext cx="10464800" cy="265271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339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9956800" cy="43434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3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260A53-96E9-4339-BBEF-E2E09701340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3276600"/>
            <a:ext cx="10363200" cy="1447800"/>
          </a:xfrm>
          <a:solidFill>
            <a:srgbClr val="0EADC2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UNIT :- I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chemeClr val="tx1"/>
                </a:solidFill>
                <a:highlight>
                  <a:srgbClr val="FFFF00"/>
                </a:highlight>
              </a:rPr>
              <a:t>JAVA FUNDAMENTALS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8159E7-3EA1-4FD7-B5A0-D4EFABBD414E}"/>
              </a:ext>
            </a:extLst>
          </p:cNvPr>
          <p:cNvSpPr txBox="1">
            <a:spLocks/>
          </p:cNvSpPr>
          <p:nvPr/>
        </p:nvSpPr>
        <p:spPr>
          <a:xfrm>
            <a:off x="3657600" y="1767689"/>
            <a:ext cx="7002634" cy="715964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ct val="85000"/>
              <a:buFont typeface="Wingdings 2"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latin typeface="Perpetua"/>
              </a:rPr>
              <a:t>Fundamental of JAVA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Programming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590F3-CF26-41B4-AE97-C299C3E7E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18" y="1485662"/>
            <a:ext cx="1318341" cy="12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3632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defRPr/>
            </a:pP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JAVA PROGRAMS:</a:t>
            </a:r>
            <a:b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Compiling &amp; Running the Program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203200" y="1371600"/>
            <a:ext cx="11785600" cy="4419600"/>
          </a:xfrm>
        </p:spPr>
        <p:txBody>
          <a:bodyPr/>
          <a:lstStyle/>
          <a:p>
            <a:pPr eaLnBrk="1" hangingPunct="1"/>
            <a:r>
              <a:rPr lang="en-US" sz="2800" dirty="0" err="1"/>
              <a:t>javac</a:t>
            </a:r>
            <a:r>
              <a:rPr lang="en-US" sz="2800" dirty="0"/>
              <a:t> (java complier)is responsible for compiling the source code.</a:t>
            </a:r>
          </a:p>
          <a:p>
            <a:pPr eaLnBrk="1" hangingPunct="1"/>
            <a:r>
              <a:rPr lang="en-US" sz="2800" dirty="0"/>
              <a:t>converts .java to .class (Byte code).</a:t>
            </a:r>
          </a:p>
          <a:p>
            <a:pPr eaLnBrk="1" hangingPunct="1"/>
            <a:r>
              <a:rPr lang="en-US" sz="2800" dirty="0"/>
              <a:t>Byte code are machine independent, can be run on any machine.</a:t>
            </a:r>
          </a:p>
          <a:p>
            <a:pPr eaLnBrk="1" hangingPunct="1"/>
            <a:r>
              <a:rPr lang="en-US" sz="2800" dirty="0"/>
              <a:t>java (java interpreter)is responsible for running the compiled code.</a:t>
            </a:r>
          </a:p>
          <a:p>
            <a:pPr eaLnBrk="1" hangingPunct="1"/>
            <a:r>
              <a:rPr lang="en-US" sz="2800" dirty="0"/>
              <a:t>Reads the byte code fine and translate them into machine code for specific machine. </a:t>
            </a:r>
          </a:p>
          <a:p>
            <a:pPr eaLnBrk="1" hangingPunct="1"/>
            <a:r>
              <a:rPr lang="en-US" sz="2800" dirty="0"/>
              <a:t>Interpreter is specially written for each type of machine.</a:t>
            </a:r>
          </a:p>
          <a:p>
            <a:pPr eaLnBrk="1" hangingPunct="1"/>
            <a:r>
              <a:rPr lang="en-US" sz="2800" dirty="0"/>
              <a:t>Interpreter looks  for the ‘main method’ in the program and begin execution from there.</a:t>
            </a:r>
          </a:p>
          <a:p>
            <a:pPr eaLnBrk="1" hangingPunct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68569" y="5831527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79" y="5983305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44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68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Program Editing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16000" y="1676400"/>
            <a:ext cx="10363200" cy="4114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Any text editor can be used to write Java Program </a:t>
            </a:r>
          </a:p>
          <a:p>
            <a:pPr marL="0" indent="0">
              <a:buNone/>
            </a:pPr>
            <a:r>
              <a:rPr lang="en-US" dirty="0"/>
              <a:t>      e.g. In windows :- Notepad, Edit, </a:t>
            </a:r>
            <a:r>
              <a:rPr lang="en-US" dirty="0" err="1"/>
              <a:t>Wordpad</a:t>
            </a:r>
            <a:r>
              <a:rPr lang="en-US" dirty="0"/>
              <a:t>, MS-Word etc.</a:t>
            </a:r>
          </a:p>
          <a:p>
            <a:pPr marL="0" indent="0">
              <a:buNone/>
            </a:pPr>
            <a:r>
              <a:rPr lang="en-US" dirty="0"/>
              <a:t>             In Unix :- vi, </a:t>
            </a:r>
            <a:r>
              <a:rPr lang="en-US" dirty="0" err="1"/>
              <a:t>emacs</a:t>
            </a:r>
            <a:r>
              <a:rPr lang="en-US" dirty="0"/>
              <a:t>, </a:t>
            </a:r>
            <a:r>
              <a:rPr lang="en-US" dirty="0" err="1"/>
              <a:t>gedit</a:t>
            </a:r>
            <a:r>
              <a:rPr lang="en-US" dirty="0"/>
              <a:t>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Save the Program </a:t>
            </a:r>
          </a:p>
          <a:p>
            <a:pPr marL="0" indent="0">
              <a:buNone/>
            </a:pPr>
            <a:r>
              <a:rPr lang="en-US" dirty="0"/>
              <a:t>      - Save the program in a file with the name </a:t>
            </a:r>
          </a:p>
          <a:p>
            <a:pPr marL="0" indent="0">
              <a:buNone/>
            </a:pPr>
            <a:r>
              <a:rPr lang="en-US" dirty="0"/>
              <a:t>                                Simple.java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161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Steps for Implementing Java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447800"/>
            <a:ext cx="11480800" cy="4572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To write the simple program, you need to open notepad by </a:t>
            </a:r>
            <a:r>
              <a:rPr lang="en-US" b="1" dirty="0"/>
              <a:t>start menu -&gt; All Programs -&gt; Accessories -&gt; notepad</a:t>
            </a:r>
            <a:r>
              <a:rPr lang="en-US" dirty="0"/>
              <a:t> and write a simple program and save as  </a:t>
            </a:r>
            <a:r>
              <a:rPr lang="en-US" dirty="0" err="1"/>
              <a:t>classname</a:t>
            </a:r>
            <a:r>
              <a:rPr lang="en-US" dirty="0"/>
              <a:t> .java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To compile and run this program, you need to open the command prompt by </a:t>
            </a:r>
            <a:r>
              <a:rPr lang="en-US" b="1" dirty="0"/>
              <a:t>start menu -&gt; All Programs -&gt; Accessories -&gt; command prompt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74779"/>
              </p:ext>
            </p:extLst>
          </p:nvPr>
        </p:nvGraphicFramePr>
        <p:xfrm>
          <a:off x="508000" y="4114800"/>
          <a:ext cx="10871200" cy="603924"/>
        </p:xfrm>
        <a:graphic>
          <a:graphicData uri="http://schemas.openxmlformats.org/drawingml/2006/table">
            <a:tbl>
              <a:tblPr/>
              <a:tblGrid>
                <a:gridCol w="1087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351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3) To compile and run the above program, go to your current directory first; my current directory is c:\Java</a:t>
                      </a:r>
                      <a:r>
                        <a:rPr lang="en-US" sz="1700" baseline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Programming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 Write here:</a:t>
                      </a:r>
                    </a:p>
                  </a:txBody>
                  <a:tcPr marL="114352" marR="114352" marT="42882" marB="42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817722"/>
              </p:ext>
            </p:extLst>
          </p:nvPr>
        </p:nvGraphicFramePr>
        <p:xfrm>
          <a:off x="1219200" y="4876800"/>
          <a:ext cx="10363200" cy="689688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058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rgbClr val="2F4F4F"/>
                          </a:solidFill>
                          <a:effectLst/>
                          <a:latin typeface="verdana"/>
                        </a:rPr>
                        <a:t>To compile: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14352" marR="114352" marT="42882" marB="42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javac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filename.java</a:t>
                      </a:r>
                    </a:p>
                  </a:txBody>
                  <a:tcPr marL="114352" marR="114352" marT="42882" marB="42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58"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rgbClr val="2F4F4F"/>
                          </a:solidFill>
                          <a:effectLst/>
                          <a:latin typeface="verdana"/>
                        </a:rPr>
                        <a:t>To execute: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14352" marR="114352" marT="42882" marB="42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java filename</a:t>
                      </a:r>
                    </a:p>
                  </a:txBody>
                  <a:tcPr marL="114352" marR="114352" marT="42882" marB="42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451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103632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defRPr/>
            </a:pP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Resolving an error "</a:t>
            </a:r>
            <a:r>
              <a:rPr lang="en-US" sz="3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not recognized as an internal or external command"?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10972800" cy="4648200"/>
          </a:xfrm>
        </p:spPr>
        <p:txBody>
          <a:bodyPr/>
          <a:lstStyle/>
          <a:p>
            <a:r>
              <a:rPr lang="en-US" dirty="0"/>
              <a:t>To solve this problem by set path </a:t>
            </a:r>
          </a:p>
          <a:p>
            <a:r>
              <a:rPr lang="en-US" dirty="0"/>
              <a:t>Since DOS doesn't know </a:t>
            </a:r>
            <a:r>
              <a:rPr lang="en-US" dirty="0" err="1"/>
              <a:t>javac</a:t>
            </a:r>
            <a:r>
              <a:rPr lang="en-US" dirty="0"/>
              <a:t> or java, we need to set path. </a:t>
            </a:r>
          </a:p>
          <a:p>
            <a:r>
              <a:rPr lang="en-US" dirty="0"/>
              <a:t>The path is not required in such a case if you save your program inside the JDK/bin directory. However, it is an excellent approach to set the path. </a:t>
            </a:r>
          </a:p>
          <a:p>
            <a:r>
              <a:rPr lang="en-US" dirty="0"/>
              <a:t>However, if you have your Java file outside the JDK/bin folder, it is necessary to set the path of JDK.</a:t>
            </a:r>
          </a:p>
          <a:p>
            <a:r>
              <a:rPr lang="en-US" dirty="0"/>
              <a:t>There are two ways to set the path in Java: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Temporary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Permanent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5154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524000"/>
            <a:ext cx="10363200" cy="41148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To set the temporary path of JDK, you need to follow the some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command prompt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 the path of the JDK/bin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in command prompt: set path=</a:t>
            </a:r>
            <a:r>
              <a:rPr lang="en-US" dirty="0" err="1"/>
              <a:t>copied_path</a:t>
            </a:r>
            <a:endParaRPr lang="en-US" dirty="0"/>
          </a:p>
          <a:p>
            <a:endParaRPr lang="en-US" sz="4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103632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US" sz="2400" dirty="0"/>
            </a:br>
            <a:br>
              <a:rPr lang="en-US" sz="2400" dirty="0"/>
            </a:br>
            <a:br>
              <a:rPr lang="en-US" sz="3600" dirty="0"/>
            </a:br>
            <a:r>
              <a:rPr lang="en-US" sz="3600" dirty="0"/>
              <a:t>1</a:t>
            </a:r>
            <a: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How to Set the temporary path of JDK in Windows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1866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600200"/>
            <a:ext cx="10363200" cy="39624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For setting the permanent path of JDK, you need to follow these steps: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Go to </a:t>
            </a:r>
            <a:r>
              <a:rPr lang="en-US" dirty="0" err="1"/>
              <a:t>MyComputer</a:t>
            </a:r>
            <a:r>
              <a:rPr lang="en-US" dirty="0"/>
              <a:t> properties -&gt; advanced tab -&gt; environment variables -&gt; new tab of user variable -&gt; write path in variable name -&gt; write path of bin folder in variable value -&gt; ok -&gt; ok -&gt; ok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363200" cy="1219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defRPr/>
            </a:pPr>
            <a:br>
              <a:rPr lang="en-US" sz="2400" dirty="0"/>
            </a:br>
            <a:br>
              <a:rPr lang="en-US" sz="2400" dirty="0"/>
            </a:br>
            <a:br>
              <a:rPr lang="en-US" sz="3600" dirty="0"/>
            </a:br>
            <a: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2) How to Set the permanent path of JDK in Windows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762000" y="5931713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510" y="6083491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1865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4191000" cy="838200"/>
          </a:xfrm>
          <a:solidFill>
            <a:srgbClr val="0EADC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488" tIns="44450" rIns="90488" bIns="44450" anchor="t">
            <a:normAutofit/>
          </a:bodyPr>
          <a:lstStyle/>
          <a:p>
            <a:pPr algn="ctr">
              <a:defRPr/>
            </a:pPr>
            <a:r>
              <a:rPr lang="en-US" altLang="en-AU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2133600"/>
            <a:ext cx="10160000" cy="36576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488" tIns="44450" rIns="90488" bIns="44450"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AU" sz="2700" dirty="0">
                <a:latin typeface="Courier New" pitchFamily="49" charset="0"/>
              </a:rPr>
              <a:t>// hello.java: Hello world program</a:t>
            </a:r>
          </a:p>
          <a:p>
            <a:pPr>
              <a:buFont typeface="Wingdings" pitchFamily="2" charset="2"/>
              <a:buNone/>
            </a:pPr>
            <a:r>
              <a:rPr lang="en-US" altLang="en-AU" sz="2700" dirty="0">
                <a:latin typeface="Courier New" pitchFamily="49" charset="0"/>
              </a:rPr>
              <a:t>class </a:t>
            </a:r>
            <a:r>
              <a:rPr lang="en-US" altLang="en-AU" sz="2700" dirty="0" err="1">
                <a:latin typeface="Courier New" pitchFamily="49" charset="0"/>
              </a:rPr>
              <a:t>HelloWorld</a:t>
            </a:r>
            <a:r>
              <a:rPr lang="en-US" altLang="en-AU" sz="2700" dirty="0">
                <a:latin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en-AU" sz="2700" dirty="0">
                <a:latin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en-AU" sz="2700" dirty="0">
                <a:latin typeface="Courier New" pitchFamily="49" charset="0"/>
              </a:rPr>
              <a:t>   public static void main(String </a:t>
            </a:r>
            <a:r>
              <a:rPr lang="en-US" altLang="en-AU" sz="2700" dirty="0" err="1">
                <a:latin typeface="Courier New" pitchFamily="49" charset="0"/>
              </a:rPr>
              <a:t>args</a:t>
            </a:r>
            <a:r>
              <a:rPr lang="en-US" altLang="en-AU" sz="2700" dirty="0">
                <a:latin typeface="Courier New" pitchFamily="49" charset="0"/>
              </a:rPr>
              <a:t>[])</a:t>
            </a:r>
          </a:p>
          <a:p>
            <a:pPr>
              <a:buFont typeface="Wingdings" pitchFamily="2" charset="2"/>
              <a:buNone/>
            </a:pPr>
            <a:r>
              <a:rPr lang="en-US" altLang="en-AU" sz="2700" dirty="0">
                <a:latin typeface="Courier New" pitchFamily="49" charset="0"/>
              </a:rPr>
              <a:t>   {</a:t>
            </a:r>
          </a:p>
          <a:p>
            <a:pPr>
              <a:buFont typeface="Wingdings" pitchFamily="2" charset="2"/>
              <a:buNone/>
            </a:pPr>
            <a:r>
              <a:rPr lang="en-US" altLang="en-AU" sz="2700" dirty="0">
                <a:latin typeface="Courier New" pitchFamily="49" charset="0"/>
              </a:rPr>
              <a:t>     </a:t>
            </a:r>
            <a:r>
              <a:rPr lang="en-US" altLang="en-AU" sz="2700" dirty="0" err="1">
                <a:latin typeface="Courier New" pitchFamily="49" charset="0"/>
              </a:rPr>
              <a:t>System.out.println</a:t>
            </a:r>
            <a:r>
              <a:rPr lang="en-US" altLang="en-AU" sz="2700" dirty="0">
                <a:latin typeface="Courier New" pitchFamily="49" charset="0"/>
              </a:rPr>
              <a:t>(</a:t>
            </a:r>
            <a:r>
              <a:rPr lang="en-US" altLang="en-AU" sz="2700" dirty="0">
                <a:latin typeface="Tahoma"/>
              </a:rPr>
              <a:t>“</a:t>
            </a:r>
            <a:r>
              <a:rPr lang="en-US" altLang="en-AU" sz="2700" dirty="0">
                <a:latin typeface="Courier New" pitchFamily="49" charset="0"/>
              </a:rPr>
              <a:t>Hello World</a:t>
            </a:r>
            <a:r>
              <a:rPr lang="en-US" altLang="en-AU" sz="2700" dirty="0">
                <a:latin typeface="Tahoma"/>
              </a:rPr>
              <a:t>”</a:t>
            </a:r>
            <a:r>
              <a:rPr lang="en-US" altLang="en-AU" sz="2700" dirty="0">
                <a:latin typeface="Courier New" pitchFamily="49" charset="0"/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en-US" altLang="en-AU" sz="2700" dirty="0">
                <a:latin typeface="Courier New" pitchFamily="49" charset="0"/>
              </a:rPr>
              <a:t>   }</a:t>
            </a:r>
          </a:p>
          <a:p>
            <a:pPr>
              <a:buFont typeface="Wingdings" pitchFamily="2" charset="2"/>
              <a:buNone/>
            </a:pPr>
            <a:r>
              <a:rPr lang="en-US" altLang="en-AU" sz="2700" dirty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3174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039807"/>
              </p:ext>
            </p:extLst>
          </p:nvPr>
        </p:nvGraphicFramePr>
        <p:xfrm>
          <a:off x="6934200" y="304800"/>
          <a:ext cx="4389967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ClipArt Gallery" r:id="rId2" imgW="4317840" imgH="4235400" progId="">
                  <p:embed/>
                </p:oleObj>
              </mc:Choice>
              <mc:Fallback>
                <p:oleObj name="Microsoft ClipArt Gallery" r:id="rId2" imgW="4317840" imgH="42354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04800"/>
                        <a:ext cx="4389967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Nilesh\Desktop\unname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39196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SIMPLE JAVA PROGRAM</a:t>
            </a:r>
          </a:p>
        </p:txBody>
      </p:sp>
      <p:sp>
        <p:nvSpPr>
          <p:cNvPr id="10246" name="Content Placeholder 2"/>
          <p:cNvSpPr>
            <a:spLocks noGrp="1"/>
          </p:cNvSpPr>
          <p:nvPr>
            <p:ph sz="quarter" idx="1"/>
          </p:nvPr>
        </p:nvSpPr>
        <p:spPr>
          <a:xfrm>
            <a:off x="203200" y="1447801"/>
            <a:ext cx="11887200" cy="4724399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b="1" dirty="0"/>
              <a:t>class </a:t>
            </a:r>
            <a:r>
              <a:rPr lang="en-US" b="1" dirty="0" err="1"/>
              <a:t>Sampleone</a:t>
            </a:r>
            <a:endParaRPr lang="en-US" b="1" dirty="0"/>
          </a:p>
          <a:p>
            <a:pPr eaLnBrk="1" hangingPunct="1">
              <a:buFont typeface="Wingdings 2" pitchFamily="18" charset="2"/>
              <a:buNone/>
            </a:pPr>
            <a:r>
              <a:rPr lang="en-US" b="1" dirty="0"/>
              <a:t>{</a:t>
            </a:r>
          </a:p>
          <a:p>
            <a:pPr eaLnBrk="1" hangingPunct="1">
              <a:buFont typeface="Wingdings 2" pitchFamily="18" charset="2"/>
              <a:buNone/>
            </a:pPr>
            <a:endParaRPr lang="en-US" b="1" dirty="0"/>
          </a:p>
          <a:p>
            <a:pPr eaLnBrk="1" hangingPunct="1">
              <a:buFont typeface="Wingdings 2" pitchFamily="18" charset="2"/>
              <a:buNone/>
            </a:pPr>
            <a:r>
              <a:rPr lang="en-US" b="1" dirty="0"/>
              <a:t>		public static void main (String </a:t>
            </a:r>
            <a:r>
              <a:rPr lang="en-US" b="1" dirty="0" err="1"/>
              <a:t>arg</a:t>
            </a:r>
            <a:r>
              <a:rPr lang="en-US" b="1" dirty="0"/>
              <a:t> [])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b="1" dirty="0"/>
              <a:t>		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b="1" dirty="0"/>
              <a:t>		</a:t>
            </a:r>
            <a:r>
              <a:rPr lang="en-US" b="1" dirty="0" err="1"/>
              <a:t>System.out.println</a:t>
            </a:r>
            <a:r>
              <a:rPr lang="en-US" b="1" dirty="0"/>
              <a:t>(“Java is Programming Language”);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b="1" dirty="0"/>
              <a:t>		}</a:t>
            </a:r>
          </a:p>
          <a:p>
            <a:pPr eaLnBrk="1" hangingPunct="1">
              <a:buFont typeface="Wingdings 2" pitchFamily="18" charset="2"/>
              <a:buNone/>
            </a:pPr>
            <a:endParaRPr lang="en-US" b="1" dirty="0"/>
          </a:p>
          <a:p>
            <a:pPr eaLnBrk="1" hangingPunct="1">
              <a:buFont typeface="Wingdings 2" pitchFamily="18" charset="2"/>
              <a:buNone/>
            </a:pPr>
            <a:endParaRPr lang="en-US" b="1" dirty="0"/>
          </a:p>
          <a:p>
            <a:pPr eaLnBrk="1" hangingPunct="1">
              <a:buFont typeface="Wingdings 2" pitchFamily="18" charset="2"/>
              <a:buNone/>
            </a:pPr>
            <a:r>
              <a:rPr lang="en-US" b="1" dirty="0"/>
              <a:t>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70763" y="1552794"/>
            <a:ext cx="558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0070C0"/>
                </a:solidFill>
              </a:rPr>
              <a:t>1) Class Declaration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575964" y="1729440"/>
            <a:ext cx="3657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0070C0"/>
                </a:solidFill>
              </a:rPr>
              <a:t>2) Main Method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426036" y="4945857"/>
            <a:ext cx="3352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rgbClr val="0070C0"/>
                </a:solidFill>
              </a:rPr>
              <a:t>3) Output Line</a:t>
            </a:r>
          </a:p>
        </p:txBody>
      </p:sp>
      <p:sp>
        <p:nvSpPr>
          <p:cNvPr id="7" name="Left Arrow 6"/>
          <p:cNvSpPr/>
          <p:nvPr/>
        </p:nvSpPr>
        <p:spPr>
          <a:xfrm>
            <a:off x="3629889" y="1552794"/>
            <a:ext cx="1422400" cy="3833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8049489" y="2221707"/>
            <a:ext cx="304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8432800" y="4264819"/>
            <a:ext cx="304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11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2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652172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020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 Declaration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41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First line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b="1" dirty="0">
                <a:solidFill>
                  <a:srgbClr val="FF0000"/>
                </a:solidFill>
              </a:rPr>
              <a:t>class </a:t>
            </a:r>
            <a:r>
              <a:rPr lang="en-US" b="1" dirty="0" err="1">
                <a:solidFill>
                  <a:srgbClr val="FF0000"/>
                </a:solidFill>
              </a:rPr>
              <a:t>sampleone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declare a class, which is object oriented construct</a:t>
            </a:r>
          </a:p>
          <a:p>
            <a:r>
              <a:rPr lang="en-US" dirty="0"/>
              <a:t>Java is truly object oriented language and therefore everything  must be placed inside the class</a:t>
            </a:r>
          </a:p>
          <a:p>
            <a:r>
              <a:rPr lang="en-US" dirty="0" err="1"/>
              <a:t>Sampleone</a:t>
            </a:r>
            <a:r>
              <a:rPr lang="en-US" dirty="0"/>
              <a:t> is a java identifier that specifies a name of class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Opening Brace</a:t>
            </a:r>
          </a:p>
          <a:p>
            <a:r>
              <a:rPr lang="en-US" dirty="0"/>
              <a:t>Every class definition in Java begin with an opening brace { and end with closing brace }, similar to C++ class construct but in C++ class ends with semicolon.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95491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91" y="6130939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352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683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Main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295400"/>
            <a:ext cx="10363200" cy="4495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public static void main (sting </a:t>
            </a:r>
            <a:r>
              <a:rPr lang="en-US" b="1" dirty="0" err="1">
                <a:solidFill>
                  <a:srgbClr val="FF0000"/>
                </a:solidFill>
              </a:rPr>
              <a:t>args</a:t>
            </a:r>
            <a:r>
              <a:rPr lang="en-US" b="1" dirty="0">
                <a:solidFill>
                  <a:srgbClr val="FF0000"/>
                </a:solidFill>
              </a:rPr>
              <a:t>[ ])</a:t>
            </a:r>
          </a:p>
          <a:p>
            <a:r>
              <a:rPr lang="en-US" dirty="0"/>
              <a:t>Defines a method named main. </a:t>
            </a:r>
          </a:p>
          <a:p>
            <a:r>
              <a:rPr lang="en-US" dirty="0"/>
              <a:t>This is similar to the main() function in C++</a:t>
            </a:r>
          </a:p>
          <a:p>
            <a:r>
              <a:rPr lang="en-US" dirty="0"/>
              <a:t>Every Java application program must include the main () method </a:t>
            </a:r>
          </a:p>
          <a:p>
            <a:r>
              <a:rPr lang="en-US" dirty="0"/>
              <a:t>It is starting point for the interpreter to begin the execution of the program </a:t>
            </a:r>
          </a:p>
          <a:p>
            <a:r>
              <a:rPr lang="en-US" dirty="0"/>
              <a:t>Java application can have many number of classes but only one of them must include a main method to initiate the execution (Note that Java applets will not use the main method at all)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95491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420" y="6165716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17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103632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defRPr/>
            </a:pPr>
            <a:r>
              <a:rPr lang="en-ZW" dirty="0">
                <a:highlight>
                  <a:srgbClr val="FFFF00"/>
                </a:highlight>
              </a:rPr>
              <a:t>Unit I: Java Fundamentals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295400"/>
            <a:ext cx="10363200" cy="457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ZW" dirty="0"/>
              <a:t>Evolution of Java, Comparison of Java with other programming languages, Java features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ZW" dirty="0"/>
              <a:t>Environment, Simple Java Program, Java Tokens, Java Statements, Constants, variables, data types.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ZW" dirty="0"/>
              <a:t>Declaration of variables, Giving values to variables, Scope of variables, arrays, </a:t>
            </a:r>
            <a:r>
              <a:rPr lang="en-ZW" b="1" dirty="0">
                <a:solidFill>
                  <a:srgbClr val="006600"/>
                </a:solidFill>
              </a:rPr>
              <a:t>Symbolic constants</a:t>
            </a:r>
            <a:r>
              <a:rPr lang="en-ZW" dirty="0"/>
              <a:t>,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ZW" b="1" dirty="0">
                <a:solidFill>
                  <a:srgbClr val="006600"/>
                </a:solidFill>
              </a:rPr>
              <a:t>Typecasting</a:t>
            </a:r>
            <a:r>
              <a:rPr lang="en-ZW" dirty="0"/>
              <a:t>, Getting values of variables, </a:t>
            </a:r>
            <a:r>
              <a:rPr lang="en-ZW" b="1" dirty="0">
                <a:solidFill>
                  <a:srgbClr val="006600"/>
                </a:solidFill>
              </a:rPr>
              <a:t>Standard default values</a:t>
            </a:r>
            <a:r>
              <a:rPr lang="en-ZW" dirty="0"/>
              <a:t>, Operators, Expressions, Type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ZW" dirty="0"/>
              <a:t>conversion in expressions, Operator precedence and associativity, Mathematical functions, Control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ZW" dirty="0"/>
              <a:t>statements- Decision making &amp; branching, Decision making &amp; looping.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6698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19200"/>
            <a:ext cx="11379200" cy="457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Public:- </a:t>
            </a:r>
            <a:r>
              <a:rPr lang="en-US" dirty="0"/>
              <a:t>Keyword public is an </a:t>
            </a:r>
            <a:r>
              <a:rPr lang="en-US" dirty="0">
                <a:solidFill>
                  <a:srgbClr val="FF0000"/>
                </a:solidFill>
              </a:rPr>
              <a:t>access </a:t>
            </a:r>
            <a:r>
              <a:rPr lang="en-US" dirty="0" err="1">
                <a:solidFill>
                  <a:srgbClr val="FF0000"/>
                </a:solidFill>
              </a:rPr>
              <a:t>specifier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that declares the main method as unprotected and accessible to all other classes.</a:t>
            </a:r>
          </a:p>
          <a:p>
            <a:r>
              <a:rPr lang="en-US" b="1" dirty="0">
                <a:solidFill>
                  <a:srgbClr val="FF0000"/>
                </a:solidFill>
              </a:rPr>
              <a:t>Static :- </a:t>
            </a:r>
            <a:r>
              <a:rPr lang="en-US" dirty="0"/>
              <a:t>Next appears the keyword static, which declares this method as one that belongs to the entire class and not a part of any object of the class </a:t>
            </a:r>
          </a:p>
          <a:p>
            <a:r>
              <a:rPr lang="en-US" dirty="0"/>
              <a:t>Main method always declared as static since the interpreter uses this method before any object are created </a:t>
            </a:r>
          </a:p>
          <a:p>
            <a:r>
              <a:rPr lang="en-US" b="1" dirty="0">
                <a:solidFill>
                  <a:srgbClr val="FF0000"/>
                </a:solidFill>
              </a:rPr>
              <a:t>Void :- </a:t>
            </a:r>
            <a:r>
              <a:rPr lang="en-US" dirty="0"/>
              <a:t>type modifier void states that main method does not return any value</a:t>
            </a:r>
          </a:p>
          <a:p>
            <a:r>
              <a:rPr lang="en-US" dirty="0"/>
              <a:t>All parameters to method are declared inside a pair of parentheses</a:t>
            </a:r>
          </a:p>
          <a:p>
            <a:r>
              <a:rPr lang="en-US" dirty="0"/>
              <a:t>String </a:t>
            </a:r>
            <a:r>
              <a:rPr lang="en-US" dirty="0" err="1"/>
              <a:t>arg</a:t>
            </a:r>
            <a:r>
              <a:rPr lang="en-US" dirty="0"/>
              <a:t>[] declares a parameter name </a:t>
            </a:r>
            <a:r>
              <a:rPr lang="en-US" dirty="0" err="1"/>
              <a:t>arg</a:t>
            </a:r>
            <a:r>
              <a:rPr lang="en-US" dirty="0"/>
              <a:t>, which contains an array of objects of the class type string.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103632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Main 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0704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Output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371600"/>
            <a:ext cx="10363200" cy="4114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Only executable statement in the program is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System. out. </a:t>
            </a:r>
            <a:r>
              <a:rPr lang="en-US" dirty="0" err="1">
                <a:solidFill>
                  <a:srgbClr val="FF0000"/>
                </a:solidFill>
              </a:rPr>
              <a:t>println</a:t>
            </a:r>
            <a:r>
              <a:rPr lang="en-US" dirty="0">
                <a:solidFill>
                  <a:srgbClr val="FF0000"/>
                </a:solidFill>
              </a:rPr>
              <a:t>(“java is programming </a:t>
            </a:r>
            <a:r>
              <a:rPr lang="en-US" dirty="0" err="1">
                <a:solidFill>
                  <a:srgbClr val="FF0000"/>
                </a:solidFill>
              </a:rPr>
              <a:t>langauge</a:t>
            </a:r>
            <a:r>
              <a:rPr lang="en-US" dirty="0">
                <a:solidFill>
                  <a:srgbClr val="FF0000"/>
                </a:solidFill>
              </a:rPr>
              <a:t>”);</a:t>
            </a:r>
          </a:p>
          <a:p>
            <a:r>
              <a:rPr lang="en-US" dirty="0"/>
              <a:t>Similar to the </a:t>
            </a:r>
            <a:r>
              <a:rPr lang="en-US" dirty="0" err="1"/>
              <a:t>printf</a:t>
            </a:r>
            <a:r>
              <a:rPr lang="en-US" dirty="0"/>
              <a:t>() statement of C or </a:t>
            </a:r>
            <a:r>
              <a:rPr lang="en-US" dirty="0" err="1"/>
              <a:t>cout</a:t>
            </a:r>
            <a:r>
              <a:rPr lang="en-US" dirty="0"/>
              <a:t>&lt;&lt; construct of C++ </a:t>
            </a:r>
          </a:p>
          <a:p>
            <a:r>
              <a:rPr lang="en-US" dirty="0"/>
              <a:t>Java is true object oriented language, every method must be part of an object. </a:t>
            </a:r>
          </a:p>
          <a:p>
            <a:r>
              <a:rPr lang="en-US" dirty="0" err="1"/>
              <a:t>Println</a:t>
            </a:r>
            <a:r>
              <a:rPr lang="en-US" dirty="0"/>
              <a:t> method is a member of the </a:t>
            </a:r>
            <a:r>
              <a:rPr lang="en-US" dirty="0">
                <a:solidFill>
                  <a:srgbClr val="FF0000"/>
                </a:solidFill>
              </a:rPr>
              <a:t>out </a:t>
            </a:r>
            <a:r>
              <a:rPr lang="en-US" dirty="0"/>
              <a:t>object, which is static data member of </a:t>
            </a:r>
            <a:r>
              <a:rPr lang="en-US" dirty="0">
                <a:solidFill>
                  <a:srgbClr val="FF0000"/>
                </a:solidFill>
              </a:rPr>
              <a:t>system </a:t>
            </a:r>
            <a:r>
              <a:rPr lang="en-US" dirty="0"/>
              <a:t>class.</a:t>
            </a:r>
          </a:p>
          <a:p>
            <a:r>
              <a:rPr lang="en-US" dirty="0" err="1"/>
              <a:t>Println</a:t>
            </a:r>
            <a:r>
              <a:rPr lang="en-US" dirty="0"/>
              <a:t> always appends a newline character to the end of the string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973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Valid Java Main Method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524000"/>
            <a:ext cx="10363200" cy="3886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[]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main(String...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final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r>
              <a:rPr lang="en-US" b="1" dirty="0"/>
              <a:t>final</a:t>
            </a: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8553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752600"/>
            <a:ext cx="10363200" cy="2438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r>
              <a:rPr lang="en-US" b="1" dirty="0"/>
              <a:t>abstract</a:t>
            </a: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103632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Invalid Java Main Method Signature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762000" y="5949298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510" y="6101076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3336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159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More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3200" y="1143000"/>
            <a:ext cx="11684000" cy="495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2"/>
          <a:lstStyle/>
          <a:p>
            <a:pPr marL="0" indent="0">
              <a:buNone/>
            </a:pPr>
            <a:r>
              <a:rPr lang="en-US" sz="2400" dirty="0"/>
              <a:t>/* </a:t>
            </a:r>
          </a:p>
          <a:p>
            <a:pPr marL="0" indent="0">
              <a:buNone/>
            </a:pPr>
            <a:r>
              <a:rPr lang="en-US" sz="2400" dirty="0"/>
              <a:t> * More Java statements</a:t>
            </a:r>
          </a:p>
          <a:p>
            <a:pPr marL="0" indent="0">
              <a:buNone/>
            </a:pPr>
            <a:r>
              <a:rPr lang="en-US" sz="2400" dirty="0"/>
              <a:t>* This code for find out square root of any number</a:t>
            </a:r>
          </a:p>
          <a:p>
            <a:pPr marL="0" indent="0">
              <a:buNone/>
            </a:pPr>
            <a:r>
              <a:rPr lang="en-US" sz="2400" dirty="0"/>
              <a:t>*/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java.lang.Math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Squareroot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public static void main (string </a:t>
            </a:r>
            <a:r>
              <a:rPr lang="en-US" sz="2400" dirty="0" err="1"/>
              <a:t>args</a:t>
            </a:r>
            <a:r>
              <a:rPr lang="en-US" sz="2400" dirty="0"/>
              <a:t> [])</a:t>
            </a:r>
          </a:p>
          <a:p>
            <a:pPr marL="0" indent="0">
              <a:buNone/>
            </a:pPr>
            <a:r>
              <a:rPr lang="en-US" sz="2400" dirty="0"/>
              <a:t>    {</a:t>
            </a:r>
          </a:p>
          <a:p>
            <a:pPr marL="0" indent="0">
              <a:buNone/>
            </a:pPr>
            <a:r>
              <a:rPr lang="en-US" sz="2400" dirty="0"/>
              <a:t>        double x=5;</a:t>
            </a:r>
          </a:p>
          <a:p>
            <a:pPr marL="0" indent="0">
              <a:buNone/>
            </a:pPr>
            <a:r>
              <a:rPr lang="en-US" sz="2400" dirty="0"/>
              <a:t>         double y;</a:t>
            </a:r>
          </a:p>
          <a:p>
            <a:pPr marL="0" indent="0">
              <a:buNone/>
            </a:pPr>
            <a:r>
              <a:rPr lang="en-US" sz="2400" dirty="0"/>
              <a:t>         y=</a:t>
            </a:r>
            <a:r>
              <a:rPr lang="en-US" sz="2400" dirty="0" err="1"/>
              <a:t>Math.sqrt</a:t>
            </a:r>
            <a:r>
              <a:rPr lang="en-US" sz="2400" dirty="0"/>
              <a:t>(x);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dirty="0" err="1"/>
              <a:t>System.out.println</a:t>
            </a:r>
            <a:r>
              <a:rPr lang="en-US" sz="2400" dirty="0"/>
              <a:t>(“y=”+y);</a:t>
            </a:r>
          </a:p>
          <a:p>
            <a:pPr marL="0" indent="0">
              <a:buNone/>
            </a:pPr>
            <a:r>
              <a:rPr lang="en-US" sz="2400" dirty="0"/>
              <a:t>      }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endParaRPr lang="en-US" sz="2400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92800" y="1219200"/>
            <a:ext cx="0" cy="5105400"/>
          </a:xfrm>
          <a:prstGeom prst="line">
            <a:avLst/>
          </a:prstGeom>
          <a:ln w="190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533400" y="6171578"/>
            <a:ext cx="10871200" cy="5283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273750"/>
            <a:ext cx="550762" cy="35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816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with Two Classes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11582400" cy="4419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class Room 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 float length;</a:t>
            </a:r>
          </a:p>
          <a:p>
            <a:pPr marL="0" indent="0">
              <a:buNone/>
            </a:pPr>
            <a:r>
              <a:rPr lang="en-US" sz="2400" dirty="0"/>
              <a:t>     float breadth;</a:t>
            </a:r>
          </a:p>
          <a:p>
            <a:pPr marL="0" indent="0">
              <a:buNone/>
            </a:pPr>
            <a:r>
              <a:rPr lang="en-US" sz="2400" dirty="0"/>
              <a:t>     void </a:t>
            </a:r>
            <a:r>
              <a:rPr lang="en-US" sz="2400" dirty="0" err="1"/>
              <a:t>getdata</a:t>
            </a:r>
            <a:r>
              <a:rPr lang="en-US" sz="2400" dirty="0"/>
              <a:t>(float </a:t>
            </a:r>
            <a:r>
              <a:rPr lang="en-US" sz="2400" dirty="0" err="1"/>
              <a:t>a,float</a:t>
            </a:r>
            <a:r>
              <a:rPr lang="en-US" sz="2400" dirty="0"/>
              <a:t> b) </a:t>
            </a:r>
          </a:p>
          <a:p>
            <a:pPr marL="0" indent="0">
              <a:buNone/>
            </a:pPr>
            <a:r>
              <a:rPr lang="en-US" sz="2400" dirty="0"/>
              <a:t>    { </a:t>
            </a:r>
          </a:p>
          <a:p>
            <a:pPr marL="0" indent="0">
              <a:buNone/>
            </a:pPr>
            <a:r>
              <a:rPr lang="en-US" sz="2400" dirty="0"/>
              <a:t>        length=a;</a:t>
            </a:r>
          </a:p>
          <a:p>
            <a:pPr marL="0" indent="0">
              <a:buNone/>
            </a:pPr>
            <a:r>
              <a:rPr lang="en-US" sz="2400" dirty="0"/>
              <a:t>        breadth=b;</a:t>
            </a:r>
          </a:p>
          <a:p>
            <a:pPr marL="0" indent="0">
              <a:buNone/>
            </a:pPr>
            <a:r>
              <a:rPr lang="en-US" sz="2400" dirty="0"/>
              <a:t>  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Room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public static void main (string </a:t>
            </a:r>
            <a:r>
              <a:rPr lang="en-US" sz="2400" dirty="0" err="1"/>
              <a:t>args</a:t>
            </a:r>
            <a:r>
              <a:rPr lang="en-US" sz="2400" dirty="0"/>
              <a:t> [])</a:t>
            </a:r>
          </a:p>
          <a:p>
            <a:pPr marL="0" indent="0">
              <a:buNone/>
            </a:pPr>
            <a:r>
              <a:rPr lang="en-US" sz="2400" dirty="0"/>
              <a:t>    {</a:t>
            </a:r>
          </a:p>
          <a:p>
            <a:pPr marL="0" indent="0">
              <a:buNone/>
            </a:pPr>
            <a:r>
              <a:rPr lang="en-US" sz="2400" dirty="0"/>
              <a:t>        float area;</a:t>
            </a:r>
          </a:p>
          <a:p>
            <a:pPr marL="0" indent="0">
              <a:buNone/>
            </a:pPr>
            <a:r>
              <a:rPr lang="en-US" sz="2400" dirty="0"/>
              <a:t>         Room room1=new Room();</a:t>
            </a:r>
          </a:p>
          <a:p>
            <a:pPr marL="0" indent="0">
              <a:buNone/>
            </a:pPr>
            <a:r>
              <a:rPr lang="en-US" sz="2400" dirty="0"/>
              <a:t>         room1.getdata(14,20);</a:t>
            </a:r>
          </a:p>
          <a:p>
            <a:pPr marL="0" indent="0">
              <a:buNone/>
            </a:pPr>
            <a:r>
              <a:rPr lang="en-US" sz="2400" dirty="0"/>
              <a:t>  area=room1.length*room1.breadth;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system.out.println</a:t>
            </a:r>
            <a:r>
              <a:rPr lang="en-US" sz="2400" dirty="0"/>
              <a:t>(“area=”+area);</a:t>
            </a:r>
          </a:p>
          <a:p>
            <a:pPr marL="0" indent="0">
              <a:buNone/>
            </a:pPr>
            <a:r>
              <a:rPr lang="en-US" sz="2400" dirty="0"/>
              <a:t>      }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0641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10363200" cy="990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IMPLIMENTING JAVA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11582400" cy="4648200"/>
          </a:xfr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>
            <a:normAutofit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import java .util. Scanner;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class Input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{</a:t>
            </a:r>
            <a:endParaRPr lang="en-US" sz="2400" b="1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    public static void main(String </a:t>
            </a:r>
            <a:r>
              <a:rPr lang="en-US" sz="2400" b="1" dirty="0" err="1"/>
              <a:t>args</a:t>
            </a:r>
            <a:r>
              <a:rPr lang="en-US" sz="2400" b="1" dirty="0"/>
              <a:t>[])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{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     Scanner input=new Scanner (System.in);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     </a:t>
            </a:r>
            <a:r>
              <a:rPr lang="en-US" sz="2400" b="1" dirty="0" err="1"/>
              <a:t>System.out</a:t>
            </a:r>
            <a:r>
              <a:rPr lang="en-US" sz="2400" b="1" dirty="0"/>
              <a:t> .</a:t>
            </a:r>
            <a:r>
              <a:rPr lang="en-US" sz="2400" b="1" dirty="0" err="1"/>
              <a:t>println</a:t>
            </a:r>
            <a:r>
              <a:rPr lang="en-US" sz="2400" b="1" dirty="0"/>
              <a:t>(“Enter the value of number”);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    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num</a:t>
            </a:r>
            <a:r>
              <a:rPr lang="en-US" sz="2400" b="1" dirty="0"/>
              <a:t>= </a:t>
            </a:r>
            <a:r>
              <a:rPr lang="en-US" sz="2400" b="1" dirty="0" err="1"/>
              <a:t>input.nextInt</a:t>
            </a:r>
            <a:r>
              <a:rPr lang="en-US" sz="2400" b="1" dirty="0"/>
              <a:t>();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006600"/>
                </a:solidFill>
              </a:rPr>
              <a:t>     </a:t>
            </a:r>
            <a:r>
              <a:rPr lang="en-US" sz="2400" b="1" dirty="0" err="1">
                <a:solidFill>
                  <a:srgbClr val="006600"/>
                </a:solidFill>
              </a:rPr>
              <a:t>S</a:t>
            </a:r>
            <a:r>
              <a:rPr lang="en-US" sz="2400" b="1" dirty="0" err="1"/>
              <a:t>ystem.out.println</a:t>
            </a:r>
            <a:r>
              <a:rPr lang="en-US" sz="2400" b="1" dirty="0"/>
              <a:t>(“Entered number is ="+</a:t>
            </a:r>
            <a:r>
              <a:rPr lang="en-US" sz="2400" b="1" dirty="0" err="1"/>
              <a:t>num</a:t>
            </a:r>
            <a:r>
              <a:rPr lang="en-US" sz="2400" b="1" dirty="0"/>
              <a:t>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}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850699"/>
      </p:ext>
    </p:extLst>
  </p:cSld>
  <p:clrMapOvr>
    <a:masterClrMapping/>
  </p:clrMapOvr>
  <p:transition>
    <p:wedg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921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PROGRAM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80209145"/>
              </p:ext>
            </p:extLst>
          </p:nvPr>
        </p:nvGraphicFramePr>
        <p:xfrm>
          <a:off x="3276600" y="1219201"/>
          <a:ext cx="4572000" cy="470306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4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Documentation Section</a:t>
                      </a:r>
                    </a:p>
                  </a:txBody>
                  <a:tcPr marL="121920" marR="121920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4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Package Statement</a:t>
                      </a:r>
                    </a:p>
                  </a:txBody>
                  <a:tcPr marL="121920" marR="121920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4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Import Statement</a:t>
                      </a:r>
                    </a:p>
                  </a:txBody>
                  <a:tcPr marL="121920" marR="121920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4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Interface Statement</a:t>
                      </a:r>
                    </a:p>
                  </a:txBody>
                  <a:tcPr marL="121920" marR="121920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4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Class Definition</a:t>
                      </a:r>
                    </a:p>
                  </a:txBody>
                  <a:tcPr marL="121920" marR="121920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578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Main Method Class</a:t>
                      </a:r>
                    </a:p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     Main Method Definition</a:t>
                      </a:r>
                    </a:p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121920" marR="121920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067301"/>
      </p:ext>
    </p:extLst>
  </p:cSld>
  <p:clrMapOvr>
    <a:masterClrMapping/>
  </p:clrMapOvr>
  <p:transition>
    <p:wedg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921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PROGRAM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86410794"/>
              </p:ext>
            </p:extLst>
          </p:nvPr>
        </p:nvGraphicFramePr>
        <p:xfrm>
          <a:off x="812800" y="1371600"/>
          <a:ext cx="4572000" cy="49942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Documentation Section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Package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Import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Interface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Class Definition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80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Main Method Class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      Main Method Definition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99200" y="1676400"/>
            <a:ext cx="5384800" cy="2590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499469" y="1801091"/>
            <a:ext cx="4984262" cy="2237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highlight>
                  <a:srgbClr val="FFFF00"/>
                </a:highlight>
                <a:cs typeface="Times New Roman" panose="02020603050405020304" pitchFamily="18" charset="0"/>
              </a:rPr>
              <a:t>Documentation is set of comment line giving the </a:t>
            </a:r>
            <a:r>
              <a:rPr lang="en-US" sz="2400" dirty="0">
                <a:highlight>
                  <a:srgbClr val="66FFCC"/>
                </a:highlight>
              </a:rPr>
              <a:t>name of program, the author name and other details</a:t>
            </a:r>
            <a:r>
              <a:rPr lang="en-US" sz="2400" dirty="0">
                <a:highlight>
                  <a:srgbClr val="FFFF00"/>
                </a:highlight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sz="2400" dirty="0">
              <a:highlight>
                <a:srgbClr val="FFFF00"/>
              </a:highlight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highlight>
                  <a:srgbClr val="FFFF00"/>
                </a:highlight>
                <a:cs typeface="Times New Roman" panose="02020603050405020304" pitchFamily="18" charset="0"/>
              </a:rPr>
              <a:t>Also declare in comment to </a:t>
            </a:r>
            <a:r>
              <a:rPr lang="en-US" sz="2400" dirty="0">
                <a:highlight>
                  <a:srgbClr val="66FFCC"/>
                </a:highlight>
              </a:rPr>
              <a:t>which class is used and method in our program  </a:t>
            </a:r>
          </a:p>
        </p:txBody>
      </p:sp>
      <p:cxnSp>
        <p:nvCxnSpPr>
          <p:cNvPr id="25" name="Elbow Connector 24"/>
          <p:cNvCxnSpPr/>
          <p:nvPr/>
        </p:nvCxnSpPr>
        <p:spPr>
          <a:xfrm>
            <a:off x="5384800" y="1676400"/>
            <a:ext cx="914400" cy="30480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228600" y="1600200"/>
            <a:ext cx="533400" cy="20089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77691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921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PROGRAM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97422862"/>
              </p:ext>
            </p:extLst>
          </p:nvPr>
        </p:nvGraphicFramePr>
        <p:xfrm>
          <a:off x="812800" y="1371600"/>
          <a:ext cx="4572000" cy="49942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Documentation Section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Package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Import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Interface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Class Definition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80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Main Method Class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      Main Method Definition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99200" y="1676400"/>
            <a:ext cx="5384800" cy="35394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67231" y="1891843"/>
            <a:ext cx="5038969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Actually it is </a:t>
            </a:r>
            <a:r>
              <a:rPr lang="en-US" sz="2800" dirty="0">
                <a:highlight>
                  <a:srgbClr val="66FFCC"/>
                </a:highlight>
              </a:rPr>
              <a:t>first statement </a:t>
            </a:r>
            <a:r>
              <a:rPr lang="en-US" sz="2800" dirty="0">
                <a:solidFill>
                  <a:prstClr val="black"/>
                </a:solidFill>
              </a:rPr>
              <a:t>in a Java program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Its declare the </a:t>
            </a:r>
            <a:r>
              <a:rPr lang="en-US" sz="2800" dirty="0">
                <a:highlight>
                  <a:srgbClr val="66FFCC"/>
                </a:highlight>
              </a:rPr>
              <a:t>package name and informs to the compiler that the class defined here belongs to this package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E.g. package student;</a:t>
            </a:r>
          </a:p>
        </p:txBody>
      </p:sp>
      <p:cxnSp>
        <p:nvCxnSpPr>
          <p:cNvPr id="25" name="Elbow Connector 24"/>
          <p:cNvCxnSpPr/>
          <p:nvPr/>
        </p:nvCxnSpPr>
        <p:spPr>
          <a:xfrm>
            <a:off x="5384800" y="2362200"/>
            <a:ext cx="914400" cy="30480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228600" y="2348878"/>
            <a:ext cx="533400" cy="20089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3059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81200"/>
            <a:ext cx="103632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AU" dirty="0">
                <a:solidFill>
                  <a:schemeClr val="dk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Java Evolution</a:t>
            </a:r>
          </a:p>
        </p:txBody>
      </p:sp>
    </p:spTree>
    <p:extLst>
      <p:ext uri="{BB962C8B-B14F-4D97-AF65-F5344CB8AC3E}">
        <p14:creationId xmlns:p14="http://schemas.microsoft.com/office/powerpoint/2010/main" val="28257009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683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PROGRAM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04076038"/>
              </p:ext>
            </p:extLst>
          </p:nvPr>
        </p:nvGraphicFramePr>
        <p:xfrm>
          <a:off x="812800" y="1371600"/>
          <a:ext cx="4572000" cy="49942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Documentation Section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Package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Import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Interface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Class Definition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80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Main Method Class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      Main Method Definition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99200" y="1828800"/>
            <a:ext cx="5384800" cy="396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0" y="2040285"/>
            <a:ext cx="5029200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Next thing after a package statement may be number of import statements 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Similar to the #include statement in C and C++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highlight>
                  <a:srgbClr val="FFFF00"/>
                </a:highlight>
                <a:cs typeface="Times New Roman" panose="02020603050405020304" pitchFamily="18" charset="0"/>
              </a:rPr>
              <a:t>Instruct the interpreter  to load class contained in the particular package</a:t>
            </a:r>
          </a:p>
        </p:txBody>
      </p:sp>
      <p:cxnSp>
        <p:nvCxnSpPr>
          <p:cNvPr id="25" name="Elbow Connector 24"/>
          <p:cNvCxnSpPr/>
          <p:nvPr/>
        </p:nvCxnSpPr>
        <p:spPr>
          <a:xfrm>
            <a:off x="5384800" y="3072042"/>
            <a:ext cx="914400" cy="30480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228600" y="3066180"/>
            <a:ext cx="533400" cy="20089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22849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683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defRPr/>
            </a:pP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PROGRAM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66696847"/>
              </p:ext>
            </p:extLst>
          </p:nvPr>
        </p:nvGraphicFramePr>
        <p:xfrm>
          <a:off x="812800" y="1371600"/>
          <a:ext cx="4572000" cy="49942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Documentation Section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Package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Import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Interface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Class Definition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80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Main Method Class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      Main Method Definition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340764" y="2192685"/>
            <a:ext cx="5384800" cy="35394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65191" y="2435838"/>
            <a:ext cx="4735945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Interface is like a </a:t>
            </a:r>
            <a:r>
              <a:rPr lang="en-US" sz="2800" dirty="0">
                <a:highlight>
                  <a:srgbClr val="FFFF00"/>
                </a:highlight>
                <a:cs typeface="Times New Roman" panose="02020603050405020304" pitchFamily="18" charset="0"/>
              </a:rPr>
              <a:t>class</a:t>
            </a:r>
            <a:r>
              <a:rPr lang="en-US" sz="2800" dirty="0">
                <a:solidFill>
                  <a:prstClr val="black"/>
                </a:solidFill>
              </a:rPr>
              <a:t> but </a:t>
            </a:r>
            <a:r>
              <a:rPr lang="en-US" sz="2800" dirty="0">
                <a:highlight>
                  <a:srgbClr val="FFFF00"/>
                </a:highlight>
                <a:cs typeface="Times New Roman" panose="02020603050405020304" pitchFamily="18" charset="0"/>
              </a:rPr>
              <a:t>includes a group of method declarations</a:t>
            </a:r>
            <a:r>
              <a:rPr lang="en-US" sz="2800" dirty="0">
                <a:solidFill>
                  <a:prstClr val="black"/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It is used when we wish to </a:t>
            </a:r>
            <a:r>
              <a:rPr lang="en-US" sz="2800" dirty="0">
                <a:highlight>
                  <a:srgbClr val="FFFF00"/>
                </a:highlight>
                <a:cs typeface="Times New Roman" panose="02020603050405020304" pitchFamily="18" charset="0"/>
              </a:rPr>
              <a:t>implement the multiple inheritance.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800" dirty="0">
              <a:solidFill>
                <a:prstClr val="black"/>
              </a:solidFill>
            </a:endParaRPr>
          </a:p>
        </p:txBody>
      </p:sp>
      <p:cxnSp>
        <p:nvCxnSpPr>
          <p:cNvPr id="25" name="Elbow Connector 24"/>
          <p:cNvCxnSpPr/>
          <p:nvPr/>
        </p:nvCxnSpPr>
        <p:spPr>
          <a:xfrm>
            <a:off x="5389419" y="3685309"/>
            <a:ext cx="914400" cy="30480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228600" y="3806803"/>
            <a:ext cx="533400" cy="20089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57345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683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PROGRAM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56665587"/>
              </p:ext>
            </p:extLst>
          </p:nvPr>
        </p:nvGraphicFramePr>
        <p:xfrm>
          <a:off x="812800" y="1371600"/>
          <a:ext cx="4572000" cy="49942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Documentation Section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Package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Import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Interface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Class Definition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80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Main Method Class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      Main Method Definition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99200" y="2971800"/>
            <a:ext cx="5384800" cy="35394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26200" y="3402687"/>
            <a:ext cx="5130800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Classes are </a:t>
            </a:r>
            <a:r>
              <a:rPr lang="en-US" sz="2800" dirty="0">
                <a:highlight>
                  <a:srgbClr val="FFFF00"/>
                </a:highlight>
                <a:cs typeface="Times New Roman" panose="02020603050405020304" pitchFamily="18" charset="0"/>
              </a:rPr>
              <a:t>primary and essential elements of Java Program.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It is </a:t>
            </a:r>
            <a:r>
              <a:rPr lang="en-US" sz="2800" dirty="0">
                <a:highlight>
                  <a:srgbClr val="FFFF00"/>
                </a:highlight>
                <a:cs typeface="Times New Roman" panose="02020603050405020304" pitchFamily="18" charset="0"/>
              </a:rPr>
              <a:t>map the real world problems</a:t>
            </a:r>
            <a:r>
              <a:rPr lang="en-US" sz="2800" dirty="0">
                <a:solidFill>
                  <a:prstClr val="black"/>
                </a:solidFill>
              </a:rPr>
              <a:t>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No of classes in a program depends on the </a:t>
            </a:r>
            <a:r>
              <a:rPr lang="en-US" sz="2800" dirty="0">
                <a:highlight>
                  <a:srgbClr val="FFFF00"/>
                </a:highlight>
                <a:cs typeface="Times New Roman" panose="02020603050405020304" pitchFamily="18" charset="0"/>
              </a:rPr>
              <a:t>complexity of the program</a:t>
            </a:r>
          </a:p>
        </p:txBody>
      </p:sp>
      <p:cxnSp>
        <p:nvCxnSpPr>
          <p:cNvPr id="25" name="Elbow Connector 24"/>
          <p:cNvCxnSpPr/>
          <p:nvPr/>
        </p:nvCxnSpPr>
        <p:spPr>
          <a:xfrm>
            <a:off x="5384800" y="4461164"/>
            <a:ext cx="914400" cy="30480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252046" y="4490472"/>
            <a:ext cx="533400" cy="20089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83317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683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PROGRAM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9866983"/>
              </p:ext>
            </p:extLst>
          </p:nvPr>
        </p:nvGraphicFramePr>
        <p:xfrm>
          <a:off x="812800" y="1371600"/>
          <a:ext cx="4572000" cy="49942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Documentation Section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Package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Import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Interface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Class Definition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80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Main Method Class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      Main Method Definition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99200" y="2971800"/>
            <a:ext cx="5384800" cy="35394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26200" y="3402687"/>
            <a:ext cx="513080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Main method class is an </a:t>
            </a:r>
            <a:r>
              <a:rPr lang="en-US" sz="2800" dirty="0">
                <a:highlight>
                  <a:srgbClr val="FFFF00"/>
                </a:highlight>
                <a:cs typeface="Times New Roman" panose="02020603050405020304" pitchFamily="18" charset="0"/>
              </a:rPr>
              <a:t>essential elements of Java Program.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</a:rPr>
              <a:t>Its include the main method.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</a:rPr>
              <a:t>Its perform the main task of the program</a:t>
            </a:r>
            <a:endParaRPr lang="en-US" sz="2800" dirty="0">
              <a:highlight>
                <a:srgbClr val="FFFF00"/>
              </a:highlight>
              <a:cs typeface="Times New Roman" panose="02020603050405020304" pitchFamily="18" charset="0"/>
            </a:endParaRPr>
          </a:p>
        </p:txBody>
      </p:sp>
      <p:cxnSp>
        <p:nvCxnSpPr>
          <p:cNvPr id="25" name="Elbow Connector 24"/>
          <p:cNvCxnSpPr/>
          <p:nvPr/>
        </p:nvCxnSpPr>
        <p:spPr>
          <a:xfrm>
            <a:off x="5384800" y="5334000"/>
            <a:ext cx="914400" cy="304800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252046" y="5486400"/>
            <a:ext cx="533400" cy="20089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50153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683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PROGRAM STRUCTURE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32762798"/>
              </p:ext>
            </p:extLst>
          </p:nvPr>
        </p:nvGraphicFramePr>
        <p:xfrm>
          <a:off x="1219200" y="1447800"/>
          <a:ext cx="4572000" cy="499427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Documentation Section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Package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Import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Interface Statement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9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Class Definition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80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Main Method Class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      Main Method Definition</a:t>
                      </a:r>
                    </a:p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 marL="121920" marR="121920" marT="45726" marB="457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6096000" y="1676400"/>
            <a:ext cx="1524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6096000" y="2362200"/>
            <a:ext cx="1524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6096000" y="3124200"/>
            <a:ext cx="1524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6096000" y="3886200"/>
            <a:ext cx="1524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6096000" y="4648200"/>
            <a:ext cx="1524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6096000" y="5562600"/>
            <a:ext cx="1524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026400" y="1687514"/>
            <a:ext cx="254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OPTIONAL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026400" y="2286000"/>
            <a:ext cx="254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OPTIONAL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026400" y="3048000"/>
            <a:ext cx="254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OPTIONAL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026400" y="3897314"/>
            <a:ext cx="254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OPTIONAL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026400" y="4572000"/>
            <a:ext cx="254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OPTIONAL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026400" y="5486400"/>
            <a:ext cx="254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ESSENTIAL</a:t>
            </a:r>
          </a:p>
        </p:txBody>
      </p:sp>
    </p:spTree>
    <p:extLst>
      <p:ext uri="{BB962C8B-B14F-4D97-AF65-F5344CB8AC3E}">
        <p14:creationId xmlns:p14="http://schemas.microsoft.com/office/powerpoint/2010/main" val="4079343985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10363200" cy="990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IMPLIMENTING JAVA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11582400" cy="4648200"/>
          </a:xfr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>
            <a:normAutofit fontScale="92500"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package input;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import java .util. Scanner;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class Input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{</a:t>
            </a:r>
            <a:endParaRPr lang="en-US" sz="2400" b="1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    public static void main(String </a:t>
            </a:r>
            <a:r>
              <a:rPr lang="en-US" sz="2400" b="1" dirty="0" err="1"/>
              <a:t>args</a:t>
            </a:r>
            <a:r>
              <a:rPr lang="en-US" sz="2400" b="1" dirty="0"/>
              <a:t>[])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{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     Scanner input=new Scanner (System.in);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     </a:t>
            </a:r>
            <a:r>
              <a:rPr lang="en-US" sz="2400" b="1" dirty="0" err="1"/>
              <a:t>System.out</a:t>
            </a:r>
            <a:r>
              <a:rPr lang="en-US" sz="2400" b="1" dirty="0"/>
              <a:t> .</a:t>
            </a:r>
            <a:r>
              <a:rPr lang="en-US" sz="2400" b="1" dirty="0" err="1"/>
              <a:t>println</a:t>
            </a:r>
            <a:r>
              <a:rPr lang="en-US" sz="2400" b="1" dirty="0"/>
              <a:t>(“Enter the value of number”);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    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num</a:t>
            </a:r>
            <a:r>
              <a:rPr lang="en-US" sz="2400" b="1" dirty="0"/>
              <a:t>= </a:t>
            </a:r>
            <a:r>
              <a:rPr lang="en-US" sz="2400" b="1" dirty="0" err="1"/>
              <a:t>input.nextInt</a:t>
            </a:r>
            <a:r>
              <a:rPr lang="en-US" sz="2400" b="1" dirty="0"/>
              <a:t>();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006600"/>
                </a:solidFill>
              </a:rPr>
              <a:t>     </a:t>
            </a:r>
            <a:r>
              <a:rPr lang="en-US" sz="2400" b="1" dirty="0" err="1">
                <a:solidFill>
                  <a:srgbClr val="006600"/>
                </a:solidFill>
              </a:rPr>
              <a:t>S</a:t>
            </a:r>
            <a:r>
              <a:rPr lang="en-US" sz="2400" b="1" dirty="0" err="1"/>
              <a:t>ystem.out.println</a:t>
            </a:r>
            <a:r>
              <a:rPr lang="en-US" sz="2400" b="1" dirty="0"/>
              <a:t>(“Entered number is ="+</a:t>
            </a:r>
            <a:r>
              <a:rPr lang="en-US" sz="2400" b="1" dirty="0" err="1"/>
              <a:t>num</a:t>
            </a:r>
            <a:r>
              <a:rPr lang="en-US" sz="2400" b="1" dirty="0"/>
              <a:t>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}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171578"/>
            <a:ext cx="10871200" cy="5283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267753"/>
      </p:ext>
    </p:extLst>
  </p:cSld>
  <p:clrMapOvr>
    <a:masterClrMapping/>
  </p:clrMapOvr>
  <p:transition>
    <p:wedg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2800" y="1371600"/>
            <a:ext cx="8839200" cy="5105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219200" y="5181600"/>
            <a:ext cx="25400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219200" y="3581400"/>
            <a:ext cx="25400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422400" y="1905000"/>
            <a:ext cx="508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930400" y="1905000"/>
            <a:ext cx="508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38400" y="1905000"/>
            <a:ext cx="508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946400" y="1905000"/>
            <a:ext cx="508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22400" y="2514600"/>
            <a:ext cx="508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930400" y="2514600"/>
            <a:ext cx="508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38400" y="2514600"/>
            <a:ext cx="508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946400" y="2514600"/>
            <a:ext cx="5080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422400" y="3733800"/>
            <a:ext cx="508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930400" y="3733800"/>
            <a:ext cx="508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438400" y="3733800"/>
            <a:ext cx="508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946400" y="3733800"/>
            <a:ext cx="508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22400" y="4191000"/>
            <a:ext cx="508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930400" y="4191000"/>
            <a:ext cx="508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438400" y="4191000"/>
            <a:ext cx="508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46400" y="4191000"/>
            <a:ext cx="5080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22400" y="5334000"/>
            <a:ext cx="508000" cy="3048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30400" y="5334000"/>
            <a:ext cx="508000" cy="3048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438400" y="5334000"/>
            <a:ext cx="508000" cy="3048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946400" y="5334000"/>
            <a:ext cx="508000" cy="3048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422400" y="5791200"/>
            <a:ext cx="508000" cy="3048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930400" y="5791200"/>
            <a:ext cx="508000" cy="3048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438400" y="5791200"/>
            <a:ext cx="508000" cy="3048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946400" y="5791200"/>
            <a:ext cx="508000" cy="3048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812800" y="3048000"/>
            <a:ext cx="883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93" name="TextBox 57"/>
          <p:cNvSpPr txBox="1">
            <a:spLocks noChangeArrowheads="1"/>
          </p:cNvSpPr>
          <p:nvPr/>
        </p:nvSpPr>
        <p:spPr bwMode="auto">
          <a:xfrm>
            <a:off x="5080000" y="1447801"/>
            <a:ext cx="213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b="1">
                <a:latin typeface="Comic Sans MS" pitchFamily="66" charset="0"/>
              </a:rPr>
              <a:t>Tokens</a:t>
            </a:r>
            <a:endParaRPr lang="en-US" b="1">
              <a:latin typeface="Comic Sans MS" pitchFamily="66" charset="0"/>
            </a:endParaRPr>
          </a:p>
        </p:txBody>
      </p:sp>
      <p:sp>
        <p:nvSpPr>
          <p:cNvPr id="13394" name="TextBox 58"/>
          <p:cNvSpPr txBox="1">
            <a:spLocks noChangeArrowheads="1"/>
          </p:cNvSpPr>
          <p:nvPr/>
        </p:nvSpPr>
        <p:spPr bwMode="auto">
          <a:xfrm>
            <a:off x="4267200" y="3348038"/>
            <a:ext cx="213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b="1">
                <a:latin typeface="Comic Sans MS" pitchFamily="66" charset="0"/>
              </a:rPr>
              <a:t>Tokens</a:t>
            </a:r>
            <a:endParaRPr lang="en-US" b="1">
              <a:latin typeface="Comic Sans MS" pitchFamily="66" charset="0"/>
            </a:endParaRPr>
          </a:p>
        </p:txBody>
      </p:sp>
      <p:sp>
        <p:nvSpPr>
          <p:cNvPr id="13395" name="TextBox 59"/>
          <p:cNvSpPr txBox="1">
            <a:spLocks noChangeArrowheads="1"/>
          </p:cNvSpPr>
          <p:nvPr/>
        </p:nvSpPr>
        <p:spPr bwMode="auto">
          <a:xfrm>
            <a:off x="4267200" y="4567238"/>
            <a:ext cx="213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400" b="1">
                <a:latin typeface="Comic Sans MS" pitchFamily="66" charset="0"/>
              </a:rPr>
              <a:t>Tokens</a:t>
            </a:r>
            <a:endParaRPr lang="en-US" b="1">
              <a:latin typeface="Comic Sans MS" pitchFamily="66" charset="0"/>
            </a:endParaRPr>
          </a:p>
        </p:txBody>
      </p:sp>
      <p:sp>
        <p:nvSpPr>
          <p:cNvPr id="13396" name="TextBox 60"/>
          <p:cNvSpPr txBox="1">
            <a:spLocks noChangeArrowheads="1"/>
          </p:cNvSpPr>
          <p:nvPr/>
        </p:nvSpPr>
        <p:spPr bwMode="auto">
          <a:xfrm>
            <a:off x="1016000" y="3200400"/>
            <a:ext cx="172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Method 1</a:t>
            </a:r>
          </a:p>
        </p:txBody>
      </p:sp>
      <p:sp>
        <p:nvSpPr>
          <p:cNvPr id="13397" name="TextBox 61"/>
          <p:cNvSpPr txBox="1">
            <a:spLocks noChangeArrowheads="1"/>
          </p:cNvSpPr>
          <p:nvPr/>
        </p:nvSpPr>
        <p:spPr bwMode="auto">
          <a:xfrm>
            <a:off x="1016000" y="4735514"/>
            <a:ext cx="172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Method 2</a:t>
            </a:r>
          </a:p>
        </p:txBody>
      </p:sp>
      <p:sp>
        <p:nvSpPr>
          <p:cNvPr id="13398" name="TextBox 62"/>
          <p:cNvSpPr txBox="1">
            <a:spLocks noChangeArrowheads="1"/>
          </p:cNvSpPr>
          <p:nvPr/>
        </p:nvSpPr>
        <p:spPr bwMode="auto">
          <a:xfrm>
            <a:off x="6096000" y="1916114"/>
            <a:ext cx="345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Declaration Statement</a:t>
            </a:r>
          </a:p>
        </p:txBody>
      </p:sp>
      <p:sp>
        <p:nvSpPr>
          <p:cNvPr id="13399" name="TextBox 63"/>
          <p:cNvSpPr txBox="1">
            <a:spLocks noChangeArrowheads="1"/>
          </p:cNvSpPr>
          <p:nvPr/>
        </p:nvSpPr>
        <p:spPr bwMode="auto">
          <a:xfrm>
            <a:off x="6096000" y="2449514"/>
            <a:ext cx="345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Declaration Statement</a:t>
            </a:r>
          </a:p>
        </p:txBody>
      </p:sp>
      <p:sp>
        <p:nvSpPr>
          <p:cNvPr id="13400" name="TextBox 64"/>
          <p:cNvSpPr txBox="1">
            <a:spLocks noChangeArrowheads="1"/>
          </p:cNvSpPr>
          <p:nvPr/>
        </p:nvSpPr>
        <p:spPr bwMode="auto">
          <a:xfrm>
            <a:off x="5994400" y="3810001"/>
            <a:ext cx="264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Expressions &amp; Statement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3556000" y="3886200"/>
            <a:ext cx="233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556000" y="4191000"/>
            <a:ext cx="2336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2641600" y="1600200"/>
            <a:ext cx="1320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149600" y="36576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2641600" y="4953000"/>
            <a:ext cx="1828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06" name="TextBox 80"/>
          <p:cNvSpPr txBox="1">
            <a:spLocks noChangeArrowheads="1"/>
          </p:cNvSpPr>
          <p:nvPr/>
        </p:nvSpPr>
        <p:spPr bwMode="auto">
          <a:xfrm>
            <a:off x="9855200" y="1676401"/>
            <a:ext cx="1828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 b="1"/>
              <a:t>Variable Section</a:t>
            </a:r>
          </a:p>
        </p:txBody>
      </p:sp>
      <p:sp>
        <p:nvSpPr>
          <p:cNvPr id="13407" name="TextBox 81"/>
          <p:cNvSpPr txBox="1">
            <a:spLocks noChangeArrowheads="1"/>
          </p:cNvSpPr>
          <p:nvPr/>
        </p:nvSpPr>
        <p:spPr bwMode="auto">
          <a:xfrm>
            <a:off x="9956800" y="3940176"/>
            <a:ext cx="1828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 b="1"/>
              <a:t>Methods Section</a:t>
            </a: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TOKENS</a:t>
            </a:r>
          </a:p>
        </p:txBody>
      </p:sp>
    </p:spTree>
    <p:extLst>
      <p:ext uri="{BB962C8B-B14F-4D97-AF65-F5344CB8AC3E}">
        <p14:creationId xmlns:p14="http://schemas.microsoft.com/office/powerpoint/2010/main" val="1183196504"/>
      </p:ext>
    </p:extLst>
  </p:cSld>
  <p:clrMapOvr>
    <a:masterClrMapping/>
  </p:clrMapOvr>
  <p:transition>
    <p:wedg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8683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TOKENS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eaLnBrk="1" hangingPunct="1">
              <a:buFont typeface="Franklin Gothic Book" pitchFamily="34" charset="0"/>
              <a:buAutoNum type="arabicPeriod"/>
            </a:pPr>
            <a:r>
              <a:rPr lang="en-US" sz="2800" dirty="0"/>
              <a:t>Reserved Keywords</a:t>
            </a:r>
          </a:p>
          <a:p>
            <a:pPr marL="514350" indent="-514350" eaLnBrk="1" hangingPunct="1">
              <a:buFont typeface="Franklin Gothic Book" pitchFamily="34" charset="0"/>
              <a:buAutoNum type="arabicPeriod"/>
            </a:pPr>
            <a:r>
              <a:rPr lang="en-US" sz="2800" dirty="0"/>
              <a:t>Identifiers</a:t>
            </a:r>
          </a:p>
          <a:p>
            <a:pPr marL="514350" indent="-514350" eaLnBrk="1" hangingPunct="1">
              <a:buFont typeface="Franklin Gothic Book" pitchFamily="34" charset="0"/>
              <a:buAutoNum type="arabicPeriod"/>
            </a:pPr>
            <a:r>
              <a:rPr lang="en-US" sz="2800" dirty="0"/>
              <a:t>Literals</a:t>
            </a:r>
          </a:p>
          <a:p>
            <a:pPr marL="514350" indent="-514350" eaLnBrk="1" hangingPunct="1">
              <a:buFont typeface="Franklin Gothic Book" pitchFamily="34" charset="0"/>
              <a:buAutoNum type="arabicPeriod"/>
            </a:pPr>
            <a:r>
              <a:rPr lang="en-US" sz="2800" dirty="0"/>
              <a:t>Operators</a:t>
            </a:r>
          </a:p>
          <a:p>
            <a:pPr marL="514350" indent="-514350" eaLnBrk="1" hangingPunct="1">
              <a:buFont typeface="Franklin Gothic Book" pitchFamily="34" charset="0"/>
              <a:buAutoNum type="arabicPeriod"/>
            </a:pPr>
            <a:r>
              <a:rPr lang="en-US" sz="2800" dirty="0"/>
              <a:t>Separators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092482"/>
      </p:ext>
    </p:extLst>
  </p:cSld>
  <p:clrMapOvr>
    <a:masterClrMapping/>
  </p:clrMapOvr>
  <p:transition>
    <p:wedg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/>
              <a:t>Keywords are and essential part of language definition </a:t>
            </a:r>
          </a:p>
          <a:p>
            <a:r>
              <a:rPr lang="en-US" sz="3600" dirty="0"/>
              <a:t>Its implement the specific features in a program</a:t>
            </a:r>
          </a:p>
          <a:p>
            <a:r>
              <a:rPr lang="en-US" sz="3600" dirty="0"/>
              <a:t>Java language has reserved 50 words as keywords</a:t>
            </a:r>
          </a:p>
          <a:p>
            <a:r>
              <a:rPr lang="en-US" sz="3600" dirty="0"/>
              <a:t>Keywords have specific meaning in java we cannot use them as names for variables, classes, methods and so on.</a:t>
            </a:r>
          </a:p>
          <a:p>
            <a:r>
              <a:rPr lang="en-US" sz="3600" dirty="0"/>
              <a:t>All keywords are written in lower case letters.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0207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TOKENS- Keywords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82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15962"/>
          </a:xfrm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TOKENS- Keywords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eaLnBrk="1" hangingPunct="1">
              <a:buFont typeface="Wingdings 2" pitchFamily="18" charset="2"/>
              <a:buNone/>
            </a:pPr>
            <a:r>
              <a:rPr lang="en-US" sz="280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507467"/>
              </p:ext>
            </p:extLst>
          </p:nvPr>
        </p:nvGraphicFramePr>
        <p:xfrm>
          <a:off x="1206845" y="1143000"/>
          <a:ext cx="9855200" cy="475495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73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Abstract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/>
                        <a:t>Assert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Break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/>
                        <a:t>Byte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Case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Catch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/>
                        <a:t>Const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Continue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Default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Do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Double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Else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 err="1"/>
                        <a:t>Enum</a:t>
                      </a:r>
                      <a:endParaRPr lang="en-US" sz="1800" dirty="0"/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Extends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Final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/>
                        <a:t>Finally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 err="1"/>
                        <a:t>Goto</a:t>
                      </a:r>
                      <a:endParaRPr lang="en-US" sz="1800" dirty="0"/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If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/>
                        <a:t>Implements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Imports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 err="1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Instanceof</a:t>
                      </a:r>
                      <a:endParaRPr kumimoji="0" lang="en-US" sz="1800" b="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 err="1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en-US" sz="1800" b="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/>
                        <a:t>Native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New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Package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Private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Protected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Public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Static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 err="1"/>
                        <a:t>Strictfp</a:t>
                      </a:r>
                      <a:endParaRPr lang="en-US" sz="1800" dirty="0"/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Super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Switch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/>
                        <a:t>Synchronized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This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Throw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Throws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/>
                        <a:t>Transient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Try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kumimoji="0" lang="en-US" sz="18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Void</a:t>
                      </a:r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73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/>
                        <a:t>Volatile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800" dirty="0"/>
                        <a:t>While</a:t>
                      </a:r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sz="1800" dirty="0"/>
                    </a:p>
                  </a:txBody>
                  <a:tcPr marL="121920" marR="121920" marT="45723" marB="45723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sz="1800" dirty="0"/>
                    </a:p>
                  </a:txBody>
                  <a:tcPr marL="121920" marR="121920" marT="45723" marB="45723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6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</a:p>
        </p:txBody>
      </p:sp>
      <p:pic>
        <p:nvPicPr>
          <p:cNvPr id="7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10387"/>
      </p:ext>
    </p:extLst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274638"/>
            <a:ext cx="10363200" cy="639762"/>
          </a:xfrm>
          <a:solidFill>
            <a:srgbClr val="0EADC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488" tIns="44450" rIns="90488" bIns="44450" anchor="t">
            <a:noAutofit/>
          </a:bodyPr>
          <a:lstStyle/>
          <a:p>
            <a:pPr algn="ctr">
              <a:defRPr/>
            </a:pPr>
            <a:r>
              <a:rPr lang="en-US" altLang="en-AU" dirty="0">
                <a:highlight>
                  <a:srgbClr val="FFFF00"/>
                </a:highlight>
              </a:rPr>
              <a:t>Java - An Introduction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06400" y="1143000"/>
            <a:ext cx="11176000" cy="47244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488" tIns="44450" rIns="90488" bIns="44450">
            <a:normAutofit/>
          </a:bodyPr>
          <a:lstStyle/>
          <a:p>
            <a:pPr algn="just"/>
            <a:r>
              <a:rPr lang="en-US" altLang="en-AU" dirty="0"/>
              <a:t>Java - The new programming language developed by Sun Microsystems in 1</a:t>
            </a:r>
            <a:r>
              <a:rPr lang="en-AU" altLang="en-AU" dirty="0"/>
              <a:t>991.</a:t>
            </a:r>
          </a:p>
          <a:p>
            <a:pPr algn="just"/>
            <a:r>
              <a:rPr lang="en-US" altLang="en-AU" dirty="0"/>
              <a:t>Originally created for consumer electronics (TV, VCR, Freeze, Washing Machine, Mobile Phone).</a:t>
            </a:r>
          </a:p>
          <a:p>
            <a:pPr algn="just"/>
            <a:r>
              <a:rPr lang="en-US" altLang="en-AU" dirty="0"/>
              <a:t>Java’s direct predecessor are C and C++</a:t>
            </a:r>
          </a:p>
          <a:p>
            <a:pPr algn="just"/>
            <a:r>
              <a:rPr lang="en-US" altLang="en-AU" dirty="0"/>
              <a:t>Java developed using syntax from C and OOP concepts from C++</a:t>
            </a:r>
          </a:p>
          <a:p>
            <a:pPr algn="just"/>
            <a:r>
              <a:rPr lang="en-US" altLang="en-AU" dirty="0"/>
              <a:t>Internet and Web was just emerging, so Sun turned it into a language of Internet Programming.</a:t>
            </a:r>
          </a:p>
          <a:p>
            <a:pPr algn="just"/>
            <a:r>
              <a:rPr lang="en-US" altLang="en-AU" dirty="0"/>
              <a:t>It allows you to publish a webpage with Java code in it.</a:t>
            </a:r>
          </a:p>
          <a:p>
            <a:pPr algn="just">
              <a:buNone/>
            </a:pPr>
            <a:endParaRPr lang="en-US" sz="2800" dirty="0"/>
          </a:p>
          <a:p>
            <a:pPr algn="just">
              <a:buNone/>
            </a:pPr>
            <a:r>
              <a:rPr lang="en-US" sz="2800" b="1" dirty="0"/>
              <a:t>                                      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21600" y="4078933"/>
            <a:ext cx="3683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410200" y="5100936"/>
            <a:ext cx="1957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GREEN TEAM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2" descr="C:\Users\Nilesh\Desktop\unnam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5606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TOKENS- identifiers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343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514350" indent="-514350" eaLnBrk="1" hangingPunct="1">
              <a:buFont typeface="Wingdings" pitchFamily="2" charset="2"/>
              <a:buChar char="Ø"/>
            </a:pPr>
            <a:r>
              <a:rPr lang="en-US" sz="2800" dirty="0"/>
              <a:t>Identifiers are programmer designed tokens.</a:t>
            </a:r>
          </a:p>
          <a:p>
            <a:pPr marL="514350" indent="-514350" eaLnBrk="1" hangingPunct="1">
              <a:buFont typeface="Wingdings" pitchFamily="2" charset="2"/>
              <a:buChar char="Ø"/>
            </a:pPr>
            <a:r>
              <a:rPr lang="en-US" sz="2800" dirty="0"/>
              <a:t>They are used for naming the classes, methods, variables , objects, labels, packages, and interfaces</a:t>
            </a:r>
          </a:p>
          <a:p>
            <a:pPr marL="514350" indent="-514350" eaLnBrk="1" hangingPunct="1">
              <a:buFont typeface="Wingdings" pitchFamily="2" charset="2"/>
              <a:buChar char="Ø"/>
            </a:pPr>
            <a:r>
              <a:rPr lang="en-US" sz="2800" dirty="0"/>
              <a:t>Java identifiers follow following rules</a:t>
            </a:r>
          </a:p>
          <a:p>
            <a:pPr marL="787400" lvl="1" indent="-514350" eaLnBrk="1" hangingPunct="1">
              <a:buFont typeface="Wingdings" pitchFamily="2" charset="2"/>
              <a:buChar char="Ø"/>
            </a:pPr>
            <a:r>
              <a:rPr lang="en-US" dirty="0"/>
              <a:t>Alphabet, digits, underscore and </a:t>
            </a:r>
            <a:r>
              <a:rPr lang="en-US" b="1" dirty="0">
                <a:solidFill>
                  <a:srgbClr val="FF0000"/>
                </a:solidFill>
              </a:rPr>
              <a:t>dollar sign ($)</a:t>
            </a:r>
          </a:p>
          <a:p>
            <a:pPr marL="787400" lvl="1" indent="-514350" eaLnBrk="1" hangingPunct="1">
              <a:buFont typeface="Wingdings" pitchFamily="2" charset="2"/>
              <a:buChar char="Ø"/>
            </a:pPr>
            <a:r>
              <a:rPr lang="en-US" dirty="0"/>
              <a:t>Must not start with digit</a:t>
            </a:r>
          </a:p>
          <a:p>
            <a:pPr marL="787400" lvl="1" indent="-514350" eaLnBrk="1" hangingPunct="1">
              <a:buFont typeface="Wingdings" pitchFamily="2" charset="2"/>
              <a:buChar char="Ø"/>
            </a:pPr>
            <a:r>
              <a:rPr lang="en-US" dirty="0"/>
              <a:t>Case sensitive</a:t>
            </a:r>
          </a:p>
          <a:p>
            <a:pPr marL="787400" lvl="1" indent="-514350" eaLnBrk="1" hangingPunct="1">
              <a:buFont typeface="Wingdings" pitchFamily="2" charset="2"/>
              <a:buChar char="Ø"/>
            </a:pPr>
            <a:r>
              <a:rPr lang="en-US" dirty="0"/>
              <a:t>Any length </a:t>
            </a:r>
          </a:p>
          <a:p>
            <a:pPr marL="787400" lvl="1" indent="-514350" eaLnBrk="1" hangingPunct="1">
              <a:buFont typeface="Wingdings 2" pitchFamily="18" charset="2"/>
              <a:buNone/>
            </a:pPr>
            <a:r>
              <a:rPr lang="en-US" dirty="0"/>
              <a:t>Ex. average, </a:t>
            </a:r>
            <a:r>
              <a:rPr lang="en-US" dirty="0" err="1"/>
              <a:t>DayTemperature</a:t>
            </a:r>
            <a:r>
              <a:rPr lang="en-US" dirty="0"/>
              <a:t>, </a:t>
            </a:r>
            <a:r>
              <a:rPr lang="en-US" dirty="0" err="1"/>
              <a:t>room_area</a:t>
            </a:r>
            <a:r>
              <a:rPr lang="en-US" dirty="0"/>
              <a:t>, TOTAL, </a:t>
            </a:r>
            <a:r>
              <a:rPr lang="en-US" dirty="0" err="1"/>
              <a:t>etc</a:t>
            </a:r>
            <a:endParaRPr lang="en-US" dirty="0"/>
          </a:p>
          <a:p>
            <a:pPr marL="514350" indent="-514350" eaLnBrk="1" hangingPunct="1">
              <a:buFont typeface="Wingdings" pitchFamily="2" charset="2"/>
              <a:buChar char="Ø"/>
            </a:pP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644531"/>
      </p:ext>
    </p:extLst>
  </p:cSld>
  <p:clrMapOvr>
    <a:masterClrMapping/>
  </p:clrMapOvr>
  <p:transition>
    <p:wedg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solidFill>
            <a:srgbClr val="0EADC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TOKENS- Literals,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105400"/>
          </a:xfrm>
        </p:spPr>
        <p:txBody>
          <a:bodyPr>
            <a:normAutofit/>
          </a:bodyPr>
          <a:lstStyle/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u="sng" dirty="0">
                <a:solidFill>
                  <a:prstClr val="black"/>
                </a:solidFill>
                <a:highlight>
                  <a:srgbClr val="FFFF00"/>
                </a:highlight>
              </a:rPr>
              <a:t>Literals</a:t>
            </a:r>
            <a:r>
              <a:rPr lang="en-US" sz="2800" u="sng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in Java are a sequence of characters(digits, letters, and other characters) that represents constants values to be stored in variables.</a:t>
            </a:r>
          </a:p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Java specifies five major type of literals</a:t>
            </a:r>
          </a:p>
          <a:p>
            <a:pPr marL="788670" lvl="1" indent="-514350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Integer Literals</a:t>
            </a:r>
          </a:p>
          <a:p>
            <a:pPr marL="788670" lvl="1" indent="-514350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Floating_point</a:t>
            </a:r>
            <a:r>
              <a:rPr lang="en-US" dirty="0"/>
              <a:t> Literals</a:t>
            </a:r>
          </a:p>
          <a:p>
            <a:pPr marL="788670" lvl="1" indent="-514350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Character literals</a:t>
            </a:r>
          </a:p>
          <a:p>
            <a:pPr marL="788670" lvl="1" indent="-514350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String Literals</a:t>
            </a:r>
          </a:p>
          <a:p>
            <a:pPr marL="788670" lvl="1" indent="-514350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Boolean literals</a:t>
            </a:r>
          </a:p>
          <a:p>
            <a:pPr marL="457200" indent="-457200" fontAlgn="auto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u="sng" dirty="0">
                <a:solidFill>
                  <a:prstClr val="black"/>
                </a:solidFill>
                <a:highlight>
                  <a:srgbClr val="FFFF00"/>
                </a:highlight>
              </a:rPr>
              <a:t>Operators</a:t>
            </a:r>
          </a:p>
          <a:p>
            <a:pPr marL="788670" lvl="1" indent="-514350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it’s a symbol that takes one or more arguments and operates on them to produce a result</a:t>
            </a:r>
          </a:p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2391541"/>
      </p:ext>
    </p:extLst>
  </p:cSld>
  <p:clrMapOvr>
    <a:masterClrMapping/>
  </p:clrMapOvr>
  <p:transition>
    <p:wedg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103632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TOKENS- Separators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990600"/>
            <a:ext cx="10363200" cy="4572000"/>
          </a:xfrm>
        </p:spPr>
        <p:txBody>
          <a:bodyPr/>
          <a:lstStyle/>
          <a:p>
            <a:pPr marL="514350" indent="-514350" eaLnBrk="1" hangingPunct="1"/>
            <a:r>
              <a:rPr lang="en-US" sz="2800"/>
              <a:t>Separators are symbol used to indicate where groups of code are divided and arranged.</a:t>
            </a:r>
          </a:p>
          <a:p>
            <a:pPr marL="514350" indent="-514350" eaLnBrk="1" hangingPunct="1"/>
            <a:r>
              <a:rPr lang="en-US" sz="2800"/>
              <a:t>they basically define the shape and function of our code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en-US" sz="2800"/>
          </a:p>
          <a:p>
            <a:pPr marL="514350" indent="-514350" eaLnBrk="1" hangingPunct="1">
              <a:buFont typeface="Wingdings 2" pitchFamily="18" charset="2"/>
              <a:buNone/>
            </a:pPr>
            <a:endParaRPr lang="en-US" sz="2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514601"/>
          <a:ext cx="11582400" cy="391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r>
                        <a:rPr lang="en-US" sz="1800" b="1" dirty="0"/>
                        <a:t>Name</a:t>
                      </a:r>
                    </a:p>
                  </a:txBody>
                  <a:tcPr marL="121920" marR="121920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What it is used</a:t>
                      </a:r>
                      <a:r>
                        <a:rPr lang="en-US" sz="1800" b="1" baseline="0" dirty="0"/>
                        <a:t> for</a:t>
                      </a:r>
                      <a:endParaRPr lang="en-US" sz="1800" b="1" dirty="0"/>
                    </a:p>
                  </a:txBody>
                  <a:tcPr marL="121920" marR="121920" marT="45705" marB="457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38">
                <a:tc>
                  <a:txBody>
                    <a:bodyPr/>
                    <a:lstStyle/>
                    <a:p>
                      <a:r>
                        <a:rPr lang="en-US" sz="1800" b="1" dirty="0"/>
                        <a:t>Parentheses (  )</a:t>
                      </a:r>
                    </a:p>
                  </a:txBody>
                  <a:tcPr marL="121920" marR="121920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Used to enclose parameters in method definition and invocation</a:t>
                      </a:r>
                    </a:p>
                    <a:p>
                      <a:r>
                        <a:rPr lang="en-US" sz="1800" b="1" dirty="0"/>
                        <a:t>Used</a:t>
                      </a:r>
                      <a:r>
                        <a:rPr lang="en-US" sz="1800" b="1" baseline="0" dirty="0"/>
                        <a:t> for defining priority in expression, containing  expressions for flow control, and surrounding cast types</a:t>
                      </a:r>
                      <a:endParaRPr lang="en-US" sz="1800" b="1" dirty="0"/>
                    </a:p>
                  </a:txBody>
                  <a:tcPr marL="121920" marR="121920" marT="45705" marB="457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9">
                <a:tc>
                  <a:txBody>
                    <a:bodyPr/>
                    <a:lstStyle/>
                    <a:p>
                      <a:r>
                        <a:rPr lang="en-US" sz="1800" b="1" dirty="0"/>
                        <a:t>Braces {  }</a:t>
                      </a:r>
                    </a:p>
                  </a:txBody>
                  <a:tcPr marL="121920" marR="121920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to define a block of code for classes,</a:t>
                      </a:r>
                      <a:r>
                        <a:rPr lang="en-US" sz="1800" b="1" baseline="0" dirty="0"/>
                        <a:t> methods and local scopes</a:t>
                      </a:r>
                    </a:p>
                    <a:p>
                      <a:r>
                        <a:rPr lang="en-US" sz="1800" b="1" dirty="0"/>
                        <a:t>Used to contain the values of automatically initialized  Array.</a:t>
                      </a:r>
                    </a:p>
                  </a:txBody>
                  <a:tcPr marL="121920" marR="121920" marT="45705" marB="457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en-US" sz="1800" b="1" dirty="0"/>
                        <a:t>Brackets [  ]</a:t>
                      </a:r>
                    </a:p>
                  </a:txBody>
                  <a:tcPr marL="121920" marR="121920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Used to declare array type</a:t>
                      </a:r>
                      <a:r>
                        <a:rPr lang="en-US" sz="1800" b="1" baseline="0" dirty="0"/>
                        <a:t>s and for dereferencing array values</a:t>
                      </a:r>
                      <a:endParaRPr lang="en-US" sz="1800" b="1" dirty="0"/>
                    </a:p>
                  </a:txBody>
                  <a:tcPr marL="121920" marR="121920" marT="45705" marB="457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r>
                        <a:rPr lang="en-US" sz="1800" b="1" dirty="0"/>
                        <a:t>Semicolon  ;</a:t>
                      </a:r>
                    </a:p>
                  </a:txBody>
                  <a:tcPr marL="121920" marR="121920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Used to separate statements</a:t>
                      </a:r>
                    </a:p>
                  </a:txBody>
                  <a:tcPr marL="121920" marR="121920" marT="45705" marB="4570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045">
                <a:tc>
                  <a:txBody>
                    <a:bodyPr/>
                    <a:lstStyle/>
                    <a:p>
                      <a:r>
                        <a:rPr lang="en-US" sz="1800" b="1" dirty="0"/>
                        <a:t>Comma  ,</a:t>
                      </a:r>
                    </a:p>
                  </a:txBody>
                  <a:tcPr marL="121920" marR="121920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Used to separate consecutive identifiers in variable declaration </a:t>
                      </a:r>
                    </a:p>
                  </a:txBody>
                  <a:tcPr marL="121920" marR="121920" marT="45705" marB="4570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29">
                <a:tc>
                  <a:txBody>
                    <a:bodyPr/>
                    <a:lstStyle/>
                    <a:p>
                      <a:r>
                        <a:rPr lang="en-US" sz="1800" b="1" dirty="0"/>
                        <a:t>Period  .</a:t>
                      </a:r>
                    </a:p>
                  </a:txBody>
                  <a:tcPr marL="121920" marR="121920" marT="45705" marB="45705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Used to separate package name from sub-packages and classes; also used</a:t>
                      </a:r>
                      <a:r>
                        <a:rPr lang="en-US" sz="1800" b="1" baseline="0" dirty="0"/>
                        <a:t> to separate a variable or method from a reference variable </a:t>
                      </a:r>
                      <a:endParaRPr lang="en-US" sz="1800" b="1" dirty="0"/>
                    </a:p>
                  </a:txBody>
                  <a:tcPr marL="121920" marR="121920" marT="45705" marB="4570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168611"/>
      </p:ext>
    </p:extLst>
  </p:cSld>
  <p:clrMapOvr>
    <a:masterClrMapping/>
  </p:clrMapOvr>
  <p:transition>
    <p:wedg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020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STATEMENTS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114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/>
              <a:t>A statement is an executable combination of tokens ending with a semicolon (;) mark.</a:t>
            </a:r>
          </a:p>
          <a:p>
            <a:pPr eaLnBrk="1" hangingPunct="1"/>
            <a:r>
              <a:rPr lang="en-US" dirty="0"/>
              <a:t>Statements are usually executed in sequence in the order in which they appear</a:t>
            </a:r>
          </a:p>
          <a:p>
            <a:pPr eaLnBrk="1" hangingPunct="1"/>
            <a:r>
              <a:rPr lang="en-US" dirty="0"/>
              <a:t>However it is possible to control the flow execution, if necessary, using special statements.</a:t>
            </a:r>
          </a:p>
          <a:p>
            <a:pPr eaLnBrk="1" hangingPunct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052955"/>
      </p:ext>
    </p:extLst>
  </p:cSld>
  <p:clrMapOvr>
    <a:masterClrMapping/>
  </p:clrMapOvr>
  <p:transition>
    <p:wedg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10363200" cy="762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4640-B1F9-44EC-3245-B4CB5C6110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88A62D-B146-DE34-ED23-CFA02F5FB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00200"/>
            <a:ext cx="80772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4626"/>
      </p:ext>
    </p:extLst>
  </p:cSld>
  <p:clrMapOvr>
    <a:masterClrMapping/>
  </p:clrMapOvr>
  <p:transition>
    <p:wedg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84C1C8C-006E-2A23-C05E-41F0E978D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178EA-1EF6-C7AB-DE36-B58ADC57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28320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Pune Institute of Computer Technology   E&amp;TC Department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49EC37-DDF4-F046-C95F-F14F03AAF80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38299" y="1447800"/>
            <a:ext cx="9525001" cy="4572000"/>
          </a:xfrm>
          <a:noFill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2ABE2B3-2FA6-2BED-C143-6D5E03084C45}"/>
              </a:ext>
            </a:extLst>
          </p:cNvPr>
          <p:cNvSpPr txBox="1">
            <a:spLocks/>
          </p:cNvSpPr>
          <p:nvPr/>
        </p:nvSpPr>
        <p:spPr>
          <a:xfrm>
            <a:off x="990600" y="381000"/>
            <a:ext cx="10363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STATEMENTS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274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3EEA-CEBA-5568-A09A-41F82841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E817E-6229-02FD-C048-9FC2EB22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CC362-F471-B274-A016-D8030C5C89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10591800" cy="4724400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provides an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inter-regular"/>
              </a:rPr>
              <a:t>alternative approach to traverse the array or collection in Java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It is mainly used to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inter-regular"/>
              </a:rPr>
              <a:t>traverse the array or collection elements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inter-regular"/>
              </a:rPr>
              <a:t>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inter-regular"/>
              </a:rPr>
              <a:t>advantage of the for-each loop is that it eliminates the possibility of bugs and makes the code more readable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 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known as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inter-regular"/>
              </a:rPr>
              <a:t>the for-each loop because it traverses each element one by one.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inter-regular"/>
              </a:rPr>
              <a:t>drawback of the enhanced for loop is that it cannot traverse the elements in reverse order</a:t>
            </a:r>
            <a:endParaRPr lang="en-US" dirty="0">
              <a:solidFill>
                <a:srgbClr val="333333"/>
              </a:solidFill>
              <a:highlight>
                <a:srgbClr val="00FF00"/>
              </a:highlight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inter-regular"/>
              </a:rPr>
              <a:t>do not have the option to skip any element because it does not work on an index basis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inter-regular"/>
              </a:rPr>
              <a:t>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inter-regular"/>
              </a:rPr>
              <a:t>cannot traverse the odd or even elements only.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CA5106-B708-1DF2-502D-2680B9A794EC}"/>
              </a:ext>
            </a:extLst>
          </p:cNvPr>
          <p:cNvSpPr txBox="1">
            <a:spLocks/>
          </p:cNvSpPr>
          <p:nvPr/>
        </p:nvSpPr>
        <p:spPr>
          <a:xfrm>
            <a:off x="990600" y="381000"/>
            <a:ext cx="10363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EACH LOOP</a:t>
            </a:r>
          </a:p>
        </p:txBody>
      </p:sp>
    </p:spTree>
    <p:extLst>
      <p:ext uri="{BB962C8B-B14F-4D97-AF65-F5344CB8AC3E}">
        <p14:creationId xmlns:p14="http://schemas.microsoft.com/office/powerpoint/2010/main" val="2748474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3EEA-CEBA-5568-A09A-41F82841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E817E-6229-02FD-C048-9FC2EB22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CC362-F471-B274-A016-D8030C5C89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10591800" cy="4724400"/>
          </a:xfrm>
        </p:spPr>
        <p:txBody>
          <a:bodyPr>
            <a:normAutofit/>
          </a:bodyPr>
          <a:lstStyle/>
          <a:p>
            <a:r>
              <a:rPr lang="en-US" dirty="0"/>
              <a:t>Syntax:- 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data_type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variable : array | collection)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//body of for-each loop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CA5106-B708-1DF2-502D-2680B9A794EC}"/>
              </a:ext>
            </a:extLst>
          </p:cNvPr>
          <p:cNvSpPr txBox="1">
            <a:spLocks/>
          </p:cNvSpPr>
          <p:nvPr/>
        </p:nvSpPr>
        <p:spPr>
          <a:xfrm>
            <a:off x="990600" y="381000"/>
            <a:ext cx="10363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EACH LOOP</a:t>
            </a:r>
          </a:p>
        </p:txBody>
      </p:sp>
    </p:spTree>
    <p:extLst>
      <p:ext uri="{BB962C8B-B14F-4D97-AF65-F5344CB8AC3E}">
        <p14:creationId xmlns:p14="http://schemas.microsoft.com/office/powerpoint/2010/main" val="36249807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3EEA-CEBA-5568-A09A-41F82841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E817E-6229-02FD-C048-9FC2EB22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CC362-F471-B274-A016-D8030C5C89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105918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Example:- 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ForEachExample1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    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[])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   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    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//declaring an array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    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[]={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13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14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44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    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//traversing the array with for-each loop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   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i:arr){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    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        }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     } 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CA5106-B708-1DF2-502D-2680B9A794EC}"/>
              </a:ext>
            </a:extLst>
          </p:cNvPr>
          <p:cNvSpPr txBox="1">
            <a:spLocks/>
          </p:cNvSpPr>
          <p:nvPr/>
        </p:nvSpPr>
        <p:spPr>
          <a:xfrm>
            <a:off x="990600" y="381000"/>
            <a:ext cx="10363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EACH LOOP</a:t>
            </a:r>
          </a:p>
        </p:txBody>
      </p:sp>
    </p:spTree>
    <p:extLst>
      <p:ext uri="{BB962C8B-B14F-4D97-AF65-F5344CB8AC3E}">
        <p14:creationId xmlns:p14="http://schemas.microsoft.com/office/powerpoint/2010/main" val="30200359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10363200" cy="990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IMPLIMENTING JAVA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371600"/>
            <a:ext cx="10363200" cy="457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/*more java statements…. code for square root*/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import </a:t>
            </a:r>
            <a:r>
              <a:rPr lang="en-US" dirty="0" err="1"/>
              <a:t>java.lang.Math</a:t>
            </a:r>
            <a:r>
              <a:rPr lang="en-US" dirty="0"/>
              <a:t>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class </a:t>
            </a:r>
            <a:r>
              <a:rPr lang="en-US" dirty="0" err="1"/>
              <a:t>squareRoot</a:t>
            </a: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{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{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double x=5; // declaration and initialization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double y;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y=</a:t>
            </a:r>
            <a:r>
              <a:rPr lang="en-US" dirty="0" err="1">
                <a:solidFill>
                  <a:srgbClr val="FF0000"/>
                </a:solidFill>
              </a:rPr>
              <a:t>Math.sqrt</a:t>
            </a:r>
            <a:r>
              <a:rPr lang="en-US" dirty="0">
                <a:solidFill>
                  <a:srgbClr val="FF0000"/>
                </a:solidFill>
              </a:rPr>
              <a:t>(x);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System.out.println</a:t>
            </a:r>
            <a:r>
              <a:rPr lang="en-US" dirty="0"/>
              <a:t>("Y="+y);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}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467182"/>
      </p:ext>
    </p:extLst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274638"/>
            <a:ext cx="7620000" cy="944562"/>
          </a:xfrm>
          <a:solidFill>
            <a:srgbClr val="0EADC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488" tIns="44450" rIns="90488" bIns="44450" anchor="t">
            <a:normAutofit/>
          </a:bodyPr>
          <a:lstStyle/>
          <a:p>
            <a:pPr algn="ctr">
              <a:defRPr/>
            </a:pPr>
            <a:r>
              <a:rPr lang="en-US" altLang="en-AU" dirty="0">
                <a:highlight>
                  <a:srgbClr val="FFFF00"/>
                </a:highlight>
              </a:rPr>
              <a:t>Why the name java?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10363200" cy="3886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The language was initially called Oak, after an Oak tree stood outside gosling’s office</a:t>
            </a:r>
          </a:p>
          <a:p>
            <a:endParaRPr lang="en-US" dirty="0"/>
          </a:p>
          <a:p>
            <a:r>
              <a:rPr lang="en-US" dirty="0"/>
              <a:t>It went name green later </a:t>
            </a:r>
          </a:p>
          <a:p>
            <a:endParaRPr lang="en-US" dirty="0"/>
          </a:p>
          <a:p>
            <a:r>
              <a:rPr lang="en-US" dirty="0"/>
              <a:t>Again renamed Java, from java coffee, said to be consumed in the large quantities by language creators. </a:t>
            </a:r>
          </a:p>
        </p:txBody>
      </p:sp>
      <p:pic>
        <p:nvPicPr>
          <p:cNvPr id="80898" name="Picture 2" descr="G:\JAVA\java\img\images1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47201" y="228600"/>
            <a:ext cx="2451100" cy="1590675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7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9" name="Picture 2" descr="C:\Users\Nilesh\Desktop\unnam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9471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10363200" cy="990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IMPLIMENTING JAVA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11582400" cy="4648200"/>
          </a:xfr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>
            <a:normAutofit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import java .util. Scanner;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class Input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{</a:t>
            </a:r>
            <a:endParaRPr lang="en-US" sz="2400" b="1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    public static void main(String </a:t>
            </a:r>
            <a:r>
              <a:rPr lang="en-US" sz="2400" b="1" dirty="0" err="1"/>
              <a:t>args</a:t>
            </a:r>
            <a:r>
              <a:rPr lang="en-US" sz="2400" b="1" dirty="0"/>
              <a:t>[])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{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     Scanner input=new Scanner (System.in);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     </a:t>
            </a:r>
            <a:r>
              <a:rPr lang="en-US" sz="2400" b="1" dirty="0" err="1"/>
              <a:t>System.out</a:t>
            </a:r>
            <a:r>
              <a:rPr lang="en-US" sz="2400" b="1" dirty="0"/>
              <a:t> .</a:t>
            </a:r>
            <a:r>
              <a:rPr lang="en-US" sz="2400" b="1" dirty="0" err="1"/>
              <a:t>println</a:t>
            </a:r>
            <a:r>
              <a:rPr lang="en-US" sz="2400" b="1" dirty="0"/>
              <a:t>(“Enter the value of number”);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    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num</a:t>
            </a:r>
            <a:r>
              <a:rPr lang="en-US" sz="2400" b="1" dirty="0"/>
              <a:t>= </a:t>
            </a:r>
            <a:r>
              <a:rPr lang="en-US" sz="2400" b="1" dirty="0" err="1"/>
              <a:t>input.nextInt</a:t>
            </a:r>
            <a:r>
              <a:rPr lang="en-US" sz="2400" b="1" dirty="0"/>
              <a:t>();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>
                <a:solidFill>
                  <a:srgbClr val="006600"/>
                </a:solidFill>
              </a:rPr>
              <a:t>     </a:t>
            </a:r>
            <a:r>
              <a:rPr lang="en-US" sz="2400" b="1" dirty="0" err="1">
                <a:solidFill>
                  <a:srgbClr val="006600"/>
                </a:solidFill>
              </a:rPr>
              <a:t>S</a:t>
            </a:r>
            <a:r>
              <a:rPr lang="en-US" sz="2400" b="1" dirty="0" err="1"/>
              <a:t>ystem.out.println</a:t>
            </a:r>
            <a:r>
              <a:rPr lang="en-US" sz="2400" b="1" dirty="0"/>
              <a:t>(“Entered number is ="+</a:t>
            </a:r>
            <a:r>
              <a:rPr lang="en-US" sz="2400" b="1" dirty="0" err="1"/>
              <a:t>num</a:t>
            </a:r>
            <a:r>
              <a:rPr lang="en-US" sz="2400" b="1" dirty="0"/>
              <a:t>);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}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447014"/>
      </p:ext>
    </p:extLst>
  </p:cSld>
  <p:clrMapOvr>
    <a:masterClrMapping/>
  </p:clrMapOvr>
  <p:transition>
    <p:wedg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with Two Classes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11582400" cy="4419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Class Room 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 float length;</a:t>
            </a:r>
          </a:p>
          <a:p>
            <a:pPr marL="0" indent="0">
              <a:buNone/>
            </a:pPr>
            <a:r>
              <a:rPr lang="en-US" sz="2400" dirty="0"/>
              <a:t>     float breadth;</a:t>
            </a:r>
          </a:p>
          <a:p>
            <a:pPr marL="0" indent="0">
              <a:buNone/>
            </a:pPr>
            <a:r>
              <a:rPr lang="en-US" sz="2400" dirty="0"/>
              <a:t>     void </a:t>
            </a:r>
            <a:r>
              <a:rPr lang="en-US" sz="2400" dirty="0" err="1"/>
              <a:t>getdata</a:t>
            </a:r>
            <a:r>
              <a:rPr lang="en-US" sz="2400" dirty="0"/>
              <a:t>(float </a:t>
            </a:r>
            <a:r>
              <a:rPr lang="en-US" sz="2400" dirty="0" err="1"/>
              <a:t>a,float</a:t>
            </a:r>
            <a:r>
              <a:rPr lang="en-US" sz="2400" dirty="0"/>
              <a:t> b) </a:t>
            </a:r>
          </a:p>
          <a:p>
            <a:pPr marL="0" indent="0">
              <a:buNone/>
            </a:pPr>
            <a:r>
              <a:rPr lang="en-US" sz="2400" dirty="0"/>
              <a:t>    { </a:t>
            </a:r>
          </a:p>
          <a:p>
            <a:pPr marL="0" indent="0">
              <a:buNone/>
            </a:pPr>
            <a:r>
              <a:rPr lang="en-US" sz="2400" dirty="0"/>
              <a:t>        length=a;</a:t>
            </a:r>
          </a:p>
          <a:p>
            <a:pPr marL="0" indent="0">
              <a:buNone/>
            </a:pPr>
            <a:r>
              <a:rPr lang="en-US" sz="2400" dirty="0"/>
              <a:t>        breadth=b;</a:t>
            </a:r>
          </a:p>
          <a:p>
            <a:pPr marL="0" indent="0">
              <a:buNone/>
            </a:pPr>
            <a:r>
              <a:rPr lang="en-US" sz="2400" dirty="0"/>
              <a:t>  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Room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public static void main (String </a:t>
            </a:r>
            <a:r>
              <a:rPr lang="en-US" sz="2400" dirty="0" err="1"/>
              <a:t>args</a:t>
            </a:r>
            <a:r>
              <a:rPr lang="en-US" sz="2400" dirty="0"/>
              <a:t> [])</a:t>
            </a:r>
          </a:p>
          <a:p>
            <a:pPr marL="0" indent="0">
              <a:buNone/>
            </a:pPr>
            <a:r>
              <a:rPr lang="en-US" sz="2400" dirty="0"/>
              <a:t>    {</a:t>
            </a:r>
          </a:p>
          <a:p>
            <a:pPr marL="0" indent="0">
              <a:buNone/>
            </a:pPr>
            <a:r>
              <a:rPr lang="en-US" sz="2400" dirty="0"/>
              <a:t>        float area;</a:t>
            </a:r>
          </a:p>
          <a:p>
            <a:pPr marL="0" indent="0">
              <a:buNone/>
            </a:pPr>
            <a:r>
              <a:rPr lang="en-US" sz="2400" dirty="0"/>
              <a:t>         Room room1=new Room();</a:t>
            </a:r>
          </a:p>
          <a:p>
            <a:pPr marL="0" indent="0">
              <a:buNone/>
            </a:pPr>
            <a:r>
              <a:rPr lang="en-US" sz="2400" dirty="0"/>
              <a:t>         room1.getdata(14,20);</a:t>
            </a:r>
          </a:p>
          <a:p>
            <a:pPr marL="0" indent="0">
              <a:buNone/>
            </a:pPr>
            <a:r>
              <a:rPr lang="en-US" sz="2400" dirty="0"/>
              <a:t>        area=room1.length*room1.breadth;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(“area=”+area);</a:t>
            </a:r>
          </a:p>
          <a:p>
            <a:pPr marL="0" indent="0">
              <a:buNone/>
            </a:pPr>
            <a:r>
              <a:rPr lang="en-US" sz="2400" dirty="0"/>
              <a:t>      }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Pune Institute of Computer Technology   E&amp;TC Department</a:t>
            </a:r>
          </a:p>
        </p:txBody>
      </p:sp>
      <p:sp>
        <p:nvSpPr>
          <p:cNvPr id="5" name="Footer Placeholder 2"/>
          <p:cNvSpPr txBox="1">
            <a:spLocks/>
          </p:cNvSpPr>
          <p:nvPr/>
        </p:nvSpPr>
        <p:spPr>
          <a:xfrm>
            <a:off x="533400" y="6019800"/>
            <a:ext cx="10871200" cy="6801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                    Pune Institute of Computer Technology                                                                     E&amp;TC Department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Nilesh\Desktop\unnam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" y="6171578"/>
            <a:ext cx="550762" cy="4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89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9677400" cy="762000"/>
          </a:xfrm>
          <a:solidFill>
            <a:srgbClr val="0EADC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defRPr/>
            </a:pPr>
            <a:r>
              <a:rPr lang="en-US" dirty="0">
                <a:highlight>
                  <a:srgbClr val="FFFF00"/>
                </a:highlight>
              </a:rPr>
              <a:t>Java Milestones</a:t>
            </a:r>
          </a:p>
        </p:txBody>
      </p:sp>
      <p:graphicFrame>
        <p:nvGraphicFramePr>
          <p:cNvPr id="85073" name="Group 8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053785812"/>
              </p:ext>
            </p:extLst>
          </p:nvPr>
        </p:nvGraphicFramePr>
        <p:xfrm>
          <a:off x="609600" y="1524000"/>
          <a:ext cx="10769600" cy="4556443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Year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Development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1990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Sun decided to developed special software that could be used for electronic devices. A project called Green Project created and head by James Gosling.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0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1991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Explored possibility of using C++, with some updates announced a new language named “Oak”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1992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The team demonstrated the application of their new language to control a list of home appliances using a hand held device with a touch sensitive screen.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1993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The World Wide Web appeared on the Internet and transformed the text-based interface to a graphical rich environment. The team developed Web applets (tiny programs) that could run on all types of computers connected to the Internet.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895230"/>
      </p:ext>
    </p:extLst>
  </p:cSld>
  <p:clrMapOvr>
    <a:masterClrMapping/>
  </p:clrMapOvr>
  <p:transition advTm="100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6621311</TotalTime>
  <Words>5160</Words>
  <Application>Microsoft Office PowerPoint</Application>
  <PresentationFormat>Widescreen</PresentationFormat>
  <Paragraphs>817</Paragraphs>
  <Slides>81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6" baseType="lpstr">
      <vt:lpstr>Calibri</vt:lpstr>
      <vt:lpstr>Century Gothic</vt:lpstr>
      <vt:lpstr>Comic Sans MS</vt:lpstr>
      <vt:lpstr>Courier New</vt:lpstr>
      <vt:lpstr>Franklin Gothic Book</vt:lpstr>
      <vt:lpstr>inter-regular</vt:lpstr>
      <vt:lpstr>Perpetua</vt:lpstr>
      <vt:lpstr>Tahoma</vt:lpstr>
      <vt:lpstr>Times New Roman</vt:lpstr>
      <vt:lpstr>verdana</vt:lpstr>
      <vt:lpstr>Wingdings</vt:lpstr>
      <vt:lpstr>Wingdings 2</vt:lpstr>
      <vt:lpstr>Equity</vt:lpstr>
      <vt:lpstr>1_Equity</vt:lpstr>
      <vt:lpstr>Microsoft ClipArt Gallery</vt:lpstr>
      <vt:lpstr>PowerPoint Presentation</vt:lpstr>
      <vt:lpstr>PowerPoint Presentation</vt:lpstr>
      <vt:lpstr>Reference Book</vt:lpstr>
      <vt:lpstr>PowerPoint Presentation</vt:lpstr>
      <vt:lpstr>Unit I: Java Fundamentals</vt:lpstr>
      <vt:lpstr>Java Evolution</vt:lpstr>
      <vt:lpstr>Java - An Introduction</vt:lpstr>
      <vt:lpstr>Why the name java?</vt:lpstr>
      <vt:lpstr>Java Milestones</vt:lpstr>
      <vt:lpstr>PowerPoint Presentation</vt:lpstr>
      <vt:lpstr>5-Primary goals in the creation of java language </vt:lpstr>
      <vt:lpstr>PowerPoint Presentation</vt:lpstr>
      <vt:lpstr>PowerPoint Presentation</vt:lpstr>
      <vt:lpstr> JAVA  Vs  C, C++ </vt:lpstr>
      <vt:lpstr>Java Vs C</vt:lpstr>
      <vt:lpstr>Java Vs C++ </vt:lpstr>
      <vt:lpstr>Overlap of C, C++, and Java</vt:lpstr>
      <vt:lpstr>Compiled Languages   Vs  Compiled and Interpreted Language   </vt:lpstr>
      <vt:lpstr>Compiled Languages</vt:lpstr>
      <vt:lpstr>JAVA: Compiled and Interpreted</vt:lpstr>
      <vt:lpstr>PowerPoint Presentation</vt:lpstr>
      <vt:lpstr>Total Platform Independence</vt:lpstr>
      <vt:lpstr>Java Frameworks</vt:lpstr>
      <vt:lpstr>JDK and JRE</vt:lpstr>
      <vt:lpstr>Java Applications</vt:lpstr>
      <vt:lpstr>PowerPoint Presentation</vt:lpstr>
      <vt:lpstr>Standalone Application</vt:lpstr>
      <vt:lpstr>INTRODUCTION </vt:lpstr>
      <vt:lpstr>Web Applets</vt:lpstr>
      <vt:lpstr>INTRODUCTION </vt:lpstr>
      <vt:lpstr>Introduction </vt:lpstr>
      <vt:lpstr>Let us Try Out</vt:lpstr>
      <vt:lpstr>INSTALLING AND CONFIGURING JAVA</vt:lpstr>
      <vt:lpstr>What is a IDE?</vt:lpstr>
      <vt:lpstr>IMPLEMENTING JAVA PROGRAMS</vt:lpstr>
      <vt:lpstr>Implementing JAVA PROGRAMS: 1 - Creating The Program</vt:lpstr>
      <vt:lpstr> Implementing JAVA PROGRAMS: 1 - Creating The Program</vt:lpstr>
      <vt:lpstr>PowerPoint Presentation</vt:lpstr>
      <vt:lpstr>PowerPoint Presentation</vt:lpstr>
      <vt:lpstr>Implementing JAVA PROGRAMS:  Compiling &amp; Running the Program</vt:lpstr>
      <vt:lpstr>Java Program Editing </vt:lpstr>
      <vt:lpstr>Steps for Implementing Java Code</vt:lpstr>
      <vt:lpstr>   Resolving an error "javac is not recognized as an internal or external command"?</vt:lpstr>
      <vt:lpstr>   1) How to Set the temporary path of JDK in Windows</vt:lpstr>
      <vt:lpstr>   2) How to Set the permanent path of JDK in Windows</vt:lpstr>
      <vt:lpstr>Hello world</vt:lpstr>
      <vt:lpstr>SIMPLE JAVA PROGRAM</vt:lpstr>
      <vt:lpstr>Class Declaration </vt:lpstr>
      <vt:lpstr>Main Line</vt:lpstr>
      <vt:lpstr>Main Line</vt:lpstr>
      <vt:lpstr>The Output Line</vt:lpstr>
      <vt:lpstr>Valid Java Main Method Signature</vt:lpstr>
      <vt:lpstr>Invalid Java Main Method Signature</vt:lpstr>
      <vt:lpstr>More of Java</vt:lpstr>
      <vt:lpstr>Application with Two Classes</vt:lpstr>
      <vt:lpstr>IMPLIMENTING JAVA PROGRAMS</vt:lpstr>
      <vt:lpstr>JAVA PROGRAM STRUCTURE</vt:lpstr>
      <vt:lpstr>JAVA PROGRAM STRUCTURE</vt:lpstr>
      <vt:lpstr>JAVA PROGRAM STRUCTURE</vt:lpstr>
      <vt:lpstr>JAVA PROGRAM STRUCTURE</vt:lpstr>
      <vt:lpstr>JAVA PROGRAM STRUCTURE</vt:lpstr>
      <vt:lpstr>JAVA PROGRAM STRUCTURE</vt:lpstr>
      <vt:lpstr>JAVA PROGRAM STRUCTURE</vt:lpstr>
      <vt:lpstr>JAVA PROGRAM STRUCTURE</vt:lpstr>
      <vt:lpstr>IMPLIMENTING JAVA PROGRAMS</vt:lpstr>
      <vt:lpstr>JAVA TOKENS</vt:lpstr>
      <vt:lpstr>JAVA TOKENS</vt:lpstr>
      <vt:lpstr>JAVA TOKENS- Keywords</vt:lpstr>
      <vt:lpstr>JAVA TOKENS- Keywords</vt:lpstr>
      <vt:lpstr>JAVA TOKENS- identifiers </vt:lpstr>
      <vt:lpstr>JAVA TOKENS- Literals, Operators</vt:lpstr>
      <vt:lpstr>JAVA TOKENS- Separators</vt:lpstr>
      <vt:lpstr>JAVA STATEMENTS</vt:lpstr>
      <vt:lpstr>JAVA STATEMENTS</vt:lpstr>
      <vt:lpstr>PowerPoint Presentation</vt:lpstr>
      <vt:lpstr>PowerPoint Presentation</vt:lpstr>
      <vt:lpstr>PowerPoint Presentation</vt:lpstr>
      <vt:lpstr>PowerPoint Presentation</vt:lpstr>
      <vt:lpstr>IMPLIMENTING JAVA PROGRAMS</vt:lpstr>
      <vt:lpstr>IMPLIMENTING JAVA PROGRAMS</vt:lpstr>
      <vt:lpstr>Application with Two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Zac</dc:creator>
  <cp:lastModifiedBy>Nilesh_Shirude</cp:lastModifiedBy>
  <cp:revision>618</cp:revision>
  <dcterms:created xsi:type="dcterms:W3CDTF">2017-03-01T00:01:16Z</dcterms:created>
  <dcterms:modified xsi:type="dcterms:W3CDTF">2022-07-29T06:47:45Z</dcterms:modified>
</cp:coreProperties>
</file>