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73" r:id="rId13"/>
    <p:sldId id="271" r:id="rId14"/>
    <p:sldId id="274" r:id="rId15"/>
    <p:sldId id="266" r:id="rId16"/>
    <p:sldId id="270" r:id="rId17"/>
    <p:sldId id="267" r:id="rId18"/>
    <p:sldId id="268" r:id="rId19"/>
    <p:sldId id="26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602B"/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Operators and Expressions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6. 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dirty="0"/>
              <a:t>This operator is the character pair  </a:t>
            </a:r>
            <a:r>
              <a:rPr lang="en-US" b="1" dirty="0">
                <a:solidFill>
                  <a:srgbClr val="C00000"/>
                </a:solidFill>
              </a:rPr>
              <a:t>? :</a:t>
            </a:r>
            <a:r>
              <a:rPr lang="en-US" dirty="0"/>
              <a:t> , also called as </a:t>
            </a:r>
            <a:r>
              <a:rPr lang="en-US" b="1" dirty="0">
                <a:solidFill>
                  <a:srgbClr val="800080"/>
                </a:solidFill>
              </a:rPr>
              <a:t>ternary operator</a:t>
            </a:r>
          </a:p>
          <a:p>
            <a:r>
              <a:rPr lang="en-US" dirty="0"/>
              <a:t>Syntax: </a:t>
            </a:r>
          </a:p>
          <a:p>
            <a:endParaRPr lang="en-US" dirty="0"/>
          </a:p>
          <a:p>
            <a:r>
              <a:rPr lang="en-US" dirty="0"/>
              <a:t>Ex: num1 =5;</a:t>
            </a:r>
          </a:p>
          <a:p>
            <a:pPr>
              <a:buNone/>
            </a:pPr>
            <a:r>
              <a:rPr lang="en-US" dirty="0"/>
              <a:t>          num2 =10;</a:t>
            </a:r>
          </a:p>
          <a:p>
            <a:pPr>
              <a:buNone/>
            </a:pPr>
            <a:r>
              <a:rPr lang="en-US" dirty="0"/>
              <a:t>         result= (num1&gt;num2)? num1: num2;</a:t>
            </a:r>
          </a:p>
          <a:p>
            <a:pPr>
              <a:buNone/>
            </a:pPr>
            <a:r>
              <a:rPr lang="en-US" dirty="0"/>
              <a:t>In this case result will be assigned the value of num2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4600" y="1981200"/>
            <a:ext cx="3886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602B"/>
                </a:solidFill>
              </a:rPr>
              <a:t>Exp 1 ? Exp 2 : Exp 3</a:t>
            </a:r>
            <a:endParaRPr lang="en-IN" sz="2800" b="1" dirty="0">
              <a:solidFill>
                <a:srgbClr val="00602B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7. Bitwise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/>
          <a:lstStyle/>
          <a:p>
            <a:r>
              <a:rPr lang="en-US" dirty="0"/>
              <a:t>Used to manipulate data at bit level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26262"/>
              </p:ext>
            </p:extLst>
          </p:nvPr>
        </p:nvGraphicFramePr>
        <p:xfrm>
          <a:off x="990600" y="1981200"/>
          <a:ext cx="7086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&amp;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!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NOT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IN" b="1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EX-OR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~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One’s complement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&lt;&lt;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left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&gt;&gt;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right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b="1" dirty="0"/>
                        <a:t>&gt;&gt;&gt;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right with zero fill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554480"/>
          <a:ext cx="8610600" cy="3200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/>
                        <a:t>Left shift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/>
                        <a:t>Right shift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/>
                        <a:t>Bitwise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exclusive OR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inclusive OR and assignment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85800" y="685800"/>
            <a:ext cx="88392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class Test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public static void main(String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 = 60;	/* 60 = 0011 1100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 = 13;	/* 13 = 0000 1101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 = 0;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= a &amp; b;        /* 12 = 0000 1100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&amp; b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= a | b;        /* 61 = 0011 1101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| b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a ^ b;        /* 49 = 0011 0001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^ b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~a;           /*-61 = 1100 0011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("~a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= a &lt;&lt; 2;       /* 240 = 1111 0000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&lt;&lt; 2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a &gt;&gt; 2;       /* 15 = 1111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&gt;&gt; 2 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c = a &gt;&gt;&gt; 2;      /* 15 = 0000 1111 */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80008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("a &gt;&gt;&gt; 2 = " + c );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8600"/>
            <a:ext cx="3099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Bitwise operator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8077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class sample1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b="1" dirty="0"/>
              <a:t>public static void main(String </a:t>
            </a:r>
            <a:r>
              <a:rPr lang="en-US" b="1" dirty="0" err="1"/>
              <a:t>args</a:t>
            </a:r>
            <a:r>
              <a:rPr lang="en-US" b="1" dirty="0"/>
              <a:t>[]) 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a = 10;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c = 15;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      c &lt;&lt;= 2 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("c &lt;&lt;= 2 = " + c 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C00000"/>
                </a:solidFill>
              </a:rPr>
              <a:t>c &gt;&gt;= 2 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("c &gt;&gt;= 2 = " + c );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C00000"/>
                </a:solidFill>
              </a:rPr>
              <a:t>c &amp;= a 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("c &amp;= a  = " + c 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C00000"/>
                </a:solidFill>
              </a:rPr>
              <a:t>c ^= a ;</a:t>
            </a:r>
          </a:p>
          <a:p>
            <a:r>
              <a:rPr lang="en-US" dirty="0"/>
              <a:t>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("c ^= a   = " + c 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76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8. Special operators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supports special operator called as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instanceof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The </a:t>
            </a:r>
            <a:r>
              <a:rPr lang="en-US" i="1" dirty="0"/>
              <a:t>instanceof </a:t>
            </a:r>
            <a:r>
              <a:rPr lang="en-US" dirty="0"/>
              <a:t>operator is an object reference operator.</a:t>
            </a:r>
          </a:p>
          <a:p>
            <a:r>
              <a:rPr lang="en-US" dirty="0"/>
              <a:t>This operator allows us to determine whether the object belongs to a particular class or not.</a:t>
            </a:r>
          </a:p>
          <a:p>
            <a:r>
              <a:rPr lang="en-US" dirty="0"/>
              <a:t>The </a:t>
            </a:r>
            <a:r>
              <a:rPr lang="en-US" i="1" dirty="0" err="1"/>
              <a:t>instanceof</a:t>
            </a:r>
            <a:r>
              <a:rPr lang="en-US" dirty="0"/>
              <a:t> in java is also known as </a:t>
            </a:r>
            <a:r>
              <a:rPr lang="en-US" b="1" i="1" dirty="0">
                <a:solidFill>
                  <a:srgbClr val="FF0000"/>
                </a:solidFill>
              </a:rPr>
              <a:t>type comparison operator </a:t>
            </a:r>
            <a:r>
              <a:rPr lang="en-US" dirty="0"/>
              <a:t>because it compares the instance with type</a:t>
            </a:r>
          </a:p>
          <a:p>
            <a:r>
              <a:rPr lang="en-US" dirty="0"/>
              <a:t>Ex: </a:t>
            </a:r>
          </a:p>
          <a:p>
            <a:pPr>
              <a:buNone/>
            </a:pPr>
            <a:r>
              <a:rPr lang="en-US" b="1" dirty="0">
                <a:solidFill>
                  <a:srgbClr val="004C22"/>
                </a:solidFill>
              </a:rPr>
              <a:t>             </a:t>
            </a:r>
            <a:r>
              <a:rPr lang="en-US" b="1" dirty="0">
                <a:solidFill>
                  <a:srgbClr val="004C22"/>
                </a:solidFill>
                <a:latin typeface="Simplified Arabic Fixed" pitchFamily="49" charset="-78"/>
                <a:cs typeface="Simplified Arabic Fixed" pitchFamily="49" charset="-78"/>
              </a:rPr>
              <a:t>person instanceof student </a:t>
            </a:r>
          </a:p>
          <a:p>
            <a:pPr>
              <a:buNone/>
            </a:pPr>
            <a:r>
              <a:rPr lang="en-US" dirty="0">
                <a:latin typeface="Simplified Arabic Fixed" pitchFamily="49" charset="-78"/>
                <a:cs typeface="Simplified Arabic Fixed" pitchFamily="49" charset="-78"/>
              </a:rPr>
              <a:t>    </a:t>
            </a:r>
            <a:r>
              <a:rPr lang="en-US" dirty="0">
                <a:cs typeface="Simplified Arabic Fixed" pitchFamily="49" charset="-78"/>
              </a:rPr>
              <a:t>is true if the object person belongs to class student: otherwise it is false.</a:t>
            </a:r>
          </a:p>
          <a:p>
            <a:pPr>
              <a:buNone/>
            </a:pPr>
            <a:r>
              <a:rPr lang="en-US" dirty="0">
                <a:latin typeface="Simplified Arabic Fixed" pitchFamily="49" charset="-78"/>
                <a:cs typeface="Simplified Arabic Fixed" pitchFamily="49" charset="-78"/>
              </a:rPr>
              <a:t> </a:t>
            </a:r>
            <a:endParaRPr lang="en-IN" dirty="0">
              <a:latin typeface="Simplified Arabic Fixed" pitchFamily="49" charset="-78"/>
              <a:cs typeface="Simplified Arabic Fixed" pitchFamily="49" charset="-78"/>
            </a:endParaRP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i="1" dirty="0" err="1"/>
              <a:t>instanceof</a:t>
            </a:r>
            <a:r>
              <a:rPr lang="en-US" i="1" dirty="0"/>
              <a:t> </a:t>
            </a:r>
            <a:r>
              <a:rPr lang="en-US" dirty="0"/>
              <a:t>operator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class Simple{</a:t>
            </a:r>
          </a:p>
          <a:p>
            <a:r>
              <a:rPr lang="en-US" sz="3600" dirty="0"/>
              <a:t> public static void main(String </a:t>
            </a:r>
            <a:r>
              <a:rPr lang="en-US" sz="3600" dirty="0" err="1"/>
              <a:t>args</a:t>
            </a:r>
            <a:r>
              <a:rPr lang="en-US" sz="3600" dirty="0"/>
              <a:t>[]){</a:t>
            </a:r>
          </a:p>
          <a:p>
            <a:r>
              <a:rPr lang="en-US" sz="3600" dirty="0"/>
              <a:t> Simple s=new Simple();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System.out.println</a:t>
            </a:r>
            <a:r>
              <a:rPr lang="en-US" sz="3600" dirty="0"/>
              <a:t>(</a:t>
            </a:r>
            <a:r>
              <a:rPr lang="en-US" sz="3600" b="1" dirty="0">
                <a:solidFill>
                  <a:srgbClr val="004C22"/>
                </a:solidFill>
              </a:rPr>
              <a:t>s </a:t>
            </a:r>
            <a:r>
              <a:rPr lang="en-US" sz="3600" b="1" dirty="0" err="1">
                <a:solidFill>
                  <a:srgbClr val="004C22"/>
                </a:solidFill>
              </a:rPr>
              <a:t>instanceof</a:t>
            </a:r>
            <a:r>
              <a:rPr lang="en-US" sz="3600" b="1" dirty="0">
                <a:solidFill>
                  <a:srgbClr val="004C22"/>
                </a:solidFill>
              </a:rPr>
              <a:t> Simple</a:t>
            </a:r>
            <a:r>
              <a:rPr lang="en-US" sz="3600" dirty="0"/>
              <a:t>);</a:t>
            </a:r>
          </a:p>
          <a:p>
            <a:r>
              <a:rPr lang="en-US" sz="3600" dirty="0"/>
              <a:t> }</a:t>
            </a:r>
          </a:p>
          <a:p>
            <a:r>
              <a:rPr lang="en-US" sz="36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Expressions are evaluated using assignment statement as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All the variables used in expression must be initiated before evaluation is attempted.</a:t>
            </a:r>
          </a:p>
          <a:p>
            <a:r>
              <a:rPr lang="en-US" dirty="0"/>
              <a:t>Ex:  </a:t>
            </a:r>
          </a:p>
          <a:p>
            <a:pPr>
              <a:buNone/>
            </a:pPr>
            <a:r>
              <a:rPr lang="en-US" dirty="0"/>
              <a:t>       x = a*b-c;</a:t>
            </a:r>
          </a:p>
          <a:p>
            <a:pPr>
              <a:buNone/>
            </a:pPr>
            <a:r>
              <a:rPr lang="en-US" dirty="0"/>
              <a:t>Here the variables a, b, and c must be defined before they are used in the expression.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26670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variable = expression;</a:t>
            </a:r>
            <a:endParaRPr lang="en-IN" sz="2400" dirty="0"/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Precedence of 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410200"/>
          </a:xfrm>
        </p:spPr>
        <p:txBody>
          <a:bodyPr>
            <a:noAutofit/>
          </a:bodyPr>
          <a:lstStyle/>
          <a:p>
            <a:r>
              <a:rPr lang="en-US" sz="2200" dirty="0"/>
              <a:t>An arithmetic expression </a:t>
            </a:r>
            <a:r>
              <a:rPr lang="en-US" sz="2200" b="1" dirty="0">
                <a:solidFill>
                  <a:srgbClr val="C00000"/>
                </a:solidFill>
              </a:rPr>
              <a:t>without</a:t>
            </a:r>
            <a:r>
              <a:rPr lang="en-US" sz="2200" i="1" dirty="0"/>
              <a:t> </a:t>
            </a:r>
            <a:r>
              <a:rPr lang="en-US" sz="2200" dirty="0"/>
              <a:t>any parenthesis will be evaluated from </a:t>
            </a:r>
            <a:r>
              <a:rPr lang="en-US" sz="2200" b="1" i="1" u="sng" dirty="0">
                <a:solidFill>
                  <a:srgbClr val="C00000"/>
                </a:solidFill>
              </a:rPr>
              <a:t>left to right </a:t>
            </a:r>
            <a:r>
              <a:rPr lang="en-US" sz="2200" dirty="0"/>
              <a:t>using the rules of precedence of operators.</a:t>
            </a:r>
          </a:p>
          <a:p>
            <a:r>
              <a:rPr lang="en-US" sz="2200" dirty="0"/>
              <a:t>Arithmetic operators with priority levels:</a:t>
            </a:r>
          </a:p>
          <a:p>
            <a:pPr>
              <a:buNone/>
            </a:pPr>
            <a:r>
              <a:rPr lang="en-US" sz="2200" dirty="0"/>
              <a:t>    High priority         *,  /,  % </a:t>
            </a:r>
          </a:p>
          <a:p>
            <a:pPr>
              <a:buNone/>
            </a:pPr>
            <a:r>
              <a:rPr lang="en-US" sz="2200" dirty="0"/>
              <a:t>    Low priority          +, -</a:t>
            </a:r>
          </a:p>
          <a:p>
            <a:r>
              <a:rPr lang="en-US" sz="2200" dirty="0"/>
              <a:t>Without parentheses, evaluation procedure includes two left to right passes through expression</a:t>
            </a:r>
          </a:p>
          <a:p>
            <a:pPr marL="715963" indent="-273050">
              <a:buFont typeface="Wingdings" pitchFamily="2" charset="2"/>
              <a:buChar char="ü"/>
            </a:pPr>
            <a:r>
              <a:rPr lang="en-US" sz="2200" dirty="0"/>
              <a:t> During the first pass, high priority operators gets executed </a:t>
            </a:r>
          </a:p>
          <a:p>
            <a:pPr marL="715963" indent="-273050">
              <a:buFont typeface="Wingdings" pitchFamily="2" charset="2"/>
              <a:buChar char="ü"/>
            </a:pPr>
            <a:r>
              <a:rPr lang="en-US" sz="2200" dirty="0"/>
              <a:t>During the second pass, low priority operators gets executed </a:t>
            </a:r>
          </a:p>
          <a:p>
            <a:pPr marL="273050" indent="-273050"/>
            <a:r>
              <a:rPr lang="en-US" sz="2200" dirty="0"/>
              <a:t>if parentheses are used, the expression within parentheses gets highest priority. </a:t>
            </a:r>
          </a:p>
          <a:p>
            <a:pPr marL="273050" indent="-273050"/>
            <a:r>
              <a:rPr lang="en-US" sz="2200" dirty="0"/>
              <a:t>If two or more parentheses occurs in expression then, the left most parentheses in an expression gets evaluated first.      </a:t>
            </a:r>
          </a:p>
          <a:p>
            <a:pPr marL="273050" indent="-273050">
              <a:buNone/>
            </a:pPr>
            <a:r>
              <a:rPr lang="en-US" sz="2200" dirty="0"/>
              <a:t>     ex:    </a:t>
            </a:r>
            <a:r>
              <a:rPr lang="en-US" sz="2200" b="1" dirty="0">
                <a:solidFill>
                  <a:srgbClr val="800080"/>
                </a:solidFill>
              </a:rPr>
              <a:t>result = (a+b) * (c/d) 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 </a:t>
            </a:r>
            <a:endParaRPr lang="en-IN" sz="2000" dirty="0"/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7200"/>
            <a:ext cx="3733800" cy="76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X = 9-12/3 + 3*2-1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457200"/>
            <a:ext cx="3733800" cy="76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x =9-12/(3+3)*(2-1)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447800"/>
            <a:ext cx="3733800" cy="35814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First pass</a:t>
            </a:r>
          </a:p>
          <a:p>
            <a:pPr>
              <a:buNone/>
            </a:pPr>
            <a:r>
              <a:rPr lang="en-US" dirty="0"/>
              <a:t>    step 1: x = 9-4+3*2-1</a:t>
            </a:r>
          </a:p>
          <a:p>
            <a:pPr>
              <a:buNone/>
            </a:pPr>
            <a:r>
              <a:rPr lang="en-US" dirty="0"/>
              <a:t>    step 2: x= 9-4+6-1</a:t>
            </a:r>
          </a:p>
          <a:p>
            <a:pPr>
              <a:buNone/>
            </a:pPr>
            <a:r>
              <a:rPr lang="en-US" u="sng" dirty="0"/>
              <a:t>Second pass</a:t>
            </a:r>
          </a:p>
          <a:p>
            <a:pPr>
              <a:buNone/>
            </a:pPr>
            <a:r>
              <a:rPr lang="en-US" dirty="0"/>
              <a:t>     step 3: x= 5+6-1</a:t>
            </a:r>
          </a:p>
          <a:p>
            <a:pPr>
              <a:buNone/>
            </a:pPr>
            <a:r>
              <a:rPr lang="en-US" dirty="0"/>
              <a:t>     step 4: x= 11-1</a:t>
            </a:r>
          </a:p>
          <a:p>
            <a:pPr>
              <a:buNone/>
            </a:pPr>
            <a:r>
              <a:rPr lang="en-US" dirty="0"/>
              <a:t>     step 5: x= 10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876800" y="1371600"/>
            <a:ext cx="3733800" cy="3886200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First pass</a:t>
            </a:r>
          </a:p>
          <a:p>
            <a:pPr>
              <a:buNone/>
            </a:pPr>
            <a:r>
              <a:rPr lang="en-US" dirty="0"/>
              <a:t>     step 1: x=9-12/6*(2-1)</a:t>
            </a:r>
          </a:p>
          <a:p>
            <a:pPr>
              <a:buNone/>
            </a:pPr>
            <a:r>
              <a:rPr lang="en-US" dirty="0"/>
              <a:t>     step 2: x=9-12/6*1</a:t>
            </a:r>
          </a:p>
          <a:p>
            <a:pPr>
              <a:buNone/>
            </a:pPr>
            <a:r>
              <a:rPr lang="en-US" u="sng" dirty="0"/>
              <a:t>Second pass</a:t>
            </a:r>
          </a:p>
          <a:p>
            <a:pPr>
              <a:buNone/>
            </a:pPr>
            <a:r>
              <a:rPr lang="en-US" dirty="0"/>
              <a:t>     step 3: x= 9-2*1</a:t>
            </a:r>
          </a:p>
          <a:p>
            <a:pPr>
              <a:buNone/>
            </a:pPr>
            <a:r>
              <a:rPr lang="en-US" dirty="0"/>
              <a:t>     step 4: x=9-2</a:t>
            </a:r>
          </a:p>
          <a:p>
            <a:pPr>
              <a:buNone/>
            </a:pPr>
            <a:r>
              <a:rPr lang="en-US" u="sng" dirty="0"/>
              <a:t>Third pass</a:t>
            </a:r>
          </a:p>
          <a:p>
            <a:pPr>
              <a:buNone/>
            </a:pPr>
            <a:r>
              <a:rPr lang="en-US" dirty="0"/>
              <a:t>      step 5: x=7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914400" y="5179368"/>
            <a:ext cx="7676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Number of evaluation steps remains same in both the cases equal to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5( i.e. equal to number of arithmetic operators in expression)</a:t>
            </a:r>
            <a:endParaRPr lang="en-IN" sz="24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u="sng" dirty="0"/>
              <a:t>Outline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Java operators</a:t>
            </a:r>
          </a:p>
          <a:p>
            <a:r>
              <a:rPr lang="en-US" dirty="0"/>
              <a:t>Precedence of Arithmetic Operators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Operator Precedence and Associativity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C5A6-8853-4A3A-BD41-AD4D35AF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Type Conversion in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4893-D1AD-4869-A229-F02CB3327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Automatic Type Conversion :-</a:t>
            </a:r>
          </a:p>
          <a:p>
            <a:r>
              <a:rPr lang="en-IN" dirty="0"/>
              <a:t>Java permits mixing of constants and variables of different types in expression, but during evaluation it follows to strict rules of type conversion </a:t>
            </a:r>
          </a:p>
          <a:p>
            <a:r>
              <a:rPr lang="en-IN" dirty="0"/>
              <a:t>If operands are of different type then the lower type is automatically converted to the higher type before operation proceeds.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645A9-CC18-473D-B763-DB1333CE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91000"/>
            <a:ext cx="5791200" cy="2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4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Java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Arithmetic operators</a:t>
            </a:r>
          </a:p>
          <a:p>
            <a:pPr marL="514350" indent="-514350">
              <a:buAutoNum type="arabicPeriod"/>
            </a:pPr>
            <a:r>
              <a:rPr lang="en-US" dirty="0"/>
              <a:t>Relational operators</a:t>
            </a:r>
          </a:p>
          <a:p>
            <a:pPr marL="514350" indent="-514350">
              <a:buAutoNum type="arabicPeriod"/>
            </a:pPr>
            <a:r>
              <a:rPr lang="en-US" dirty="0"/>
              <a:t>Logical operators</a:t>
            </a:r>
          </a:p>
          <a:p>
            <a:pPr marL="514350" indent="-514350">
              <a:buAutoNum type="arabicPeriod"/>
            </a:pPr>
            <a:r>
              <a:rPr lang="en-US" dirty="0"/>
              <a:t>Assignment operators</a:t>
            </a:r>
          </a:p>
          <a:p>
            <a:pPr marL="514350" indent="-514350">
              <a:buAutoNum type="arabicPeriod"/>
            </a:pPr>
            <a:r>
              <a:rPr lang="en-US" dirty="0"/>
              <a:t>Increment and decrement operators</a:t>
            </a:r>
          </a:p>
          <a:p>
            <a:pPr marL="514350" indent="-514350">
              <a:buAutoNum type="arabicPeriod"/>
            </a:pPr>
            <a:r>
              <a:rPr lang="en-US" dirty="0"/>
              <a:t>Conditional operators</a:t>
            </a:r>
          </a:p>
          <a:p>
            <a:pPr marL="514350" indent="-514350">
              <a:buAutoNum type="arabicPeriod"/>
            </a:pPr>
            <a:r>
              <a:rPr lang="en-US" dirty="0"/>
              <a:t>Bitwise operators</a:t>
            </a:r>
          </a:p>
          <a:p>
            <a:pPr marL="514350" indent="-514350">
              <a:buAutoNum type="arabicPeriod"/>
            </a:pPr>
            <a:r>
              <a:rPr lang="en-US" dirty="0"/>
              <a:t>Special operators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1. Arithmetic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838200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+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ddition or unary plus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 -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 or unary minus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b="1" dirty="0"/>
                        <a:t>*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 /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         %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division(remainder)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14400" y="3103126"/>
            <a:ext cx="800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Integer Arithmetic:  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  When both the operands in an arithmetic expression are integers, then expression is called an </a:t>
            </a:r>
            <a:r>
              <a:rPr lang="en-US" i="1" dirty="0"/>
              <a:t>integer expression. 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Operation  in </a:t>
            </a:r>
            <a:r>
              <a:rPr lang="en-US" i="1" dirty="0"/>
              <a:t>integer expression </a:t>
            </a:r>
            <a:r>
              <a:rPr lang="en-US" dirty="0"/>
              <a:t>is called </a:t>
            </a:r>
            <a:r>
              <a:rPr lang="en-US" i="1" dirty="0"/>
              <a:t>integer arithmetic.</a:t>
            </a:r>
            <a:endParaRPr lang="en-IN" sz="2800" i="1" dirty="0"/>
          </a:p>
          <a:p>
            <a:pPr marL="179388"/>
            <a:r>
              <a:rPr lang="en-US" sz="2000" dirty="0"/>
              <a:t>Ex: a+b, a-b, a*b, a/b, </a:t>
            </a:r>
            <a:r>
              <a:rPr lang="en-US" sz="2000" dirty="0" err="1"/>
              <a:t>a%b</a:t>
            </a:r>
            <a:endParaRPr lang="en-US" sz="2000" dirty="0"/>
          </a:p>
          <a:p>
            <a:pPr marL="179388"/>
            <a:r>
              <a:rPr lang="en-US" sz="2000" dirty="0"/>
              <a:t>       10/5, 10%5, -10%5, -10%-5, 10% -5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Real Arithmetic: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 An arithmetic operation involving only real operands is called </a:t>
            </a:r>
            <a:r>
              <a:rPr lang="en-US" i="1" dirty="0"/>
              <a:t>real arithmetic</a:t>
            </a:r>
          </a:p>
          <a:p>
            <a:pPr marL="442913">
              <a:buFont typeface="Wingdings" pitchFamily="2" charset="2"/>
              <a:buChar char="Ø"/>
            </a:pPr>
            <a:r>
              <a:rPr lang="en-US" dirty="0"/>
              <a:t> Modulus operator % can be applied to floating point data as well.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Mixed- mode Arithmetic: </a:t>
            </a:r>
            <a:r>
              <a:rPr lang="en-US" sz="1600" dirty="0"/>
              <a:t>Ex: 15/10.0 = 1.5</a:t>
            </a:r>
            <a:endParaRPr lang="en-US" sz="2800" dirty="0"/>
          </a:p>
          <a:p>
            <a:r>
              <a:rPr lang="en-US" sz="2800" dirty="0"/>
              <a:t>    </a:t>
            </a:r>
          </a:p>
          <a:p>
            <a:endParaRPr lang="en-US" sz="2400" dirty="0"/>
          </a:p>
          <a:p>
            <a:r>
              <a:rPr lang="en-US" sz="2800" dirty="0"/>
              <a:t>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2. Relational operators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077200" cy="5562600"/>
          </a:xfrm>
        </p:spPr>
        <p:txBody>
          <a:bodyPr>
            <a:noAutofit/>
          </a:bodyPr>
          <a:lstStyle/>
          <a:p>
            <a:r>
              <a:rPr lang="en-US" sz="2400" dirty="0"/>
              <a:t>Used to compare two quantities and take decision depending on their relation.</a:t>
            </a:r>
          </a:p>
          <a:p>
            <a:pPr>
              <a:buNone/>
            </a:pPr>
            <a:r>
              <a:rPr lang="en-US" sz="2400" dirty="0"/>
              <a:t>     ex: age of persons, price of two items</a:t>
            </a:r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400" dirty="0"/>
              <a:t>Expression containing relational operator is termed as a </a:t>
            </a:r>
            <a:r>
              <a:rPr lang="en-US" sz="2400" i="1" dirty="0"/>
              <a:t>relational expression.</a:t>
            </a:r>
            <a:r>
              <a:rPr lang="en-US" sz="2400" dirty="0"/>
              <a:t>  </a:t>
            </a:r>
          </a:p>
          <a:p>
            <a:r>
              <a:rPr lang="en-US" sz="2400" dirty="0"/>
              <a:t>Value of any relational expression is either true or false.</a:t>
            </a:r>
          </a:p>
          <a:p>
            <a:r>
              <a:rPr lang="en-US" sz="2000" dirty="0"/>
              <a:t>Syntax:  </a:t>
            </a:r>
          </a:p>
          <a:p>
            <a:r>
              <a:rPr lang="en-US" sz="2000" b="1" dirty="0">
                <a:solidFill>
                  <a:srgbClr val="004C22"/>
                </a:solidFill>
              </a:rPr>
              <a:t>Arithmetic operators have a higher priority over relational operator.</a:t>
            </a:r>
          </a:p>
          <a:p>
            <a:endParaRPr lang="en-US" sz="2000" dirty="0"/>
          </a:p>
          <a:p>
            <a:pPr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81969"/>
              </p:ext>
            </p:extLst>
          </p:nvPr>
        </p:nvGraphicFramePr>
        <p:xfrm>
          <a:off x="914400" y="2057400"/>
          <a:ext cx="7467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   </a:t>
                      </a:r>
                      <a:r>
                        <a:rPr lang="en-US" b="1" dirty="0"/>
                        <a:t>&lt;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less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&lt;=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less than or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&gt;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greater than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&gt;=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greater than or equal to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==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equal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 dirty="0"/>
                        <a:t>   !=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not equal</a:t>
                      </a:r>
                      <a:r>
                        <a:rPr lang="en-US" baseline="0" dirty="0"/>
                        <a:t>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6096000"/>
            <a:ext cx="2895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ae-1 relational operator ae-2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8936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/>
            <a:r>
              <a:rPr lang="en-US" dirty="0"/>
              <a:t>3.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486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we want to form compound condition by combining two or more relational operators, Logical operators are used.</a:t>
            </a:r>
          </a:p>
          <a:p>
            <a:r>
              <a:rPr lang="en-US" dirty="0"/>
              <a:t>Example : 7&gt;6 &amp;&amp; x==9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 which combines two or more relational expression is called as </a:t>
            </a:r>
            <a:r>
              <a:rPr lang="en-US" b="1" i="1" dirty="0">
                <a:solidFill>
                  <a:srgbClr val="0070C0"/>
                </a:solidFill>
              </a:rPr>
              <a:t>logical expression or compound relational expression</a:t>
            </a:r>
            <a:r>
              <a:rPr lang="en-US" i="1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61694"/>
              </p:ext>
            </p:extLst>
          </p:nvPr>
        </p:nvGraphicFramePr>
        <p:xfrm>
          <a:off x="1524000" y="2895600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r>
                        <a:rPr lang="en-US" baseline="0" dirty="0"/>
                        <a:t> NOT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90600" y="1905000"/>
            <a:ext cx="6477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class Test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public static void main(String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[])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 a = true;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602B"/>
                </a:solidFill>
                <a:latin typeface="Arial Unicode MS" pitchFamily="34" charset="-128"/>
                <a:cs typeface="Arial" pitchFamily="34" charset="0"/>
              </a:rPr>
              <a:t>   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602B"/>
                </a:solidFill>
                <a:effectLst/>
                <a:latin typeface="Arial Unicode MS" pitchFamily="34" charset="-128"/>
                <a:cs typeface="Arial" pitchFamily="34" charset="0"/>
              </a:rPr>
              <a:t> b = false;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("a &amp;&amp; b = " + (a&amp;&amp;b));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800080"/>
                </a:solidFill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("a || b = " + (a||b) );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cs typeface="Arial" pitchFamily="34" charset="0"/>
              </a:rPr>
              <a:t>("!(a &amp;&amp; b) = " + !(a &amp;&amp; b));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 Unicode MS" pitchFamily="34" charset="-128"/>
                <a:cs typeface="Arial" pitchFamily="34" charset="0"/>
              </a:rPr>
              <a:t>         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76892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4. Assignment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685800"/>
            <a:ext cx="8153400" cy="60198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This operator is used to assign the value of an expression to a variable. </a:t>
            </a:r>
          </a:p>
          <a:p>
            <a:r>
              <a:rPr lang="en-US" dirty="0"/>
              <a:t>Example of this operator is ‘=’.</a:t>
            </a:r>
          </a:p>
          <a:p>
            <a:r>
              <a:rPr lang="en-US" dirty="0"/>
              <a:t>In addition , java has a set of ‘shorthand’ assignment operators. </a:t>
            </a:r>
          </a:p>
          <a:p>
            <a:r>
              <a:rPr lang="en-US" dirty="0"/>
              <a:t>Syntax of shorthand operator is: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73782" y="3048000"/>
            <a:ext cx="2362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 </a:t>
            </a:r>
            <a:r>
              <a:rPr lang="en-US" sz="2400" b="1" dirty="0"/>
              <a:t>op=</a:t>
            </a:r>
            <a:r>
              <a:rPr lang="en-US" sz="2400" dirty="0"/>
              <a:t> expression;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9736"/>
              </p:ext>
            </p:extLst>
          </p:nvPr>
        </p:nvGraphicFramePr>
        <p:xfrm>
          <a:off x="571500" y="3886200"/>
          <a:ext cx="83058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Statement</a:t>
                      </a:r>
                      <a:r>
                        <a:rPr lang="en-US" baseline="0" dirty="0"/>
                        <a:t> with simple =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Statement with shorthand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a=a+1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a+=1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a=a-1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a</a:t>
                      </a:r>
                      <a:r>
                        <a:rPr lang="en-US" dirty="0"/>
                        <a:t>-=1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a=a*(n+1)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a*=(n+1)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a=a/(n+1)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a/=(n+1)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a=</a:t>
                      </a:r>
                      <a:r>
                        <a:rPr lang="en-US" dirty="0" err="1"/>
                        <a:t>a%b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a%=b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5.Increment and decrement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05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Increment operator ++, adds 1 to the operand</a:t>
            </a:r>
          </a:p>
          <a:p>
            <a:r>
              <a:rPr lang="en-US" dirty="0"/>
              <a:t>Decrement operator --, subtracts 1 from the operand</a:t>
            </a:r>
          </a:p>
          <a:p>
            <a:r>
              <a:rPr lang="en-US" dirty="0"/>
              <a:t>These operators are also called as unary operator</a:t>
            </a:r>
          </a:p>
          <a:p>
            <a:r>
              <a:rPr lang="en-US" dirty="0"/>
              <a:t>Different forms: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602B"/>
                </a:solidFill>
              </a:rPr>
              <a:t>++a   pre increment ,               </a:t>
            </a:r>
            <a:r>
              <a:rPr lang="en-US" dirty="0">
                <a:solidFill>
                  <a:srgbClr val="800080"/>
                </a:solidFill>
              </a:rPr>
              <a:t>pre decrement --b    </a:t>
            </a:r>
          </a:p>
          <a:p>
            <a:pPr>
              <a:buNone/>
            </a:pPr>
            <a:r>
              <a:rPr lang="en-US" dirty="0">
                <a:solidFill>
                  <a:srgbClr val="004C22"/>
                </a:solidFill>
              </a:rPr>
              <a:t>    a++ post increment ,                </a:t>
            </a:r>
            <a:r>
              <a:rPr lang="en-US" dirty="0">
                <a:solidFill>
                  <a:srgbClr val="800080"/>
                </a:solidFill>
              </a:rPr>
              <a:t>post decrement b --</a:t>
            </a:r>
          </a:p>
          <a:p>
            <a:r>
              <a:rPr lang="en-US" dirty="0"/>
              <a:t>++a is equivalent to a=a+1(or a+=1)</a:t>
            </a:r>
          </a:p>
          <a:p>
            <a:r>
              <a:rPr lang="en-US" dirty="0"/>
              <a:t>++a and a++ mean the same thing when they form statements independently, and they behave differently when they are used in expressions  on RHS of assignment operator</a:t>
            </a:r>
          </a:p>
          <a:p>
            <a:r>
              <a:rPr lang="en-US" dirty="0"/>
              <a:t>Ex: m=4; </a:t>
            </a:r>
          </a:p>
          <a:p>
            <a:pPr>
              <a:buNone/>
            </a:pPr>
            <a:r>
              <a:rPr lang="en-US" dirty="0"/>
              <a:t>          n=++m;   in this case after execution n and m would be 5 </a:t>
            </a:r>
          </a:p>
          <a:p>
            <a:pPr>
              <a:buNone/>
            </a:pPr>
            <a:r>
              <a:rPr lang="en-US" dirty="0"/>
              <a:t>          n=m++; in this case after execution n and m would be 4 and 5 resp.</a:t>
            </a:r>
            <a:endParaRPr lang="en-IN" dirty="0"/>
          </a:p>
        </p:txBody>
      </p:sp>
    </p:spTree>
  </p:cSld>
  <p:clrMapOvr>
    <a:masterClrMapping/>
  </p:clrMapOvr>
  <p:transition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596</TotalTime>
  <Words>1728</Words>
  <Application>Microsoft Office PowerPoint</Application>
  <PresentationFormat>On-screen Show (4:3)</PresentationFormat>
  <Paragraphs>306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Courier New</vt:lpstr>
      <vt:lpstr>Franklin Gothic Book</vt:lpstr>
      <vt:lpstr>Perpetua</vt:lpstr>
      <vt:lpstr>Simplified Arabic Fixed</vt:lpstr>
      <vt:lpstr>Wingdings</vt:lpstr>
      <vt:lpstr>Wingdings 2</vt:lpstr>
      <vt:lpstr>Equity</vt:lpstr>
      <vt:lpstr>Operators and Expressions</vt:lpstr>
      <vt:lpstr>Outline</vt:lpstr>
      <vt:lpstr>Operators in Java </vt:lpstr>
      <vt:lpstr>1. Arithmetic operators</vt:lpstr>
      <vt:lpstr>2. Relational operators</vt:lpstr>
      <vt:lpstr>3. Logical operators</vt:lpstr>
      <vt:lpstr>Logical operators</vt:lpstr>
      <vt:lpstr> 4. Assignment Operator</vt:lpstr>
      <vt:lpstr> 5.Increment and decrement operators</vt:lpstr>
      <vt:lpstr>6. Conditional operator</vt:lpstr>
      <vt:lpstr>7. Bitwise operator</vt:lpstr>
      <vt:lpstr>Assignment operators</vt:lpstr>
      <vt:lpstr>PowerPoint Presentation</vt:lpstr>
      <vt:lpstr>Assignment operators</vt:lpstr>
      <vt:lpstr>8. Special operators </vt:lpstr>
      <vt:lpstr>instanceof operator</vt:lpstr>
      <vt:lpstr>Evaluation of Expressions</vt:lpstr>
      <vt:lpstr>Precedence of Arithmetic Operators</vt:lpstr>
      <vt:lpstr>PowerPoint Presentation</vt:lpstr>
      <vt:lpstr>Type Conversion in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and Expression</dc:title>
  <dc:creator>ASHWIN RAMTEKE</dc:creator>
  <cp:lastModifiedBy>Nilesh_Shirude</cp:lastModifiedBy>
  <cp:revision>107</cp:revision>
  <dcterms:created xsi:type="dcterms:W3CDTF">2006-08-16T00:00:00Z</dcterms:created>
  <dcterms:modified xsi:type="dcterms:W3CDTF">2022-08-01T04:01:32Z</dcterms:modified>
</cp:coreProperties>
</file>