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handoutMasterIdLst>
    <p:handoutMasterId r:id="rId62"/>
  </p:handoutMasterIdLst>
  <p:sldIdLst>
    <p:sldId id="349" r:id="rId2"/>
    <p:sldId id="391" r:id="rId3"/>
    <p:sldId id="419" r:id="rId4"/>
    <p:sldId id="417" r:id="rId5"/>
    <p:sldId id="418" r:id="rId6"/>
    <p:sldId id="420" r:id="rId7"/>
    <p:sldId id="421" r:id="rId8"/>
    <p:sldId id="422" r:id="rId9"/>
    <p:sldId id="423" r:id="rId10"/>
    <p:sldId id="424" r:id="rId11"/>
    <p:sldId id="425" r:id="rId12"/>
    <p:sldId id="426" r:id="rId13"/>
    <p:sldId id="428" r:id="rId14"/>
    <p:sldId id="427" r:id="rId15"/>
    <p:sldId id="429" r:id="rId16"/>
    <p:sldId id="430" r:id="rId17"/>
    <p:sldId id="438" r:id="rId18"/>
    <p:sldId id="431" r:id="rId19"/>
    <p:sldId id="432" r:id="rId20"/>
    <p:sldId id="433" r:id="rId21"/>
    <p:sldId id="434" r:id="rId22"/>
    <p:sldId id="435" r:id="rId23"/>
    <p:sldId id="436" r:id="rId24"/>
    <p:sldId id="437" r:id="rId25"/>
    <p:sldId id="268" r:id="rId26"/>
    <p:sldId id="256" r:id="rId27"/>
    <p:sldId id="257" r:id="rId28"/>
    <p:sldId id="258" r:id="rId29"/>
    <p:sldId id="259" r:id="rId30"/>
    <p:sldId id="260" r:id="rId31"/>
    <p:sldId id="261" r:id="rId32"/>
    <p:sldId id="262" r:id="rId33"/>
    <p:sldId id="263" r:id="rId34"/>
    <p:sldId id="264" r:id="rId35"/>
    <p:sldId id="265" r:id="rId36"/>
    <p:sldId id="266" r:id="rId37"/>
    <p:sldId id="267" r:id="rId38"/>
    <p:sldId id="394" r:id="rId39"/>
    <p:sldId id="395" r:id="rId40"/>
    <p:sldId id="396" r:id="rId41"/>
    <p:sldId id="397" r:id="rId42"/>
    <p:sldId id="398" r:id="rId43"/>
    <p:sldId id="399" r:id="rId44"/>
    <p:sldId id="400" r:id="rId45"/>
    <p:sldId id="401" r:id="rId46"/>
    <p:sldId id="402" r:id="rId47"/>
    <p:sldId id="403" r:id="rId48"/>
    <p:sldId id="415" r:id="rId49"/>
    <p:sldId id="416" r:id="rId50"/>
    <p:sldId id="405" r:id="rId51"/>
    <p:sldId id="406" r:id="rId52"/>
    <p:sldId id="407" r:id="rId53"/>
    <p:sldId id="408" r:id="rId54"/>
    <p:sldId id="409" r:id="rId55"/>
    <p:sldId id="410" r:id="rId56"/>
    <p:sldId id="411" r:id="rId57"/>
    <p:sldId id="412" r:id="rId58"/>
    <p:sldId id="413" r:id="rId59"/>
    <p:sldId id="4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yoti"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ADC2"/>
    <a:srgbClr val="66FFCC"/>
    <a:srgbClr val="F5F5C1"/>
    <a:srgbClr val="EEE9A4"/>
    <a:srgbClr val="008080"/>
    <a:srgbClr val="C8DB0F"/>
    <a:srgbClr val="000000"/>
    <a:srgbClr val="CFBFCD"/>
    <a:srgbClr val="1DD6EF"/>
    <a:srgbClr val="F7F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95232" autoAdjust="0"/>
  </p:normalViewPr>
  <p:slideViewPr>
    <p:cSldViewPr>
      <p:cViewPr varScale="1">
        <p:scale>
          <a:sx n="68" d="100"/>
          <a:sy n="68" d="100"/>
        </p:scale>
        <p:origin x="870" y="60"/>
      </p:cViewPr>
      <p:guideLst>
        <p:guide orient="horz" pos="2160"/>
        <p:guide pos="3840"/>
      </p:guideLst>
    </p:cSldViewPr>
  </p:slideViewPr>
  <p:outlineViewPr>
    <p:cViewPr>
      <p:scale>
        <a:sx n="33" d="100"/>
        <a:sy n="33" d="100"/>
      </p:scale>
      <p:origin x="0" y="-69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164B67-9718-4B0D-BBB0-FF6B30D16A5C}" type="datetimeFigureOut">
              <a:rPr lang="en-US" smtClean="0"/>
              <a:pPr/>
              <a:t>8/10/2022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50D5AE-0629-46B2-AC64-108859A23F19}" type="slidenum">
              <a:rPr lang="en-US" smtClean="0"/>
              <a:pPr/>
              <a:t>‹#›</a:t>
            </a:fld>
            <a:endParaRPr lang="en-US"/>
          </a:p>
        </p:txBody>
      </p:sp>
    </p:spTree>
    <p:extLst>
      <p:ext uri="{BB962C8B-B14F-4D97-AF65-F5344CB8AC3E}">
        <p14:creationId xmlns:p14="http://schemas.microsoft.com/office/powerpoint/2010/main" val="33701708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0E5EB6-5DAF-4980-B446-9539BF1CFFAB}" type="datetimeFigureOut">
              <a:rPr lang="en-US" smtClean="0"/>
              <a:pPr/>
              <a:t>8/10/2022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DF2B1-43BD-482C-9E62-B39F4B6BEB87}" type="slidenum">
              <a:rPr lang="en-US" smtClean="0"/>
              <a:pPr/>
              <a:t>‹#›</a:t>
            </a:fld>
            <a:endParaRPr lang="en-US"/>
          </a:p>
        </p:txBody>
      </p:sp>
    </p:spTree>
    <p:extLst>
      <p:ext uri="{BB962C8B-B14F-4D97-AF65-F5344CB8AC3E}">
        <p14:creationId xmlns:p14="http://schemas.microsoft.com/office/powerpoint/2010/main" val="33238938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FDF2B1-43BD-482C-9E62-B39F4B6BEB8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4177374-D535-4DED-BDF0-782A56141E6F}" type="datetime1">
              <a:rPr lang="en-US" smtClean="0"/>
              <a:pPr/>
              <a:t>8/10/2022</a:t>
            </a:fld>
            <a:endParaRPr lang="en-US"/>
          </a:p>
        </p:txBody>
      </p:sp>
      <p:sp>
        <p:nvSpPr>
          <p:cNvPr id="17" name="Footer Placeholder 16"/>
          <p:cNvSpPr>
            <a:spLocks noGrp="1"/>
          </p:cNvSpPr>
          <p:nvPr>
            <p:ph type="ftr" sz="quarter" idx="11"/>
          </p:nvPr>
        </p:nvSpPr>
        <p:spPr/>
        <p:txBody>
          <a:bodyPr/>
          <a:lstStyle/>
          <a:p>
            <a:r>
              <a:rPr lang="en-US"/>
              <a:t>Object Oriented Programming</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09A66A1-C760-4BFC-894E-C0032962BE07}"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C10122-6514-4210-85C8-1E5968446C08}" type="datetime1">
              <a:rPr lang="en-US" smtClean="0"/>
              <a:pPr/>
              <a:t>8/10/2022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7931D5-6B8C-473C-8884-1ED1DCE75544}" type="datetime1">
              <a:rPr lang="en-US" smtClean="0"/>
              <a:pPr/>
              <a:t>8/10/2022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919CCFB-86E4-4D19-8AC8-90403529E2B7}" type="datetime1">
              <a:rPr lang="en-US" smtClean="0"/>
              <a:pPr/>
              <a:t>8/10/2022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3AA888-D680-4EC8-8569-6784663A6EB9}" type="datetime1">
              <a:rPr lang="en-US" smtClean="0"/>
              <a:pPr/>
              <a:t>8/10/2022</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Object Oriented Programming</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E09A66A1-C760-4BFC-894E-C0032962BE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45DFA3A-04F9-4B02-932F-5FE30455F4D2}" type="datetime1">
              <a:rPr lang="en-US" smtClean="0"/>
              <a:pPr/>
              <a:t>8/10/2022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E09A66A1-C760-4BFC-894E-C0032962BE07}"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0D5A6E-AF75-4FAD-8CEE-E72D74E3C6DD}" type="datetime1">
              <a:rPr lang="en-US" smtClean="0"/>
              <a:pPr/>
              <a:t>8/10/2022</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9" name="Slide Number Placeholder 8"/>
          <p:cNvSpPr>
            <a:spLocks noGrp="1"/>
          </p:cNvSpPr>
          <p:nvPr>
            <p:ph type="sldNum" sz="quarter" idx="12"/>
          </p:nvPr>
        </p:nvSpPr>
        <p:spPr/>
        <p:txBody>
          <a:bodyPr/>
          <a:lstStyle/>
          <a:p>
            <a:fld id="{E09A66A1-C760-4BFC-894E-C0032962BE07}"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5D5B447-31DF-480C-A8AE-A894081106DB}" type="datetime1">
              <a:rPr lang="en-US" smtClean="0"/>
              <a:pPr/>
              <a:t>8/10/2022</a:t>
            </a:fld>
            <a:endParaRPr lang="en-US"/>
          </a:p>
        </p:txBody>
      </p:sp>
      <p:sp>
        <p:nvSpPr>
          <p:cNvPr id="4" name="Footer Placeholder 3"/>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A05-39BC-432E-93E9-5D49783A995E}" type="datetime1">
              <a:rPr lang="en-US" smtClean="0"/>
              <a:pPr/>
              <a:t>8/10/2022</a:t>
            </a:fld>
            <a:endParaRPr lang="en-US"/>
          </a:p>
        </p:txBody>
      </p:sp>
      <p:sp>
        <p:nvSpPr>
          <p:cNvPr id="3" name="Footer Placeholder 2"/>
          <p:cNvSpPr>
            <a:spLocks noGrp="1"/>
          </p:cNvSpPr>
          <p:nvPr>
            <p:ph type="ftr" sz="quarter" idx="11"/>
          </p:nvPr>
        </p:nvSpPr>
        <p:spPr/>
        <p:txBody>
          <a:bodyPr/>
          <a:lstStyle/>
          <a:p>
            <a:r>
              <a:rPr lang="en-US"/>
              <a:t>Object Oriented Programming</a:t>
            </a:r>
          </a:p>
        </p:txBody>
      </p:sp>
      <p:sp>
        <p:nvSpPr>
          <p:cNvPr id="4" name="Slide Number Placeholder 3"/>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CBE9C0-9B36-47DB-9DBF-43754ADA48AB}" type="datetime1">
              <a:rPr lang="en-US" smtClean="0"/>
              <a:pPr/>
              <a:t>8/10/2022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E09A66A1-C760-4BFC-894E-C0032962BE07}"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D14CF19-AC4E-47D7-AEB0-EBA271CAB7EC}" type="datetime1">
              <a:rPr lang="en-US" smtClean="0"/>
              <a:pPr/>
              <a:t>8/10/2022</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Object Oriented Programming</a:t>
            </a:r>
          </a:p>
        </p:txBody>
      </p:sp>
      <p:sp>
        <p:nvSpPr>
          <p:cNvPr id="7" name="Slide Number Placeholder 6"/>
          <p:cNvSpPr>
            <a:spLocks noGrp="1"/>
          </p:cNvSpPr>
          <p:nvPr>
            <p:ph type="sldNum" sz="quarter" idx="12"/>
          </p:nvPr>
        </p:nvSpPr>
        <p:spPr>
          <a:xfrm>
            <a:off x="195072" y="6208776"/>
            <a:ext cx="609600" cy="457200"/>
          </a:xfrm>
        </p:spPr>
        <p:txBody>
          <a:bodyPr/>
          <a:lstStyle/>
          <a:p>
            <a:fld id="{E09A66A1-C760-4BFC-894E-C0032962BE07}"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C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F1635240-FDF2-4108-B7B7-8C36239D695F}" type="datetime1">
              <a:rPr lang="en-US" smtClean="0"/>
              <a:pPr/>
              <a:t>8/10/2022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Object Oriented Programming</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09A66A1-C760-4BFC-894E-C0032962BE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access-modifiers-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geeksforgeeks.org/polymorphism-in-java/" TargetMode="External"/><Relationship Id="rId3" Type="http://schemas.openxmlformats.org/officeDocument/2006/relationships/hyperlink" Target="https://www.geeksforgeeks.org/methods-in-java/" TargetMode="External"/><Relationship Id="rId7" Type="http://schemas.openxmlformats.org/officeDocument/2006/relationships/hyperlink" Target="https://www.geeksforgeeks.org/inheritance-in-java/" TargetMode="External"/><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2.xml"/><Relationship Id="rId6" Type="http://schemas.openxmlformats.org/officeDocument/2006/relationships/hyperlink" Target="https://www.geeksforgeeks.org/encapsulation-in-java/" TargetMode="External"/><Relationship Id="rId5" Type="http://schemas.openxmlformats.org/officeDocument/2006/relationships/hyperlink" Target="https://www.geeksforgeeks.org/abstraction-in-java-2/" TargetMode="External"/><Relationship Id="rId4" Type="http://schemas.openxmlformats.org/officeDocument/2006/relationships/hyperlink" Target="https://www.geeksforgeeks.org/message-passing-in-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8159E7-3EA1-4FD7-B5A0-D4EFABBD414E}"/>
              </a:ext>
            </a:extLst>
          </p:cNvPr>
          <p:cNvSpPr txBox="1">
            <a:spLocks/>
          </p:cNvSpPr>
          <p:nvPr/>
        </p:nvSpPr>
        <p:spPr>
          <a:xfrm>
            <a:off x="3429000" y="2805910"/>
            <a:ext cx="7002634" cy="160020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rmAutofit fontScale="25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indent="0" algn="ctr">
              <a:spcBef>
                <a:spcPct val="0"/>
              </a:spcBef>
              <a:buNone/>
            </a:pPr>
            <a:endParaRPr lang="en-US" sz="11200" b="1" i="1" dirty="0">
              <a:solidFill>
                <a:schemeClr val="tx1"/>
              </a:solidFill>
              <a:highlight>
                <a:srgbClr val="FFFF00"/>
              </a:highlight>
            </a:endParaRPr>
          </a:p>
          <a:p>
            <a:pPr marL="0" indent="0" algn="ctr">
              <a:spcBef>
                <a:spcPct val="0"/>
              </a:spcBef>
              <a:buNone/>
            </a:pPr>
            <a:r>
              <a:rPr lang="en-US" sz="9600" b="1" i="1" dirty="0">
                <a:solidFill>
                  <a:schemeClr val="tx1"/>
                </a:solidFill>
                <a:highlight>
                  <a:srgbClr val="FFFF00"/>
                </a:highlight>
              </a:rPr>
              <a:t>Nilesh Shirude</a:t>
            </a:r>
          </a:p>
          <a:p>
            <a:pPr marL="0" indent="0" algn="ctr">
              <a:spcBef>
                <a:spcPct val="0"/>
              </a:spcBef>
              <a:buNone/>
            </a:pPr>
            <a:r>
              <a:rPr lang="en-US" sz="9600" b="1" i="1" dirty="0">
                <a:solidFill>
                  <a:schemeClr val="tx1"/>
                </a:solidFill>
                <a:highlight>
                  <a:srgbClr val="FFFF00"/>
                </a:highlight>
              </a:rPr>
              <a:t>E&amp;TC Department</a:t>
            </a:r>
          </a:p>
          <a:p>
            <a:pPr marL="0" indent="0" algn="ctr">
              <a:spcBef>
                <a:spcPct val="0"/>
              </a:spcBef>
              <a:buNone/>
            </a:pPr>
            <a:r>
              <a:rPr lang="en-US" sz="9600" b="1" i="1" dirty="0">
                <a:solidFill>
                  <a:schemeClr val="tx1"/>
                </a:solidFill>
                <a:highlight>
                  <a:srgbClr val="FFFF00"/>
                </a:highlight>
              </a:rPr>
              <a:t>PICT Pune</a:t>
            </a:r>
          </a:p>
          <a:p>
            <a:pPr marL="0" indent="0" algn="ctr">
              <a:buFont typeface="Wingdings 2"/>
              <a:buNone/>
            </a:pPr>
            <a:endParaRPr lang="en-US" sz="4000" dirty="0"/>
          </a:p>
        </p:txBody>
      </p:sp>
      <p:pic>
        <p:nvPicPr>
          <p:cNvPr id="7" name="Picture 6">
            <a:extLst>
              <a:ext uri="{FF2B5EF4-FFF2-40B4-BE49-F238E27FC236}">
                <a16:creationId xmlns:a16="http://schemas.microsoft.com/office/drawing/2014/main" id="{AFA590F3-CF26-41B4-AE97-C299C3E7ED9C}"/>
              </a:ext>
            </a:extLst>
          </p:cNvPr>
          <p:cNvPicPr>
            <a:picLocks noChangeAspect="1"/>
          </p:cNvPicPr>
          <p:nvPr/>
        </p:nvPicPr>
        <p:blipFill>
          <a:blip r:embed="rId3"/>
          <a:stretch>
            <a:fillRect/>
          </a:stretch>
        </p:blipFill>
        <p:spPr>
          <a:xfrm>
            <a:off x="762000" y="1219200"/>
            <a:ext cx="1318341" cy="1280017"/>
          </a:xfrm>
          <a:prstGeom prst="rect">
            <a:avLst/>
          </a:prstGeom>
        </p:spPr>
      </p:pic>
      <p:sp>
        <p:nvSpPr>
          <p:cNvPr id="9" name="Rectangle 8"/>
          <p:cNvSpPr/>
          <p:nvPr/>
        </p:nvSpPr>
        <p:spPr>
          <a:xfrm>
            <a:off x="2362200" y="1219200"/>
            <a:ext cx="7772400" cy="1371600"/>
          </a:xfrm>
          <a:prstGeom prst="rect">
            <a:avLst/>
          </a:prstGeom>
          <a:solidFill>
            <a:srgbClr val="0EADC2"/>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a:solidFill>
                  <a:schemeClr val="tx1"/>
                </a:solidFill>
              </a:rPr>
              <a:t>Object Oriented Programming</a:t>
            </a:r>
            <a:endParaRPr lang="en-US" sz="4800" i="1" dirty="0">
              <a:solidFill>
                <a:schemeClr val="tx1"/>
              </a:solidFill>
            </a:endParaRPr>
          </a:p>
          <a:p>
            <a:pPr algn="ctr"/>
            <a:endParaRPr lang="en-US" dirty="0">
              <a:solidFill>
                <a:schemeClr val="tx1"/>
              </a:solidFill>
            </a:endParaRPr>
          </a:p>
        </p:txBody>
      </p:sp>
      <p:pic>
        <p:nvPicPr>
          <p:cNvPr id="10" name="Picture 2" descr="C:\Users\Nilesh\Desktop\unnam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621220"/>
            <a:ext cx="2286000" cy="190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99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381000" y="1371600"/>
            <a:ext cx="10972800" cy="4876800"/>
          </a:xfrm>
        </p:spPr>
        <p:txBody>
          <a:bodyPr/>
          <a:lstStyle/>
          <a:p>
            <a:pPr algn="just" fontAlgn="base">
              <a:buFont typeface="+mj-lt"/>
              <a:buAutoNum type="arabicPeriod"/>
            </a:pPr>
            <a:r>
              <a:rPr lang="en-US" b="1" i="0" dirty="0">
                <a:solidFill>
                  <a:srgbClr val="273239"/>
                </a:solidFill>
                <a:effectLst/>
                <a:highlight>
                  <a:srgbClr val="00FF00"/>
                </a:highlight>
                <a:latin typeface="urw-din"/>
              </a:rPr>
              <a:t>Modifiers</a:t>
            </a:r>
            <a:r>
              <a:rPr lang="en-US" b="0" i="0" dirty="0">
                <a:solidFill>
                  <a:srgbClr val="273239"/>
                </a:solidFill>
                <a:effectLst/>
                <a:latin typeface="urw-din"/>
              </a:rPr>
              <a:t>: A class can be public or have default access</a:t>
            </a:r>
          </a:p>
          <a:p>
            <a:pPr marL="0" indent="0" algn="just" fontAlgn="base">
              <a:buNone/>
            </a:pPr>
            <a:endParaRPr lang="en-US" b="0" i="0" dirty="0">
              <a:solidFill>
                <a:srgbClr val="273239"/>
              </a:solidFill>
              <a:effectLst/>
              <a:latin typeface="urw-din"/>
            </a:endParaRPr>
          </a:p>
          <a:p>
            <a:pPr algn="just" fontAlgn="base">
              <a:buFont typeface="+mj-lt"/>
              <a:buAutoNum type="arabicPeriod"/>
            </a:pPr>
            <a:r>
              <a:rPr lang="en-US" b="1" i="0" dirty="0">
                <a:solidFill>
                  <a:srgbClr val="273239"/>
                </a:solidFill>
                <a:effectLst/>
                <a:highlight>
                  <a:srgbClr val="00FF00"/>
                </a:highlight>
                <a:latin typeface="urw-din"/>
              </a:rPr>
              <a:t>Class name</a:t>
            </a:r>
            <a:r>
              <a:rPr lang="en-US" b="1" i="0" dirty="0">
                <a:solidFill>
                  <a:srgbClr val="273239"/>
                </a:solidFill>
                <a:effectLst/>
                <a:latin typeface="urw-din"/>
              </a:rPr>
              <a:t>:</a:t>
            </a:r>
            <a:r>
              <a:rPr lang="en-US" b="0" i="0" dirty="0">
                <a:solidFill>
                  <a:srgbClr val="273239"/>
                </a:solidFill>
                <a:effectLst/>
                <a:latin typeface="urw-din"/>
              </a:rPr>
              <a:t> The class name should begin with the initial letter capitalized by convention.</a:t>
            </a:r>
          </a:p>
          <a:p>
            <a:pPr algn="just" fontAlgn="base">
              <a:buFont typeface="+mj-lt"/>
              <a:buAutoNum type="arabicPeriod"/>
            </a:pPr>
            <a:r>
              <a:rPr lang="en-US" b="1" i="0" dirty="0">
                <a:solidFill>
                  <a:srgbClr val="273239"/>
                </a:solidFill>
                <a:effectLst/>
                <a:highlight>
                  <a:srgbClr val="00FF00"/>
                </a:highlight>
                <a:latin typeface="urw-din"/>
              </a:rPr>
              <a:t>Superclass (if any):</a:t>
            </a:r>
            <a:r>
              <a:rPr lang="en-US" b="0" i="0" dirty="0">
                <a:solidFill>
                  <a:srgbClr val="273239"/>
                </a:solidFill>
                <a:effectLst/>
                <a:highlight>
                  <a:srgbClr val="00FF00"/>
                </a:highlight>
                <a:latin typeface="urw-din"/>
              </a:rPr>
              <a:t> </a:t>
            </a:r>
            <a:r>
              <a:rPr lang="en-US" b="0" i="0" dirty="0">
                <a:solidFill>
                  <a:srgbClr val="273239"/>
                </a:solidFill>
                <a:effectLst/>
                <a:latin typeface="urw-din"/>
              </a:rPr>
              <a:t>The name of the class’s parent (superclass), if any, preceded by the keyword extends. A class can only extend (subclass) one parent.</a:t>
            </a:r>
          </a:p>
          <a:p>
            <a:pPr algn="just" fontAlgn="base">
              <a:buFont typeface="+mj-lt"/>
              <a:buAutoNum type="arabicPeriod"/>
            </a:pPr>
            <a:r>
              <a:rPr lang="en-US" b="1" i="0" dirty="0">
                <a:solidFill>
                  <a:srgbClr val="273239"/>
                </a:solidFill>
                <a:effectLst/>
                <a:highlight>
                  <a:srgbClr val="00FF00"/>
                </a:highlight>
                <a:latin typeface="urw-din"/>
              </a:rPr>
              <a:t>Interfaces (if any):</a:t>
            </a:r>
            <a:r>
              <a:rPr lang="en-US" b="0" i="0" dirty="0">
                <a:solidFill>
                  <a:srgbClr val="273239"/>
                </a:solidFill>
                <a:effectLst/>
                <a:highlight>
                  <a:srgbClr val="00FF00"/>
                </a:highlight>
                <a:latin typeface="urw-din"/>
              </a:rPr>
              <a:t> </a:t>
            </a:r>
            <a:r>
              <a:rPr lang="en-US" b="0" i="0" dirty="0">
                <a:solidFill>
                  <a:srgbClr val="273239"/>
                </a:solidFill>
                <a:effectLst/>
                <a:latin typeface="urw-din"/>
              </a:rPr>
              <a:t>A comma-separated list of interfaces implemented by the class, if any, preceded by the keyword implements. A class can implement more than one interface.</a:t>
            </a:r>
          </a:p>
          <a:p>
            <a:pPr algn="just" fontAlgn="base">
              <a:buFont typeface="+mj-lt"/>
              <a:buAutoNum type="arabicPeriod"/>
            </a:pPr>
            <a:r>
              <a:rPr lang="en-US" b="1" i="0" dirty="0">
                <a:solidFill>
                  <a:srgbClr val="273239"/>
                </a:solidFill>
                <a:effectLst/>
                <a:highlight>
                  <a:srgbClr val="00FF00"/>
                </a:highlight>
                <a:latin typeface="urw-din"/>
              </a:rPr>
              <a:t>Body:</a:t>
            </a:r>
            <a:r>
              <a:rPr lang="en-US" b="0" i="0" dirty="0">
                <a:solidFill>
                  <a:srgbClr val="273239"/>
                </a:solidFill>
                <a:effectLst/>
                <a:highlight>
                  <a:srgbClr val="00FF00"/>
                </a:highlight>
                <a:latin typeface="urw-din"/>
              </a:rPr>
              <a:t> </a:t>
            </a:r>
            <a:r>
              <a:rPr lang="en-US" b="0" i="0" dirty="0">
                <a:solidFill>
                  <a:srgbClr val="273239"/>
                </a:solidFill>
                <a:effectLst/>
                <a:latin typeface="urw-din"/>
              </a:rPr>
              <a:t>The class body is surrounded by braces, { }.</a:t>
            </a:r>
          </a:p>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Class Declaration Components</a:t>
            </a:r>
          </a:p>
        </p:txBody>
      </p:sp>
    </p:spTree>
    <p:extLst>
      <p:ext uri="{BB962C8B-B14F-4D97-AF65-F5344CB8AC3E}">
        <p14:creationId xmlns:p14="http://schemas.microsoft.com/office/powerpoint/2010/main" val="394024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EAA1C2-DFCC-0794-2D82-4D817CE5E1E3}"/>
              </a:ext>
            </a:extLst>
          </p:cNvPr>
          <p:cNvSpPr/>
          <p:nvPr/>
        </p:nvSpPr>
        <p:spPr>
          <a:xfrm>
            <a:off x="457200" y="1143000"/>
            <a:ext cx="10972800" cy="5029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609600" y="1447800"/>
            <a:ext cx="11125200" cy="4876800"/>
          </a:xfrm>
        </p:spPr>
        <p:txBody>
          <a:bodyPr/>
          <a:lstStyle/>
          <a:p>
            <a:pPr>
              <a:buClr>
                <a:srgbClr val="FFFF00"/>
              </a:buClr>
              <a:buFont typeface="Wingdings" panose="05000000000000000000" pitchFamily="2" charset="2"/>
              <a:buChar char="Ø"/>
            </a:pPr>
            <a:r>
              <a:rPr lang="en-US" dirty="0">
                <a:solidFill>
                  <a:schemeClr val="bg1"/>
                </a:solidFill>
              </a:rPr>
              <a:t>Field is nothing but data member.</a:t>
            </a:r>
          </a:p>
          <a:p>
            <a:pPr>
              <a:buClr>
                <a:srgbClr val="FFFF00"/>
              </a:buClr>
              <a:buFont typeface="Wingdings" panose="05000000000000000000" pitchFamily="2" charset="2"/>
              <a:buChar char="Ø"/>
            </a:pPr>
            <a:r>
              <a:rPr lang="en-US" dirty="0">
                <a:solidFill>
                  <a:schemeClr val="bg1"/>
                </a:solidFill>
              </a:rPr>
              <a:t>Ex: </a:t>
            </a:r>
          </a:p>
          <a:p>
            <a:pPr>
              <a:buNone/>
            </a:pPr>
            <a:r>
              <a:rPr lang="en-US" dirty="0">
                <a:solidFill>
                  <a:schemeClr val="bg1"/>
                </a:solidFill>
              </a:rPr>
              <a:t>     </a:t>
            </a:r>
            <a:r>
              <a:rPr lang="en-US" dirty="0">
                <a:solidFill>
                  <a:schemeClr val="bg1"/>
                </a:solidFill>
                <a:highlight>
                  <a:srgbClr val="008080"/>
                </a:highlight>
              </a:rPr>
              <a:t>class rectangle</a:t>
            </a:r>
          </a:p>
          <a:p>
            <a:pPr>
              <a:buNone/>
            </a:pPr>
            <a:r>
              <a:rPr lang="en-US" dirty="0">
                <a:solidFill>
                  <a:schemeClr val="bg1"/>
                </a:solidFill>
                <a:highlight>
                  <a:srgbClr val="008080"/>
                </a:highlight>
              </a:rPr>
              <a:t>     { </a:t>
            </a:r>
          </a:p>
          <a:p>
            <a:pPr>
              <a:buNone/>
            </a:pPr>
            <a:r>
              <a:rPr lang="en-US" dirty="0">
                <a:solidFill>
                  <a:schemeClr val="bg1"/>
                </a:solidFill>
                <a:highlight>
                  <a:srgbClr val="008080"/>
                </a:highlight>
              </a:rPr>
              <a:t>       int length;</a:t>
            </a:r>
          </a:p>
          <a:p>
            <a:pPr>
              <a:buNone/>
            </a:pPr>
            <a:r>
              <a:rPr lang="en-US" dirty="0">
                <a:solidFill>
                  <a:schemeClr val="bg1"/>
                </a:solidFill>
                <a:highlight>
                  <a:srgbClr val="008080"/>
                </a:highlight>
              </a:rPr>
              <a:t>       int width;</a:t>
            </a:r>
          </a:p>
          <a:p>
            <a:pPr>
              <a:buNone/>
            </a:pPr>
            <a:r>
              <a:rPr lang="en-US" dirty="0">
                <a:solidFill>
                  <a:schemeClr val="bg1"/>
                </a:solidFill>
                <a:highlight>
                  <a:srgbClr val="008080"/>
                </a:highlight>
              </a:rPr>
              <a:t>      }</a:t>
            </a:r>
          </a:p>
          <a:p>
            <a:pPr>
              <a:buFont typeface="Wingdings" pitchFamily="2" charset="2"/>
              <a:buChar char="ü"/>
            </a:pPr>
            <a:r>
              <a:rPr lang="en-US" dirty="0">
                <a:solidFill>
                  <a:schemeClr val="bg1"/>
                </a:solidFill>
              </a:rPr>
              <a:t>Here length and width are nothing but the </a:t>
            </a:r>
            <a:r>
              <a:rPr lang="en-US" i="1" dirty="0">
                <a:solidFill>
                  <a:schemeClr val="bg1"/>
                </a:solidFill>
              </a:rPr>
              <a:t>data members or fields or instance variables or member variables</a:t>
            </a:r>
            <a:endParaRPr lang="en-IN" i="1" dirty="0">
              <a:solidFill>
                <a:schemeClr val="bg1"/>
              </a:solidFill>
            </a:endParaRPr>
          </a:p>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Declaration of Fields (Data Members)</a:t>
            </a:r>
          </a:p>
        </p:txBody>
      </p:sp>
    </p:spTree>
    <p:extLst>
      <p:ext uri="{BB962C8B-B14F-4D97-AF65-F5344CB8AC3E}">
        <p14:creationId xmlns:p14="http://schemas.microsoft.com/office/powerpoint/2010/main" val="151449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D598F9B-B630-1A50-49B6-C3D932A5B5F8}"/>
              </a:ext>
            </a:extLst>
          </p:cNvPr>
          <p:cNvSpPr/>
          <p:nvPr/>
        </p:nvSpPr>
        <p:spPr>
          <a:xfrm>
            <a:off x="152400" y="1143000"/>
            <a:ext cx="11734800" cy="5181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457200" y="1295400"/>
            <a:ext cx="11430000" cy="5181600"/>
          </a:xfrm>
        </p:spPr>
        <p:txBody>
          <a:bodyPr>
            <a:normAutofit fontScale="92500" lnSpcReduction="10000"/>
          </a:bodyPr>
          <a:lstStyle/>
          <a:p>
            <a:r>
              <a:rPr lang="en-US" dirty="0">
                <a:solidFill>
                  <a:schemeClr val="bg1"/>
                </a:solidFill>
              </a:rPr>
              <a:t>Methods are declared inside the body of class for manipulating the data (field) contained in that class.</a:t>
            </a:r>
          </a:p>
          <a:p>
            <a:r>
              <a:rPr lang="en-US" dirty="0">
                <a:solidFill>
                  <a:schemeClr val="bg1"/>
                </a:solidFill>
              </a:rPr>
              <a:t>Method is nothing but member function of class in C++</a:t>
            </a:r>
          </a:p>
          <a:p>
            <a:r>
              <a:rPr lang="en-US" dirty="0">
                <a:solidFill>
                  <a:schemeClr val="bg1"/>
                </a:solidFill>
              </a:rPr>
              <a:t>The syntax for method declaration is</a:t>
            </a:r>
          </a:p>
          <a:p>
            <a:pPr>
              <a:buNone/>
            </a:pPr>
            <a:r>
              <a:rPr lang="en-US" sz="2200" b="1" dirty="0">
                <a:solidFill>
                  <a:schemeClr val="bg1"/>
                </a:solidFill>
                <a:latin typeface="Comic Sans MS" pitchFamily="66" charset="0"/>
              </a:rPr>
              <a:t>          </a:t>
            </a:r>
            <a:r>
              <a:rPr lang="en-US" sz="2200" b="1" dirty="0">
                <a:solidFill>
                  <a:schemeClr val="bg1"/>
                </a:solidFill>
                <a:highlight>
                  <a:srgbClr val="008080"/>
                </a:highlight>
                <a:latin typeface="Comic Sans MS" pitchFamily="66" charset="0"/>
              </a:rPr>
              <a:t>return type method name ( parameter- list)</a:t>
            </a:r>
          </a:p>
          <a:p>
            <a:pPr>
              <a:buNone/>
            </a:pPr>
            <a:r>
              <a:rPr lang="en-US" sz="2200" b="1" dirty="0">
                <a:solidFill>
                  <a:schemeClr val="bg1"/>
                </a:solidFill>
                <a:highlight>
                  <a:srgbClr val="008080"/>
                </a:highlight>
                <a:latin typeface="Comic Sans MS" pitchFamily="66" charset="0"/>
              </a:rPr>
              <a:t>             {  </a:t>
            </a:r>
          </a:p>
          <a:p>
            <a:pPr>
              <a:buNone/>
            </a:pPr>
            <a:r>
              <a:rPr lang="en-US" sz="2200" b="1" dirty="0">
                <a:solidFill>
                  <a:schemeClr val="bg1"/>
                </a:solidFill>
                <a:highlight>
                  <a:srgbClr val="008080"/>
                </a:highlight>
                <a:latin typeface="Comic Sans MS" pitchFamily="66" charset="0"/>
              </a:rPr>
              <a:t>                method-body;</a:t>
            </a:r>
          </a:p>
          <a:p>
            <a:pPr>
              <a:buNone/>
            </a:pPr>
            <a:r>
              <a:rPr lang="en-US" sz="2200" b="1" dirty="0">
                <a:solidFill>
                  <a:schemeClr val="bg1"/>
                </a:solidFill>
                <a:highlight>
                  <a:srgbClr val="008080"/>
                </a:highlight>
                <a:latin typeface="Comic Sans MS" pitchFamily="66" charset="0"/>
              </a:rPr>
              <a:t>              }</a:t>
            </a:r>
          </a:p>
          <a:p>
            <a:r>
              <a:rPr lang="en-US" dirty="0">
                <a:solidFill>
                  <a:schemeClr val="bg1"/>
                </a:solidFill>
              </a:rPr>
              <a:t>Method definition have four basic parts</a:t>
            </a:r>
          </a:p>
          <a:p>
            <a:pPr marL="720725" indent="-277813">
              <a:buFont typeface="+mj-lt"/>
              <a:buAutoNum type="arabicPeriod"/>
            </a:pPr>
            <a:r>
              <a:rPr lang="en-US" dirty="0">
                <a:solidFill>
                  <a:schemeClr val="bg1"/>
                </a:solidFill>
              </a:rPr>
              <a:t> Name of method</a:t>
            </a:r>
          </a:p>
          <a:p>
            <a:pPr marL="720725" indent="-277813">
              <a:buFont typeface="+mj-lt"/>
              <a:buAutoNum type="arabicPeriod"/>
            </a:pPr>
            <a:r>
              <a:rPr lang="en-US" dirty="0">
                <a:solidFill>
                  <a:schemeClr val="bg1"/>
                </a:solidFill>
              </a:rPr>
              <a:t>Type of value the method returns</a:t>
            </a:r>
          </a:p>
          <a:p>
            <a:pPr marL="720725" indent="-277813">
              <a:buFont typeface="+mj-lt"/>
              <a:buAutoNum type="arabicPeriod"/>
            </a:pPr>
            <a:r>
              <a:rPr lang="en-US" dirty="0">
                <a:solidFill>
                  <a:schemeClr val="bg1"/>
                </a:solidFill>
              </a:rPr>
              <a:t>List of parameters</a:t>
            </a:r>
          </a:p>
          <a:p>
            <a:pPr marL="720725" indent="-277813">
              <a:buFont typeface="+mj-lt"/>
              <a:buAutoNum type="arabicPeriod"/>
            </a:pPr>
            <a:r>
              <a:rPr lang="en-US" dirty="0">
                <a:solidFill>
                  <a:schemeClr val="bg1"/>
                </a:solidFill>
              </a:rPr>
              <a:t> body of method</a:t>
            </a:r>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Declaration of Methods</a:t>
            </a:r>
          </a:p>
        </p:txBody>
      </p:sp>
    </p:spTree>
    <p:extLst>
      <p:ext uri="{BB962C8B-B14F-4D97-AF65-F5344CB8AC3E}">
        <p14:creationId xmlns:p14="http://schemas.microsoft.com/office/powerpoint/2010/main" val="334891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Method Components</a:t>
            </a:r>
          </a:p>
        </p:txBody>
      </p:sp>
      <p:sp>
        <p:nvSpPr>
          <p:cNvPr id="6" name="TextBox 5">
            <a:extLst>
              <a:ext uri="{FF2B5EF4-FFF2-40B4-BE49-F238E27FC236}">
                <a16:creationId xmlns:a16="http://schemas.microsoft.com/office/drawing/2014/main" id="{33B4BBB9-5897-96BF-3272-E2F029651D9D}"/>
              </a:ext>
            </a:extLst>
          </p:cNvPr>
          <p:cNvSpPr txBox="1"/>
          <p:nvPr/>
        </p:nvSpPr>
        <p:spPr>
          <a:xfrm>
            <a:off x="457200" y="1371600"/>
            <a:ext cx="10972800"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The return type</a:t>
            </a:r>
            <a:r>
              <a:rPr lang="en-US" sz="2800" b="0" i="0" dirty="0">
                <a:solidFill>
                  <a:srgbClr val="273239"/>
                </a:solidFill>
                <a:effectLst/>
              </a:rPr>
              <a:t>: The data type of the value returned by the method or void if it does not return a value.</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Method Name</a:t>
            </a:r>
            <a:r>
              <a:rPr lang="en-US" sz="2800" b="0" i="0" dirty="0">
                <a:solidFill>
                  <a:srgbClr val="273239"/>
                </a:solidFill>
                <a:effectLst/>
              </a:rPr>
              <a:t>: The rules for field names apply to method names as well, but the convention is a little different.</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Parameter list</a:t>
            </a:r>
            <a:r>
              <a:rPr lang="en-US" sz="2800" b="0" i="0" dirty="0">
                <a:solidFill>
                  <a:srgbClr val="273239"/>
                </a:solidFill>
                <a:effectLst/>
              </a:rPr>
              <a:t>: Comma-separated list of the input parameters that are defined, preceded by their data type, within the enclosed parentheses. If there are no parameters, you must use empty parentheses ().</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Exception list</a:t>
            </a:r>
            <a:r>
              <a:rPr lang="en-US" sz="2800" b="0" i="0" dirty="0">
                <a:solidFill>
                  <a:srgbClr val="273239"/>
                </a:solidFill>
                <a:effectLst/>
              </a:rPr>
              <a:t>: The exceptions you expect the method to throw. You can specify these exception(s).</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Method body</a:t>
            </a:r>
            <a:r>
              <a:rPr lang="en-US" sz="2800" b="0" i="0" dirty="0">
                <a:solidFill>
                  <a:srgbClr val="273239"/>
                </a:solidFill>
                <a:effectLst/>
              </a:rPr>
              <a:t>: It is the block of code, enclosed between braces, that you need to execute to perform your intended operations.</a:t>
            </a:r>
          </a:p>
        </p:txBody>
      </p:sp>
    </p:spTree>
    <p:extLst>
      <p:ext uri="{BB962C8B-B14F-4D97-AF65-F5344CB8AC3E}">
        <p14:creationId xmlns:p14="http://schemas.microsoft.com/office/powerpoint/2010/main" val="135844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Method Components</a:t>
            </a:r>
          </a:p>
        </p:txBody>
      </p:sp>
      <p:sp>
        <p:nvSpPr>
          <p:cNvPr id="6" name="TextBox 5">
            <a:extLst>
              <a:ext uri="{FF2B5EF4-FFF2-40B4-BE49-F238E27FC236}">
                <a16:creationId xmlns:a16="http://schemas.microsoft.com/office/drawing/2014/main" id="{33B4BBB9-5897-96BF-3272-E2F029651D9D}"/>
              </a:ext>
            </a:extLst>
          </p:cNvPr>
          <p:cNvSpPr txBox="1"/>
          <p:nvPr/>
        </p:nvSpPr>
        <p:spPr>
          <a:xfrm>
            <a:off x="838200" y="1371600"/>
            <a:ext cx="1059180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fontAlgn="base">
              <a:buFont typeface="Arial" panose="020B0604020202020204" pitchFamily="34" charset="0"/>
              <a:buChar char="•"/>
            </a:pPr>
            <a:r>
              <a:rPr lang="en-US" sz="2800" b="1" i="0" u="sng" dirty="0">
                <a:effectLst/>
                <a:highlight>
                  <a:srgbClr val="00FF00"/>
                </a:highlight>
                <a:hlinkClick r:id="rId2">
                  <a:extLst>
                    <a:ext uri="{A12FA001-AC4F-418D-AE19-62706E023703}">
                      <ahyp:hlinkClr xmlns:ahyp="http://schemas.microsoft.com/office/drawing/2018/hyperlinkcolor" val="tx"/>
                    </a:ext>
                  </a:extLst>
                </a:hlinkClick>
              </a:rPr>
              <a:t>Access Modifier</a:t>
            </a:r>
            <a:r>
              <a:rPr lang="en-US" sz="2800" b="1" i="0" dirty="0">
                <a:effectLst/>
                <a:highlight>
                  <a:srgbClr val="008080"/>
                </a:highlight>
              </a:rPr>
              <a:t>: </a:t>
            </a:r>
            <a:r>
              <a:rPr lang="en-US" sz="2800" b="0" i="0" dirty="0">
                <a:solidFill>
                  <a:srgbClr val="273239"/>
                </a:solidFill>
                <a:effectLst/>
              </a:rPr>
              <a:t>Defines the </a:t>
            </a:r>
            <a:r>
              <a:rPr lang="en-US" sz="2800" b="1" i="0" dirty="0">
                <a:solidFill>
                  <a:srgbClr val="273239"/>
                </a:solidFill>
                <a:effectLst/>
              </a:rPr>
              <a:t>access type</a:t>
            </a:r>
            <a:r>
              <a:rPr lang="en-US" sz="2800" b="0" i="0" dirty="0">
                <a:solidFill>
                  <a:srgbClr val="273239"/>
                </a:solidFill>
                <a:effectLst/>
              </a:rPr>
              <a:t> of the method i.e. from where it can be accessed in your application. In Java, there are 4 types of access specifiers: </a:t>
            </a:r>
          </a:p>
          <a:p>
            <a:pPr marL="742950" lvl="1" indent="-285750" algn="l" fontAlgn="base">
              <a:buFont typeface="Arial" panose="020B0604020202020204" pitchFamily="34" charset="0"/>
              <a:buChar char="•"/>
            </a:pPr>
            <a:r>
              <a:rPr lang="en-US" sz="2800" b="1" i="0" dirty="0">
                <a:solidFill>
                  <a:srgbClr val="273239"/>
                </a:solidFill>
                <a:effectLst/>
              </a:rPr>
              <a:t>public:</a:t>
            </a:r>
            <a:r>
              <a:rPr lang="en-US" sz="2800" b="0" i="0" dirty="0">
                <a:solidFill>
                  <a:srgbClr val="273239"/>
                </a:solidFill>
                <a:effectLst/>
              </a:rPr>
              <a:t> Accessible in all classes in your application.</a:t>
            </a:r>
          </a:p>
          <a:p>
            <a:pPr marL="742950" lvl="1" indent="-285750" algn="l" fontAlgn="base">
              <a:buFont typeface="Arial" panose="020B0604020202020204" pitchFamily="34" charset="0"/>
              <a:buChar char="•"/>
            </a:pPr>
            <a:r>
              <a:rPr lang="en-US" sz="2800" b="1" i="0" dirty="0">
                <a:solidFill>
                  <a:srgbClr val="273239"/>
                </a:solidFill>
                <a:effectLst/>
              </a:rPr>
              <a:t>protected:</a:t>
            </a:r>
            <a:r>
              <a:rPr lang="en-US" sz="2800" b="0" i="0" dirty="0">
                <a:solidFill>
                  <a:srgbClr val="273239"/>
                </a:solidFill>
                <a:effectLst/>
              </a:rPr>
              <a:t> Accessible within the package in which it is defined and in its </a:t>
            </a:r>
            <a:r>
              <a:rPr lang="en-US" sz="2800" b="1" i="0" dirty="0">
                <a:solidFill>
                  <a:srgbClr val="273239"/>
                </a:solidFill>
                <a:effectLst/>
              </a:rPr>
              <a:t>subclass(es) (including subclasses declared outside the package)</a:t>
            </a:r>
            <a:r>
              <a:rPr lang="en-US" sz="2800" b="0" i="0" dirty="0">
                <a:solidFill>
                  <a:srgbClr val="273239"/>
                </a:solidFill>
                <a:effectLst/>
              </a:rPr>
              <a:t>.</a:t>
            </a:r>
          </a:p>
          <a:p>
            <a:pPr marL="742950" lvl="1" indent="-285750" algn="l" fontAlgn="base">
              <a:buFont typeface="Arial" panose="020B0604020202020204" pitchFamily="34" charset="0"/>
              <a:buChar char="•"/>
            </a:pPr>
            <a:r>
              <a:rPr lang="en-US" sz="2800" b="1" i="0" dirty="0">
                <a:solidFill>
                  <a:srgbClr val="273239"/>
                </a:solidFill>
                <a:effectLst/>
              </a:rPr>
              <a:t>private:</a:t>
            </a:r>
            <a:r>
              <a:rPr lang="en-US" sz="2800" b="0" i="0" dirty="0">
                <a:solidFill>
                  <a:srgbClr val="273239"/>
                </a:solidFill>
                <a:effectLst/>
              </a:rPr>
              <a:t> Accessible only within the class in which it is defined.</a:t>
            </a:r>
          </a:p>
          <a:p>
            <a:pPr marL="742950" lvl="1" indent="-285750" algn="l" fontAlgn="base">
              <a:buFont typeface="Arial" panose="020B0604020202020204" pitchFamily="34" charset="0"/>
              <a:buChar char="•"/>
            </a:pPr>
            <a:r>
              <a:rPr lang="en-US" sz="2800" b="1" i="0" dirty="0">
                <a:solidFill>
                  <a:srgbClr val="273239"/>
                </a:solidFill>
                <a:effectLst/>
              </a:rPr>
              <a:t>default (declared/defined without using any modifier):</a:t>
            </a:r>
            <a:r>
              <a:rPr lang="en-US" sz="2800" b="0" i="0" dirty="0">
                <a:solidFill>
                  <a:srgbClr val="273239"/>
                </a:solidFill>
                <a:effectLst/>
              </a:rPr>
              <a:t> Accessible within the same class and package within which its class is defined.</a:t>
            </a:r>
          </a:p>
        </p:txBody>
      </p:sp>
    </p:spTree>
    <p:extLst>
      <p:ext uri="{BB962C8B-B14F-4D97-AF65-F5344CB8AC3E}">
        <p14:creationId xmlns:p14="http://schemas.microsoft.com/office/powerpoint/2010/main" val="5212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Access Modifiers in JAVA</a:t>
            </a:r>
          </a:p>
        </p:txBody>
      </p:sp>
      <p:sp>
        <p:nvSpPr>
          <p:cNvPr id="6" name="TextBox 5">
            <a:extLst>
              <a:ext uri="{FF2B5EF4-FFF2-40B4-BE49-F238E27FC236}">
                <a16:creationId xmlns:a16="http://schemas.microsoft.com/office/drawing/2014/main" id="{33B4BBB9-5897-96BF-3272-E2F029651D9D}"/>
              </a:ext>
            </a:extLst>
          </p:cNvPr>
          <p:cNvSpPr txBox="1"/>
          <p:nvPr/>
        </p:nvSpPr>
        <p:spPr>
          <a:xfrm>
            <a:off x="838200" y="1371600"/>
            <a:ext cx="10591800" cy="49552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gn="l" fontAlgn="base">
              <a:buFont typeface="Wingdings" panose="05000000000000000000" pitchFamily="2" charset="2"/>
              <a:buChar char="Ø"/>
            </a:pPr>
            <a:r>
              <a:rPr lang="en-US" sz="3200" b="0" i="0" dirty="0">
                <a:solidFill>
                  <a:schemeClr val="tx1"/>
                </a:solidFill>
                <a:effectLst/>
                <a:latin typeface="urw-din"/>
              </a:rPr>
              <a:t>As the name suggests access modifiers in Java helps to restrict the scope of a class, constructor, variable or data member, method, . </a:t>
            </a:r>
          </a:p>
          <a:p>
            <a:pPr marL="457200" indent="-457200" algn="l" fontAlgn="base">
              <a:buFont typeface="Wingdings" panose="05000000000000000000" pitchFamily="2" charset="2"/>
              <a:buChar char="Ø"/>
            </a:pPr>
            <a:r>
              <a:rPr lang="en-US" sz="3200" b="0" i="0" dirty="0">
                <a:solidFill>
                  <a:schemeClr val="tx1"/>
                </a:solidFill>
                <a:effectLst/>
                <a:latin typeface="urw-din"/>
              </a:rPr>
              <a:t>There are four types of access modifiers available in java: </a:t>
            </a:r>
          </a:p>
          <a:p>
            <a:pPr algn="l" fontAlgn="base"/>
            <a:endParaRPr lang="en-US" sz="3200" b="0" i="0" dirty="0">
              <a:solidFill>
                <a:schemeClr val="tx1"/>
              </a:solidFill>
              <a:effectLst/>
              <a:latin typeface="urw-din"/>
            </a:endParaRPr>
          </a:p>
          <a:p>
            <a:pPr algn="l" fontAlgn="base">
              <a:buFont typeface="+mj-lt"/>
              <a:buAutoNum type="arabicPeriod"/>
            </a:pPr>
            <a:r>
              <a:rPr lang="en-US" sz="3200" b="0" i="0" dirty="0">
                <a:solidFill>
                  <a:srgbClr val="002060"/>
                </a:solidFill>
                <a:effectLst/>
                <a:latin typeface="urw-din"/>
              </a:rPr>
              <a:t>Default – No keyword required</a:t>
            </a:r>
          </a:p>
          <a:p>
            <a:pPr algn="l" fontAlgn="base">
              <a:buFont typeface="+mj-lt"/>
              <a:buAutoNum type="arabicPeriod"/>
            </a:pPr>
            <a:r>
              <a:rPr lang="en-US" sz="3200" b="0" i="0" dirty="0">
                <a:solidFill>
                  <a:srgbClr val="002060"/>
                </a:solidFill>
                <a:effectLst/>
                <a:latin typeface="urw-din"/>
              </a:rPr>
              <a:t>Private</a:t>
            </a:r>
          </a:p>
          <a:p>
            <a:pPr algn="l" fontAlgn="base">
              <a:buFont typeface="+mj-lt"/>
              <a:buAutoNum type="arabicPeriod"/>
            </a:pPr>
            <a:r>
              <a:rPr lang="en-US" sz="3200" b="0" i="0" dirty="0">
                <a:solidFill>
                  <a:srgbClr val="002060"/>
                </a:solidFill>
                <a:effectLst/>
                <a:latin typeface="urw-din"/>
              </a:rPr>
              <a:t>Protected</a:t>
            </a:r>
          </a:p>
          <a:p>
            <a:pPr algn="l" fontAlgn="base">
              <a:buFont typeface="+mj-lt"/>
              <a:buAutoNum type="arabicPeriod"/>
            </a:pPr>
            <a:r>
              <a:rPr lang="en-US" sz="3200" b="0" i="0" dirty="0">
                <a:solidFill>
                  <a:srgbClr val="002060"/>
                </a:solidFill>
                <a:effectLst/>
                <a:latin typeface="urw-din"/>
              </a:rPr>
              <a:t>Public</a:t>
            </a:r>
          </a:p>
          <a:p>
            <a:pPr algn="l" fontAlgn="base">
              <a:buFont typeface="Arial" panose="020B0604020202020204" pitchFamily="34" charset="0"/>
              <a:buChar char="•"/>
            </a:pPr>
            <a:endParaRPr lang="en-US" sz="2800" b="0" i="0" dirty="0">
              <a:solidFill>
                <a:srgbClr val="273239"/>
              </a:solidFill>
              <a:effectLst/>
            </a:endParaRPr>
          </a:p>
        </p:txBody>
      </p:sp>
    </p:spTree>
    <p:extLst>
      <p:ext uri="{BB962C8B-B14F-4D97-AF65-F5344CB8AC3E}">
        <p14:creationId xmlns:p14="http://schemas.microsoft.com/office/powerpoint/2010/main" val="279901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Access Modifiers in JAVA</a:t>
            </a:r>
          </a:p>
        </p:txBody>
      </p:sp>
      <p:pic>
        <p:nvPicPr>
          <p:cNvPr id="1026" name="Picture 2" descr="Lightbox">
            <a:extLst>
              <a:ext uri="{FF2B5EF4-FFF2-40B4-BE49-F238E27FC236}">
                <a16:creationId xmlns:a16="http://schemas.microsoft.com/office/drawing/2014/main" id="{F0F57EBE-52C4-DCC7-29E9-AC0BF75B0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10200249"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95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FE1DE-24DF-456F-C8C1-B1CDE9A73DBF}"/>
              </a:ext>
            </a:extLst>
          </p:cNvPr>
          <p:cNvSpPr>
            <a:spLocks noGrp="1"/>
          </p:cNvSpPr>
          <p:nvPr>
            <p:ph sz="quarter" idx="1"/>
          </p:nvPr>
        </p:nvSpPr>
        <p:spPr>
          <a:xfrm>
            <a:off x="990600" y="1371600"/>
            <a:ext cx="10363200" cy="4572000"/>
          </a:xfrm>
        </p:spPr>
        <p:txBody>
          <a:bodyPr/>
          <a:lstStyle/>
          <a:p>
            <a:pPr algn="l" fontAlgn="base">
              <a:buFont typeface="Wingdings" panose="05000000000000000000" pitchFamily="2" charset="2"/>
              <a:buChar char="Ø"/>
            </a:pPr>
            <a:r>
              <a:rPr lang="en-US" sz="2800" b="0" i="0" dirty="0">
                <a:solidFill>
                  <a:srgbClr val="273239"/>
                </a:solidFill>
                <a:effectLst/>
                <a:latin typeface="urw-din"/>
              </a:rPr>
              <a:t>Top-level classes or interfaces can not be declared as private and protected because</a:t>
            </a:r>
          </a:p>
          <a:p>
            <a:pPr marL="914400" lvl="1" indent="-457200" algn="l" fontAlgn="base">
              <a:buFont typeface="Wingdings" panose="05000000000000000000" pitchFamily="2" charset="2"/>
              <a:buChar char="ü"/>
            </a:pPr>
            <a:r>
              <a:rPr lang="en-US" sz="2800" b="0" i="0" dirty="0">
                <a:solidFill>
                  <a:srgbClr val="273239"/>
                </a:solidFill>
                <a:effectLst/>
                <a:latin typeface="urw-din"/>
              </a:rPr>
              <a:t>private means “only visible within the enclosing class”.</a:t>
            </a:r>
          </a:p>
          <a:p>
            <a:pPr marL="914400" lvl="1" indent="-457200" algn="l" fontAlgn="base">
              <a:buFont typeface="Wingdings" panose="05000000000000000000" pitchFamily="2" charset="2"/>
              <a:buChar char="ü"/>
            </a:pPr>
            <a:r>
              <a:rPr lang="en-US" sz="2800" b="0" i="0" dirty="0">
                <a:solidFill>
                  <a:srgbClr val="273239"/>
                </a:solidFill>
                <a:effectLst/>
                <a:latin typeface="urw-din"/>
              </a:rPr>
              <a:t>protected means “only visible within the enclosing class and any subclasses”</a:t>
            </a:r>
          </a:p>
          <a:p>
            <a:pPr marL="457200" lvl="1" indent="0" algn="l" fontAlgn="base">
              <a:buNone/>
            </a:pPr>
            <a:endParaRPr lang="en-US" sz="2800" dirty="0">
              <a:solidFill>
                <a:srgbClr val="273239"/>
              </a:solidFill>
              <a:latin typeface="urw-din"/>
            </a:endParaRPr>
          </a:p>
          <a:p>
            <a:pPr marL="457200" lvl="1" indent="0" algn="l" fontAlgn="base">
              <a:buNone/>
            </a:pPr>
            <a:r>
              <a:rPr lang="en-US" sz="2800" b="0" i="0" dirty="0">
                <a:solidFill>
                  <a:srgbClr val="273239"/>
                </a:solidFill>
                <a:effectLst/>
                <a:highlight>
                  <a:srgbClr val="00FFFF"/>
                </a:highlight>
                <a:latin typeface="urw-din"/>
              </a:rPr>
              <a:t>Hence these modifiers in terms of application to classes, apply only to nested classes and not on top-level classes</a:t>
            </a:r>
          </a:p>
          <a:p>
            <a:endParaRPr lang="en-US" dirty="0"/>
          </a:p>
        </p:txBody>
      </p:sp>
      <p:sp>
        <p:nvSpPr>
          <p:cNvPr id="4" name="Title 1">
            <a:extLst>
              <a:ext uri="{FF2B5EF4-FFF2-40B4-BE49-F238E27FC236}">
                <a16:creationId xmlns:a16="http://schemas.microsoft.com/office/drawing/2014/main" id="{E2DCF496-A860-040B-A3EF-97A72D768ACA}"/>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Access Modifiers in JAVA</a:t>
            </a:r>
          </a:p>
        </p:txBody>
      </p:sp>
    </p:spTree>
    <p:extLst>
      <p:ext uri="{BB962C8B-B14F-4D97-AF65-F5344CB8AC3E}">
        <p14:creationId xmlns:p14="http://schemas.microsoft.com/office/powerpoint/2010/main" val="400754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C7C4F6B-7709-056F-73B9-118C9221E55D}"/>
              </a:ext>
            </a:extLst>
          </p:cNvPr>
          <p:cNvSpPr/>
          <p:nvPr/>
        </p:nvSpPr>
        <p:spPr>
          <a:xfrm>
            <a:off x="304800" y="1219200"/>
            <a:ext cx="10134600" cy="541686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Class Example</a:t>
            </a:r>
          </a:p>
        </p:txBody>
      </p:sp>
      <p:sp>
        <p:nvSpPr>
          <p:cNvPr id="7" name="Rectangle 6">
            <a:extLst>
              <a:ext uri="{FF2B5EF4-FFF2-40B4-BE49-F238E27FC236}">
                <a16:creationId xmlns:a16="http://schemas.microsoft.com/office/drawing/2014/main" id="{DED76C14-1FCC-7FB4-A8E7-34FB5E7540DF}"/>
              </a:ext>
            </a:extLst>
          </p:cNvPr>
          <p:cNvSpPr/>
          <p:nvPr/>
        </p:nvSpPr>
        <p:spPr>
          <a:xfrm>
            <a:off x="685800" y="1219200"/>
            <a:ext cx="7239000" cy="3170099"/>
          </a:xfrm>
          <a:prstGeom prst="rect">
            <a:avLst/>
          </a:prstGeom>
        </p:spPr>
        <p:txBody>
          <a:bodyPr wrap="square">
            <a:spAutoFit/>
          </a:bodyPr>
          <a:lstStyle/>
          <a:p>
            <a:pPr>
              <a:buNone/>
            </a:pPr>
            <a:r>
              <a:rPr lang="en-US" sz="2000" b="1" dirty="0">
                <a:solidFill>
                  <a:srgbClr val="C00000"/>
                </a:solidFill>
                <a:latin typeface="Simplified Arabic Fixed" pitchFamily="49" charset="-78"/>
                <a:cs typeface="Simplified Arabic Fixed" pitchFamily="49" charset="-78"/>
              </a:rPr>
              <a:t>class Rectangle</a:t>
            </a:r>
          </a:p>
          <a:p>
            <a:pPr>
              <a:buNone/>
            </a:pPr>
            <a:r>
              <a:rPr lang="en-US" sz="2000" dirty="0">
                <a:latin typeface="Simplified Arabic Fixed" pitchFamily="49" charset="-78"/>
                <a:cs typeface="Simplified Arabic Fixed" pitchFamily="49" charset="-78"/>
              </a:rPr>
              <a:t>   { </a:t>
            </a:r>
            <a:r>
              <a:rPr lang="en-US" sz="2000" dirty="0" err="1">
                <a:latin typeface="Simplified Arabic Fixed" pitchFamily="49" charset="-78"/>
                <a:cs typeface="Simplified Arabic Fixed" pitchFamily="49" charset="-78"/>
              </a:rPr>
              <a:t>int</a:t>
            </a:r>
            <a:r>
              <a:rPr lang="en-US" sz="2000" dirty="0">
                <a:latin typeface="Simplified Arabic Fixed" pitchFamily="49" charset="-78"/>
                <a:cs typeface="Simplified Arabic Fixed" pitchFamily="49" charset="-78"/>
              </a:rPr>
              <a:t> length;</a:t>
            </a:r>
          </a:p>
          <a:p>
            <a:pPr>
              <a:buNone/>
            </a:pPr>
            <a:r>
              <a:rPr lang="en-US" sz="2000" dirty="0">
                <a:latin typeface="Simplified Arabic Fixed" pitchFamily="49" charset="-78"/>
                <a:cs typeface="Simplified Arabic Fixed" pitchFamily="49" charset="-78"/>
              </a:rPr>
              <a:t>     </a:t>
            </a:r>
            <a:r>
              <a:rPr lang="en-US" sz="2000" dirty="0" err="1">
                <a:latin typeface="Simplified Arabic Fixed" pitchFamily="49" charset="-78"/>
                <a:cs typeface="Simplified Arabic Fixed" pitchFamily="49" charset="-78"/>
              </a:rPr>
              <a:t>int</a:t>
            </a:r>
            <a:r>
              <a:rPr lang="en-US" sz="2000" dirty="0">
                <a:latin typeface="Simplified Arabic Fixed" pitchFamily="49" charset="-78"/>
                <a:cs typeface="Simplified Arabic Fixed" pitchFamily="49" charset="-78"/>
              </a:rPr>
              <a:t> width;</a:t>
            </a:r>
          </a:p>
          <a:p>
            <a:pPr>
              <a:buNone/>
            </a:pPr>
            <a:r>
              <a:rPr lang="en-US" sz="2000" dirty="0">
                <a:latin typeface="Simplified Arabic Fixed" pitchFamily="49" charset="-78"/>
                <a:cs typeface="Simplified Arabic Fixed" pitchFamily="49" charset="-78"/>
              </a:rPr>
              <a:t>    </a:t>
            </a:r>
          </a:p>
          <a:p>
            <a:pPr>
              <a:buNone/>
            </a:pPr>
            <a:r>
              <a:rPr lang="en-US" sz="2000" dirty="0">
                <a:latin typeface="Simplified Arabic Fixed" pitchFamily="49" charset="-78"/>
                <a:cs typeface="Simplified Arabic Fixed" pitchFamily="49" charset="-78"/>
              </a:rPr>
              <a:t>     </a:t>
            </a:r>
            <a:r>
              <a:rPr lang="en-US" sz="2000" dirty="0">
                <a:solidFill>
                  <a:srgbClr val="C00000"/>
                </a:solidFill>
                <a:latin typeface="Comic Sans MS" pitchFamily="66" charset="0"/>
                <a:cs typeface="Simplified Arabic Fixed" pitchFamily="49" charset="-78"/>
              </a:rPr>
              <a:t>void </a:t>
            </a:r>
            <a:r>
              <a:rPr lang="en-US" sz="2000" dirty="0" err="1">
                <a:solidFill>
                  <a:srgbClr val="C00000"/>
                </a:solidFill>
                <a:latin typeface="Comic Sans MS" pitchFamily="66" charset="0"/>
                <a:cs typeface="Simplified Arabic Fixed" pitchFamily="49" charset="-78"/>
              </a:rPr>
              <a:t>getdata</a:t>
            </a:r>
            <a:r>
              <a:rPr lang="en-US" sz="2000" dirty="0">
                <a:solidFill>
                  <a:srgbClr val="C00000"/>
                </a:solidFill>
                <a:latin typeface="Comic Sans MS" pitchFamily="66" charset="0"/>
                <a:cs typeface="Simplified Arabic Fixed" pitchFamily="49" charset="-78"/>
              </a:rPr>
              <a:t>(int x, int y)      // method declaration</a:t>
            </a:r>
          </a:p>
          <a:p>
            <a:pPr>
              <a:buNone/>
            </a:pPr>
            <a:r>
              <a:rPr lang="en-US" sz="2000" dirty="0">
                <a:solidFill>
                  <a:srgbClr val="C00000"/>
                </a:solidFill>
                <a:latin typeface="Comic Sans MS" pitchFamily="66" charset="0"/>
                <a:cs typeface="Simplified Arabic Fixed" pitchFamily="49" charset="-78"/>
              </a:rPr>
              <a:t>      </a:t>
            </a:r>
          </a:p>
          <a:p>
            <a:pPr>
              <a:buNone/>
            </a:pPr>
            <a:r>
              <a:rPr lang="en-US" sz="2000" dirty="0">
                <a:solidFill>
                  <a:srgbClr val="C00000"/>
                </a:solidFill>
                <a:latin typeface="Comic Sans MS" pitchFamily="66" charset="0"/>
                <a:cs typeface="Simplified Arabic Fixed" pitchFamily="49" charset="-78"/>
              </a:rPr>
              <a:t>                 {</a:t>
            </a:r>
          </a:p>
          <a:p>
            <a:pPr>
              <a:buNone/>
            </a:pPr>
            <a:r>
              <a:rPr lang="en-US" sz="2000" dirty="0">
                <a:solidFill>
                  <a:srgbClr val="C00000"/>
                </a:solidFill>
                <a:latin typeface="Comic Sans MS" pitchFamily="66" charset="0"/>
                <a:cs typeface="Simplified Arabic Fixed" pitchFamily="49" charset="-78"/>
              </a:rPr>
              <a:t>                      length=x;</a:t>
            </a:r>
          </a:p>
          <a:p>
            <a:pPr>
              <a:buNone/>
            </a:pPr>
            <a:r>
              <a:rPr lang="en-US" sz="2000" dirty="0">
                <a:solidFill>
                  <a:srgbClr val="C00000"/>
                </a:solidFill>
                <a:latin typeface="Comic Sans MS" pitchFamily="66" charset="0"/>
                <a:cs typeface="Simplified Arabic Fixed" pitchFamily="49" charset="-78"/>
              </a:rPr>
              <a:t>                      width=y;</a:t>
            </a:r>
          </a:p>
          <a:p>
            <a:pPr>
              <a:buNone/>
            </a:pPr>
            <a:r>
              <a:rPr lang="en-US" sz="2000" dirty="0">
                <a:latin typeface="Simplified Arabic Fixed" pitchFamily="49" charset="-78"/>
                <a:cs typeface="Simplified Arabic Fixed" pitchFamily="49" charset="-78"/>
              </a:rPr>
              <a:t>        </a:t>
            </a:r>
            <a:r>
              <a:rPr lang="en-US" sz="2000" dirty="0">
                <a:solidFill>
                  <a:schemeClr val="accent1"/>
                </a:solidFill>
                <a:latin typeface="Comic Sans MS" panose="030F0702030302020204" pitchFamily="66" charset="0"/>
                <a:cs typeface="Simplified Arabic Fixed" pitchFamily="49" charset="-78"/>
              </a:rPr>
              <a:t>}</a:t>
            </a:r>
            <a:endParaRPr lang="en-IN" sz="2000" dirty="0">
              <a:solidFill>
                <a:schemeClr val="accent1"/>
              </a:solidFill>
              <a:latin typeface="Comic Sans MS" panose="030F0702030302020204" pitchFamily="66" charset="0"/>
            </a:endParaRPr>
          </a:p>
        </p:txBody>
      </p:sp>
      <p:sp>
        <p:nvSpPr>
          <p:cNvPr id="8" name="Rectangle 7">
            <a:extLst>
              <a:ext uri="{FF2B5EF4-FFF2-40B4-BE49-F238E27FC236}">
                <a16:creationId xmlns:a16="http://schemas.microsoft.com/office/drawing/2014/main" id="{FEAE560E-7D16-C074-6B3C-F703246B479A}"/>
              </a:ext>
            </a:extLst>
          </p:cNvPr>
          <p:cNvSpPr/>
          <p:nvPr/>
        </p:nvSpPr>
        <p:spPr>
          <a:xfrm>
            <a:off x="1219200" y="4389299"/>
            <a:ext cx="8001000" cy="2246769"/>
          </a:xfrm>
          <a:prstGeom prst="rect">
            <a:avLst/>
          </a:prstGeom>
        </p:spPr>
        <p:txBody>
          <a:bodyPr wrap="square">
            <a:spAutoFit/>
          </a:bodyPr>
          <a:lstStyle/>
          <a:p>
            <a:pPr>
              <a:buNone/>
            </a:pPr>
            <a:r>
              <a:rPr lang="en-US" sz="2000" dirty="0">
                <a:latin typeface="Simplified Arabic Fixed" pitchFamily="49" charset="-78"/>
                <a:cs typeface="Simplified Arabic Fixed" pitchFamily="49" charset="-78"/>
              </a:rPr>
              <a:t> </a:t>
            </a:r>
            <a:r>
              <a:rPr lang="en-US" sz="2000" b="1" dirty="0" err="1">
                <a:solidFill>
                  <a:srgbClr val="006600"/>
                </a:solidFill>
                <a:latin typeface="Simplified Arabic Fixed" pitchFamily="49" charset="-78"/>
                <a:cs typeface="Simplified Arabic Fixed" pitchFamily="49" charset="-78"/>
              </a:rPr>
              <a:t>int</a:t>
            </a:r>
            <a:r>
              <a:rPr lang="en-US" sz="2000" b="1" dirty="0">
                <a:solidFill>
                  <a:srgbClr val="006600"/>
                </a:solidFill>
                <a:latin typeface="Simplified Arabic Fixed" pitchFamily="49" charset="-78"/>
                <a:cs typeface="Simplified Arabic Fixed" pitchFamily="49" charset="-78"/>
              </a:rPr>
              <a:t> </a:t>
            </a:r>
            <a:r>
              <a:rPr lang="en-US" sz="2000" b="1" dirty="0" err="1">
                <a:solidFill>
                  <a:srgbClr val="006600"/>
                </a:solidFill>
                <a:latin typeface="Simplified Arabic Fixed" pitchFamily="49" charset="-78"/>
                <a:cs typeface="Simplified Arabic Fixed" pitchFamily="49" charset="-78"/>
              </a:rPr>
              <a:t>rectarea</a:t>
            </a:r>
            <a:r>
              <a:rPr lang="en-US" sz="2000" b="1" dirty="0">
                <a:solidFill>
                  <a:srgbClr val="006600"/>
                </a:solidFill>
                <a:latin typeface="Simplified Arabic Fixed" pitchFamily="49" charset="-78"/>
                <a:cs typeface="Simplified Arabic Fixed" pitchFamily="49" charset="-78"/>
              </a:rPr>
              <a:t>()   //</a:t>
            </a:r>
            <a:r>
              <a:rPr lang="en-US" sz="2000" b="1" dirty="0">
                <a:solidFill>
                  <a:srgbClr val="006600"/>
                </a:solidFill>
                <a:cs typeface="Simplified Arabic Fixed" pitchFamily="49" charset="-78"/>
              </a:rPr>
              <a:t> declaration of method to calculate area </a:t>
            </a:r>
            <a:endParaRPr lang="en-US" sz="2000" b="1" dirty="0">
              <a:solidFill>
                <a:srgbClr val="006600"/>
              </a:solidFill>
              <a:latin typeface="Simplified Arabic Fixed" pitchFamily="49" charset="-78"/>
              <a:cs typeface="Simplified Arabic Fixed" pitchFamily="49" charset="-78"/>
            </a:endParaRPr>
          </a:p>
          <a:p>
            <a:pPr>
              <a:buNone/>
            </a:pPr>
            <a:r>
              <a:rPr lang="en-US" sz="2000" b="1" dirty="0">
                <a:solidFill>
                  <a:srgbClr val="006600"/>
                </a:solidFill>
                <a:latin typeface="Simplified Arabic Fixed" pitchFamily="49" charset="-78"/>
                <a:cs typeface="Simplified Arabic Fixed" pitchFamily="49" charset="-78"/>
              </a:rPr>
              <a:t>      {</a:t>
            </a:r>
          </a:p>
          <a:p>
            <a:pPr>
              <a:buNone/>
            </a:pPr>
            <a:r>
              <a:rPr lang="en-US" sz="2000" b="1" dirty="0">
                <a:solidFill>
                  <a:srgbClr val="006600"/>
                </a:solidFill>
                <a:latin typeface="Simplified Arabic Fixed" pitchFamily="49" charset="-78"/>
                <a:cs typeface="Simplified Arabic Fixed" pitchFamily="49" charset="-78"/>
              </a:rPr>
              <a:t>         int area = length * width;</a:t>
            </a:r>
          </a:p>
          <a:p>
            <a:pPr>
              <a:buNone/>
            </a:pPr>
            <a:r>
              <a:rPr lang="en-US" sz="2000" b="1" dirty="0">
                <a:solidFill>
                  <a:srgbClr val="006600"/>
                </a:solidFill>
                <a:latin typeface="Simplified Arabic Fixed" pitchFamily="49" charset="-78"/>
                <a:cs typeface="Simplified Arabic Fixed" pitchFamily="49" charset="-78"/>
              </a:rPr>
              <a:t>         return(area);</a:t>
            </a:r>
          </a:p>
          <a:p>
            <a:pPr>
              <a:buNone/>
            </a:pPr>
            <a:r>
              <a:rPr lang="en-US" sz="2000" b="1" dirty="0">
                <a:solidFill>
                  <a:srgbClr val="006600"/>
                </a:solidFill>
                <a:latin typeface="Simplified Arabic Fixed" pitchFamily="49" charset="-78"/>
                <a:cs typeface="Simplified Arabic Fixed" pitchFamily="49" charset="-78"/>
              </a:rPr>
              <a:t>      }        </a:t>
            </a:r>
          </a:p>
          <a:p>
            <a:pPr>
              <a:buNone/>
            </a:pPr>
            <a:endParaRPr lang="en-US" sz="2000" b="1" dirty="0">
              <a:latin typeface="Simplified Arabic Fixed" pitchFamily="49" charset="-78"/>
              <a:cs typeface="Simplified Arabic Fixed" pitchFamily="49" charset="-78"/>
            </a:endParaRPr>
          </a:p>
          <a:p>
            <a:pPr>
              <a:buNone/>
            </a:pPr>
            <a:r>
              <a:rPr lang="en-US" sz="2000" dirty="0">
                <a:latin typeface="Simplified Arabic Fixed" pitchFamily="49" charset="-78"/>
                <a:cs typeface="Simplified Arabic Fixed" pitchFamily="49" charset="-78"/>
              </a:rPr>
              <a:t>} </a:t>
            </a:r>
            <a:endParaRPr lang="en-IN" sz="2000" dirty="0"/>
          </a:p>
        </p:txBody>
      </p:sp>
    </p:spTree>
    <p:extLst>
      <p:ext uri="{BB962C8B-B14F-4D97-AF65-F5344CB8AC3E}">
        <p14:creationId xmlns:p14="http://schemas.microsoft.com/office/powerpoint/2010/main" val="129053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down)">
                                      <p:cBhvr>
                                        <p:cTn id="16" dur="500"/>
                                        <p:tgtEl>
                                          <p:spTgt spid="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down)">
                                      <p:cBhvr>
                                        <p:cTn id="19" dur="500"/>
                                        <p:tgtEl>
                                          <p:spTgt spid="7">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wipe(down)">
                                      <p:cBhvr>
                                        <p:cTn id="22" dur="500"/>
                                        <p:tgtEl>
                                          <p:spTgt spid="7">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wipe(down)">
                                      <p:cBhvr>
                                        <p:cTn id="25" dur="500"/>
                                        <p:tgtEl>
                                          <p:spTgt spid="7">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wipe(down)">
                                      <p:cBhvr>
                                        <p:cTn id="28" dur="500"/>
                                        <p:tgtEl>
                                          <p:spTgt spid="7">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wipe(down)">
                                      <p:cBhvr>
                                        <p:cTn id="31" dur="500"/>
                                        <p:tgtEl>
                                          <p:spTgt spid="7">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wipe(down)">
                                      <p:cBhvr>
                                        <p:cTn id="34" dur="500"/>
                                        <p:tgtEl>
                                          <p:spTgt spid="7">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wipe(down)">
                                      <p:cBhvr>
                                        <p:cTn id="39" dur="500"/>
                                        <p:tgtEl>
                                          <p:spTgt spid="8">
                                            <p:txEl>
                                              <p:pRg st="0" end="0"/>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wipe(down)">
                                      <p:cBhvr>
                                        <p:cTn id="42" dur="500"/>
                                        <p:tgtEl>
                                          <p:spTgt spid="8">
                                            <p:txEl>
                                              <p:pRg st="1" end="1"/>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animEffect transition="in" filter="wipe(down)">
                                      <p:cBhvr>
                                        <p:cTn id="45" dur="500"/>
                                        <p:tgtEl>
                                          <p:spTgt spid="8">
                                            <p:txEl>
                                              <p:pRg st="2" end="2"/>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wipe(down)">
                                      <p:cBhvr>
                                        <p:cTn id="48" dur="500"/>
                                        <p:tgtEl>
                                          <p:spTgt spid="8">
                                            <p:txEl>
                                              <p:pRg st="3" end="3"/>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animEffect transition="in" filter="wipe(down)">
                                      <p:cBhvr>
                                        <p:cTn id="51" dur="500"/>
                                        <p:tgtEl>
                                          <p:spTgt spid="8">
                                            <p:txEl>
                                              <p:pRg st="4" end="4"/>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
                                            <p:txEl>
                                              <p:pRg st="6" end="6"/>
                                            </p:txEl>
                                          </p:spTgt>
                                        </p:tgtEl>
                                        <p:attrNameLst>
                                          <p:attrName>style.visibility</p:attrName>
                                        </p:attrNameLst>
                                      </p:cBhvr>
                                      <p:to>
                                        <p:strVal val="visible"/>
                                      </p:to>
                                    </p:set>
                                    <p:animEffect transition="in" filter="wipe(down)">
                                      <p:cBhvr>
                                        <p:cTn id="54"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Class Example</a:t>
            </a:r>
          </a:p>
        </p:txBody>
      </p:sp>
      <p:sp>
        <p:nvSpPr>
          <p:cNvPr id="9" name="TextBox 8">
            <a:extLst>
              <a:ext uri="{FF2B5EF4-FFF2-40B4-BE49-F238E27FC236}">
                <a16:creationId xmlns:a16="http://schemas.microsoft.com/office/drawing/2014/main" id="{B5BA89D8-50D1-5002-218B-F957BBC8F508}"/>
              </a:ext>
            </a:extLst>
          </p:cNvPr>
          <p:cNvSpPr txBox="1"/>
          <p:nvPr/>
        </p:nvSpPr>
        <p:spPr>
          <a:xfrm>
            <a:off x="863991" y="1082712"/>
            <a:ext cx="10744200"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800" dirty="0"/>
              <a:t>Instance variables and methods in classes are accessible by all the methods in the class, but </a:t>
            </a:r>
            <a:r>
              <a:rPr lang="en-US" sz="2800" i="1" dirty="0"/>
              <a:t>a </a:t>
            </a:r>
            <a:r>
              <a:rPr lang="en-US" sz="2800" b="1" i="1" dirty="0">
                <a:solidFill>
                  <a:srgbClr val="C00000"/>
                </a:solidFill>
              </a:rPr>
              <a:t>method cannot access the variables declared in other methods.</a:t>
            </a:r>
          </a:p>
          <a:p>
            <a:pPr>
              <a:buFont typeface="Arial" pitchFamily="34" charset="0"/>
              <a:buChar char="•"/>
            </a:pPr>
            <a:r>
              <a:rPr lang="en-US" sz="2800" i="1" dirty="0"/>
              <a:t>Ex </a:t>
            </a:r>
          </a:p>
        </p:txBody>
      </p:sp>
      <p:sp>
        <p:nvSpPr>
          <p:cNvPr id="10" name="Rectangle 9">
            <a:extLst>
              <a:ext uri="{FF2B5EF4-FFF2-40B4-BE49-F238E27FC236}">
                <a16:creationId xmlns:a16="http://schemas.microsoft.com/office/drawing/2014/main" id="{21740625-D8CA-13D4-4DAF-E7CEAD43F2EA}"/>
              </a:ext>
            </a:extLst>
          </p:cNvPr>
          <p:cNvSpPr/>
          <p:nvPr/>
        </p:nvSpPr>
        <p:spPr>
          <a:xfrm>
            <a:off x="3581400" y="2455984"/>
            <a:ext cx="6324600"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b="1" dirty="0">
                <a:solidFill>
                  <a:srgbClr val="0070C0"/>
                </a:solidFill>
                <a:latin typeface="Simplified Arabic Fixed" pitchFamily="49" charset="-78"/>
                <a:cs typeface="Simplified Arabic Fixed" pitchFamily="49" charset="-78"/>
              </a:rPr>
              <a:t>class Access</a:t>
            </a:r>
          </a:p>
          <a:p>
            <a:pPr>
              <a:buNone/>
            </a:pPr>
            <a:r>
              <a:rPr lang="en-US" i="1" dirty="0">
                <a:latin typeface="Simplified Arabic Fixed" pitchFamily="49" charset="-78"/>
                <a:cs typeface="Simplified Arabic Fixed" pitchFamily="49" charset="-78"/>
              </a:rPr>
              <a:t>   </a:t>
            </a:r>
            <a:r>
              <a:rPr lang="en-US" dirty="0">
                <a:latin typeface="Simplified Arabic Fixed" pitchFamily="49" charset="-78"/>
                <a:cs typeface="Simplified Arabic Fixed" pitchFamily="49" charset="-78"/>
              </a:rPr>
              <a:t>{</a:t>
            </a:r>
            <a:r>
              <a:rPr lang="en-US" dirty="0" err="1">
                <a:latin typeface="Simplified Arabic Fixed" pitchFamily="49" charset="-78"/>
                <a:cs typeface="Simplified Arabic Fixed" pitchFamily="49" charset="-78"/>
              </a:rPr>
              <a:t>int</a:t>
            </a:r>
            <a:r>
              <a:rPr lang="en-US" dirty="0">
                <a:latin typeface="Simplified Arabic Fixed" pitchFamily="49" charset="-78"/>
                <a:cs typeface="Simplified Arabic Fixed" pitchFamily="49" charset="-78"/>
              </a:rPr>
              <a:t> x;</a:t>
            </a:r>
          </a:p>
          <a:p>
            <a:pPr>
              <a:buNone/>
            </a:pPr>
            <a:r>
              <a:rPr lang="en-US" dirty="0">
                <a:latin typeface="Simplified Arabic Fixed" pitchFamily="49" charset="-78"/>
                <a:cs typeface="Simplified Arabic Fixed" pitchFamily="49" charset="-78"/>
              </a:rPr>
              <a:t>    </a:t>
            </a:r>
            <a:r>
              <a:rPr lang="en-US" b="1" dirty="0">
                <a:solidFill>
                  <a:srgbClr val="006600"/>
                </a:solidFill>
                <a:latin typeface="Simplified Arabic Fixed" pitchFamily="49" charset="-78"/>
                <a:cs typeface="Simplified Arabic Fixed" pitchFamily="49" charset="-78"/>
              </a:rPr>
              <a:t>void method1()</a:t>
            </a:r>
          </a:p>
          <a:p>
            <a:pPr>
              <a:buNone/>
            </a:pPr>
            <a:r>
              <a:rPr lang="en-US" b="1" dirty="0">
                <a:solidFill>
                  <a:srgbClr val="006600"/>
                </a:solidFill>
                <a:latin typeface="Simplified Arabic Fixed" pitchFamily="49" charset="-78"/>
                <a:cs typeface="Simplified Arabic Fixed" pitchFamily="49" charset="-78"/>
              </a:rPr>
              <a:t>     {</a:t>
            </a:r>
            <a:r>
              <a:rPr lang="en-US" b="1" dirty="0" err="1">
                <a:solidFill>
                  <a:srgbClr val="006600"/>
                </a:solidFill>
                <a:latin typeface="Simplified Arabic Fixed" pitchFamily="49" charset="-78"/>
                <a:cs typeface="Simplified Arabic Fixed" pitchFamily="49" charset="-78"/>
              </a:rPr>
              <a:t>int</a:t>
            </a:r>
            <a:r>
              <a:rPr lang="en-US" b="1" dirty="0">
                <a:solidFill>
                  <a:srgbClr val="006600"/>
                </a:solidFill>
                <a:latin typeface="Simplified Arabic Fixed" pitchFamily="49" charset="-78"/>
                <a:cs typeface="Simplified Arabic Fixed" pitchFamily="49" charset="-78"/>
              </a:rPr>
              <a:t> y;</a:t>
            </a:r>
          </a:p>
          <a:p>
            <a:pPr>
              <a:buNone/>
            </a:pPr>
            <a:r>
              <a:rPr lang="en-US" b="1" dirty="0">
                <a:solidFill>
                  <a:srgbClr val="006600"/>
                </a:solidFill>
                <a:latin typeface="Simplified Arabic Fixed" pitchFamily="49" charset="-78"/>
                <a:cs typeface="Simplified Arabic Fixed" pitchFamily="49" charset="-78"/>
              </a:rPr>
              <a:t>      x=3;</a:t>
            </a:r>
          </a:p>
          <a:p>
            <a:pPr>
              <a:buNone/>
            </a:pPr>
            <a:r>
              <a:rPr lang="en-US" b="1" dirty="0">
                <a:solidFill>
                  <a:srgbClr val="006600"/>
                </a:solidFill>
                <a:latin typeface="Simplified Arabic Fixed" pitchFamily="49" charset="-78"/>
                <a:cs typeface="Simplified Arabic Fixed" pitchFamily="49" charset="-78"/>
              </a:rPr>
              <a:t>      y=x;</a:t>
            </a:r>
          </a:p>
          <a:p>
            <a:pPr>
              <a:buNone/>
            </a:pPr>
            <a:r>
              <a:rPr lang="en-US" b="1" dirty="0">
                <a:solidFill>
                  <a:srgbClr val="006600"/>
                </a:solidFill>
                <a:latin typeface="Simplified Arabic Fixed" pitchFamily="49" charset="-78"/>
                <a:cs typeface="Simplified Arabic Fixed" pitchFamily="49" charset="-78"/>
              </a:rPr>
              <a:t>     }</a:t>
            </a:r>
          </a:p>
          <a:p>
            <a:pPr>
              <a:buNone/>
            </a:pPr>
            <a:r>
              <a:rPr lang="en-US" dirty="0">
                <a:latin typeface="Simplified Arabic Fixed" pitchFamily="49" charset="-78"/>
                <a:cs typeface="Simplified Arabic Fixed" pitchFamily="49" charset="-78"/>
              </a:rPr>
              <a:t>    </a:t>
            </a:r>
            <a:r>
              <a:rPr lang="en-US" b="1" dirty="0">
                <a:solidFill>
                  <a:srgbClr val="FF0000"/>
                </a:solidFill>
                <a:latin typeface="Simplified Arabic Fixed" pitchFamily="49" charset="-78"/>
                <a:cs typeface="Simplified Arabic Fixed" pitchFamily="49" charset="-78"/>
              </a:rPr>
              <a:t>void method2()</a:t>
            </a:r>
          </a:p>
          <a:p>
            <a:pPr>
              <a:buNone/>
            </a:pPr>
            <a:r>
              <a:rPr lang="en-US" b="1" dirty="0">
                <a:solidFill>
                  <a:srgbClr val="FF0000"/>
                </a:solidFill>
                <a:latin typeface="Simplified Arabic Fixed" pitchFamily="49" charset="-78"/>
                <a:cs typeface="Simplified Arabic Fixed" pitchFamily="49" charset="-78"/>
              </a:rPr>
              <a:t>     {</a:t>
            </a:r>
          </a:p>
          <a:p>
            <a:pPr>
              <a:buNone/>
            </a:pPr>
            <a:r>
              <a:rPr lang="en-US" b="1" dirty="0">
                <a:solidFill>
                  <a:srgbClr val="FF0000"/>
                </a:solidFill>
                <a:latin typeface="Simplified Arabic Fixed" pitchFamily="49" charset="-78"/>
                <a:cs typeface="Simplified Arabic Fixed" pitchFamily="49" charset="-78"/>
              </a:rPr>
              <a:t>      </a:t>
            </a:r>
            <a:r>
              <a:rPr lang="en-US" b="1" dirty="0" err="1">
                <a:solidFill>
                  <a:srgbClr val="FF0000"/>
                </a:solidFill>
                <a:latin typeface="Simplified Arabic Fixed" pitchFamily="49" charset="-78"/>
                <a:cs typeface="Simplified Arabic Fixed" pitchFamily="49" charset="-78"/>
              </a:rPr>
              <a:t>int</a:t>
            </a:r>
            <a:r>
              <a:rPr lang="en-US" b="1" dirty="0">
                <a:solidFill>
                  <a:srgbClr val="FF0000"/>
                </a:solidFill>
                <a:latin typeface="Simplified Arabic Fixed" pitchFamily="49" charset="-78"/>
                <a:cs typeface="Simplified Arabic Fixed" pitchFamily="49" charset="-78"/>
              </a:rPr>
              <a:t> z;</a:t>
            </a:r>
          </a:p>
          <a:p>
            <a:pPr>
              <a:buNone/>
            </a:pPr>
            <a:r>
              <a:rPr lang="en-US" b="1" dirty="0">
                <a:solidFill>
                  <a:srgbClr val="FF0000"/>
                </a:solidFill>
                <a:latin typeface="Simplified Arabic Fixed" pitchFamily="49" charset="-78"/>
                <a:cs typeface="Simplified Arabic Fixed" pitchFamily="49" charset="-78"/>
              </a:rPr>
              <a:t>      x=7;</a:t>
            </a:r>
          </a:p>
          <a:p>
            <a:pPr>
              <a:buNone/>
            </a:pPr>
            <a:r>
              <a:rPr lang="en-US" b="1" dirty="0">
                <a:solidFill>
                  <a:srgbClr val="FF0000"/>
                </a:solidFill>
                <a:latin typeface="Simplified Arabic Fixed" pitchFamily="49" charset="-78"/>
                <a:cs typeface="Simplified Arabic Fixed" pitchFamily="49" charset="-78"/>
              </a:rPr>
              <a:t>      z=10;</a:t>
            </a:r>
          </a:p>
          <a:p>
            <a:pPr>
              <a:buNone/>
            </a:pPr>
            <a:r>
              <a:rPr lang="en-US" b="1" dirty="0">
                <a:solidFill>
                  <a:srgbClr val="FF0000"/>
                </a:solidFill>
                <a:latin typeface="Simplified Arabic Fixed" pitchFamily="49" charset="-78"/>
                <a:cs typeface="Simplified Arabic Fixed" pitchFamily="49" charset="-78"/>
              </a:rPr>
              <a:t>      y=4;</a:t>
            </a:r>
          </a:p>
          <a:p>
            <a:pPr>
              <a:buNone/>
            </a:pPr>
            <a:r>
              <a:rPr lang="en-US" dirty="0">
                <a:latin typeface="Simplified Arabic Fixed" pitchFamily="49" charset="-78"/>
                <a:cs typeface="Simplified Arabic Fixed" pitchFamily="49" charset="-78"/>
              </a:rPr>
              <a:t>     }</a:t>
            </a:r>
          </a:p>
          <a:p>
            <a:pPr>
              <a:buNone/>
            </a:pPr>
            <a:r>
              <a:rPr lang="en-US" dirty="0">
                <a:latin typeface="Simplified Arabic Fixed" pitchFamily="49" charset="-78"/>
                <a:cs typeface="Simplified Arabic Fixed" pitchFamily="49" charset="-78"/>
              </a:rPr>
              <a:t>}</a:t>
            </a:r>
            <a:endParaRPr lang="en-US" i="1" dirty="0"/>
          </a:p>
        </p:txBody>
      </p:sp>
    </p:spTree>
    <p:extLst>
      <p:ext uri="{BB962C8B-B14F-4D97-AF65-F5344CB8AC3E}">
        <p14:creationId xmlns:p14="http://schemas.microsoft.com/office/powerpoint/2010/main" val="38499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 calcmode="lin" valueType="num">
                                      <p:cBhvr additive="base">
                                        <p:cTn id="2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 calcmode="lin" valueType="num">
                                      <p:cBhvr additive="base">
                                        <p:cTn id="3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 calcmode="lin" valueType="num">
                                      <p:cBhvr additive="base">
                                        <p:cTn id="3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anim calcmode="lin" valueType="num">
                                      <p:cBhvr additive="base">
                                        <p:cTn id="39"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anim calcmode="lin" valueType="num">
                                      <p:cBhvr additive="base">
                                        <p:cTn id="43"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
                                            <p:txEl>
                                              <p:pRg st="10" end="10"/>
                                            </p:txEl>
                                          </p:spTgt>
                                        </p:tgtEl>
                                        <p:attrNameLst>
                                          <p:attrName>style.visibility</p:attrName>
                                        </p:attrNameLst>
                                      </p:cBhvr>
                                      <p:to>
                                        <p:strVal val="visible"/>
                                      </p:to>
                                    </p:set>
                                    <p:anim calcmode="lin" valueType="num">
                                      <p:cBhvr additive="base">
                                        <p:cTn id="4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xEl>
                                              <p:pRg st="11" end="11"/>
                                            </p:txEl>
                                          </p:spTgt>
                                        </p:tgtEl>
                                        <p:attrNameLst>
                                          <p:attrName>style.visibility</p:attrName>
                                        </p:attrNameLst>
                                      </p:cBhvr>
                                      <p:to>
                                        <p:strVal val="visible"/>
                                      </p:to>
                                    </p:set>
                                    <p:anim calcmode="lin" valueType="num">
                                      <p:cBhvr additive="base">
                                        <p:cTn id="51"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
                                            <p:txEl>
                                              <p:pRg st="12" end="12"/>
                                            </p:txEl>
                                          </p:spTgt>
                                        </p:tgtEl>
                                        <p:attrNameLst>
                                          <p:attrName>style.visibility</p:attrName>
                                        </p:attrNameLst>
                                      </p:cBhvr>
                                      <p:to>
                                        <p:strVal val="visible"/>
                                      </p:to>
                                    </p:set>
                                    <p:anim calcmode="lin" valueType="num">
                                      <p:cBhvr additive="base">
                                        <p:cTn id="55"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0">
                                            <p:txEl>
                                              <p:pRg st="13" end="13"/>
                                            </p:txEl>
                                          </p:spTgt>
                                        </p:tgtEl>
                                        <p:attrNameLst>
                                          <p:attrName>style.visibility</p:attrName>
                                        </p:attrNameLst>
                                      </p:cBhvr>
                                      <p:to>
                                        <p:strVal val="visible"/>
                                      </p:to>
                                    </p:set>
                                    <p:anim calcmode="lin" valueType="num">
                                      <p:cBhvr additive="base">
                                        <p:cTn id="59"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0">
                                            <p:txEl>
                                              <p:pRg st="14" end="14"/>
                                            </p:txEl>
                                          </p:spTgt>
                                        </p:tgtEl>
                                        <p:attrNameLst>
                                          <p:attrName>style.visibility</p:attrName>
                                        </p:attrNameLst>
                                      </p:cBhvr>
                                      <p:to>
                                        <p:strVal val="visible"/>
                                      </p:to>
                                    </p:set>
                                    <p:anim calcmode="lin" valueType="num">
                                      <p:cBhvr additive="base">
                                        <p:cTn id="63"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260A53-96E9-4339-BBEF-E2E097013407}"/>
              </a:ext>
            </a:extLst>
          </p:cNvPr>
          <p:cNvSpPr>
            <a:spLocks noGrp="1"/>
          </p:cNvSpPr>
          <p:nvPr>
            <p:ph sz="quarter" idx="1"/>
          </p:nvPr>
        </p:nvSpPr>
        <p:spPr>
          <a:xfrm>
            <a:off x="1066800" y="2705100"/>
            <a:ext cx="10363200" cy="1447800"/>
          </a:xfrm>
          <a:solidFill>
            <a:srgbClr val="0EADC2"/>
          </a:solidFill>
          <a:ln w="38100">
            <a:solidFill>
              <a:srgbClr val="FF0000"/>
            </a:solidFill>
          </a:ln>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US" sz="4000" b="1" dirty="0"/>
              <a:t>UNIT :- II</a:t>
            </a:r>
          </a:p>
          <a:p>
            <a:pPr marL="0" indent="0" algn="ctr">
              <a:buNone/>
            </a:pPr>
            <a:r>
              <a:rPr lang="en-US" sz="3600" i="1" dirty="0">
                <a:solidFill>
                  <a:schemeClr val="tx1"/>
                </a:solidFill>
                <a:highlight>
                  <a:srgbClr val="FFFF00"/>
                </a:highlight>
              </a:rPr>
              <a:t>Classes and Objects in JAVA</a:t>
            </a:r>
          </a:p>
        </p:txBody>
      </p:sp>
      <p:sp>
        <p:nvSpPr>
          <p:cNvPr id="6" name="Title 1">
            <a:extLst>
              <a:ext uri="{FF2B5EF4-FFF2-40B4-BE49-F238E27FC236}">
                <a16:creationId xmlns:a16="http://schemas.microsoft.com/office/drawing/2014/main" id="{898159E7-3EA1-4FD7-B5A0-D4EFABBD414E}"/>
              </a:ext>
            </a:extLst>
          </p:cNvPr>
          <p:cNvSpPr txBox="1">
            <a:spLocks/>
          </p:cNvSpPr>
          <p:nvPr/>
        </p:nvSpPr>
        <p:spPr>
          <a:xfrm>
            <a:off x="3733800" y="1371600"/>
            <a:ext cx="7002634" cy="715964"/>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580"/>
              </a:spcBef>
              <a:spcAft>
                <a:spcPts val="0"/>
              </a:spcAft>
              <a:buClr>
                <a:srgbClr val="D34817"/>
              </a:buClr>
              <a:buSzPct val="85000"/>
              <a:buFont typeface="Wingdings 2"/>
              <a:buNone/>
              <a:tabLst/>
              <a:defRPr/>
            </a:pPr>
            <a:r>
              <a:rPr kumimoji="0" lang="en-US" sz="4000" b="1" i="0" u="none" strike="noStrike" kern="1200" cap="none" spc="0" normalizeH="0" baseline="0" noProof="0" dirty="0">
                <a:ln>
                  <a:noFill/>
                </a:ln>
                <a:solidFill>
                  <a:prstClr val="black"/>
                </a:solidFill>
                <a:effectLst/>
                <a:uLnTx/>
                <a:uFillTx/>
                <a:latin typeface="Perpetua"/>
                <a:ea typeface="+mn-ea"/>
                <a:cs typeface="+mn-cs"/>
              </a:rPr>
              <a:t>Object Oriented Programming </a:t>
            </a:r>
            <a:endParaRPr kumimoji="0" lang="en-US" sz="4000" b="0" i="0" u="none" strike="noStrike" kern="1200" cap="none" spc="0" normalizeH="0" baseline="0" noProof="0" dirty="0">
              <a:ln>
                <a:noFill/>
              </a:ln>
              <a:solidFill>
                <a:prstClr val="black"/>
              </a:solidFill>
              <a:effectLst/>
              <a:uLnTx/>
              <a:uFillTx/>
              <a:latin typeface="Perpetua"/>
              <a:ea typeface="+mn-ea"/>
              <a:cs typeface="+mn-cs"/>
            </a:endParaRPr>
          </a:p>
        </p:txBody>
      </p:sp>
      <p:pic>
        <p:nvPicPr>
          <p:cNvPr id="5" name="Picture 4">
            <a:extLst>
              <a:ext uri="{FF2B5EF4-FFF2-40B4-BE49-F238E27FC236}">
                <a16:creationId xmlns:a16="http://schemas.microsoft.com/office/drawing/2014/main" id="{2B310560-D435-4D94-AF7B-C9C599FA662B}"/>
              </a:ext>
            </a:extLst>
          </p:cNvPr>
          <p:cNvPicPr>
            <a:picLocks noChangeAspect="1"/>
          </p:cNvPicPr>
          <p:nvPr/>
        </p:nvPicPr>
        <p:blipFill>
          <a:blip r:embed="rId2"/>
          <a:stretch>
            <a:fillRect/>
          </a:stretch>
        </p:blipFill>
        <p:spPr>
          <a:xfrm>
            <a:off x="1828800" y="821615"/>
            <a:ext cx="1318341" cy="1280017"/>
          </a:xfrm>
          <a:prstGeom prst="rect">
            <a:avLst/>
          </a:prstGeom>
        </p:spPr>
      </p:pic>
    </p:spTree>
    <p:extLst>
      <p:ext uri="{BB962C8B-B14F-4D97-AF65-F5344CB8AC3E}">
        <p14:creationId xmlns:p14="http://schemas.microsoft.com/office/powerpoint/2010/main" val="3239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151B9-FD72-2BB3-D712-B531F9E99458}"/>
              </a:ext>
            </a:extLst>
          </p:cNvPr>
          <p:cNvSpPr>
            <a:spLocks noGrp="1"/>
          </p:cNvSpPr>
          <p:nvPr>
            <p:ph sz="quarter" idx="1"/>
          </p:nvPr>
        </p:nvSpPr>
        <p:spPr>
          <a:xfrm>
            <a:off x="609600" y="1447800"/>
            <a:ext cx="10972800" cy="4572000"/>
          </a:xfrm>
        </p:spPr>
        <p:txBody>
          <a:bodyPr>
            <a:normAutofit/>
          </a:bodyPr>
          <a:lstStyle/>
          <a:p>
            <a:pPr algn="l" fontAlgn="base">
              <a:buFont typeface="Wingdings" panose="05000000000000000000" pitchFamily="2" charset="2"/>
              <a:buChar char="Ø"/>
            </a:pPr>
            <a:r>
              <a:rPr lang="en-US" b="0" i="0" dirty="0">
                <a:solidFill>
                  <a:srgbClr val="273239"/>
                </a:solidFill>
                <a:effectLst/>
                <a:latin typeface="urw-din"/>
              </a:rPr>
              <a:t>It is a basic unit of Object-Oriented Programming and represents real life entities. </a:t>
            </a:r>
          </a:p>
          <a:p>
            <a:pPr algn="l" fontAlgn="base">
              <a:buFont typeface="Wingdings" panose="05000000000000000000" pitchFamily="2" charset="2"/>
              <a:buChar char="Ø"/>
            </a:pPr>
            <a:r>
              <a:rPr lang="en-US" b="0" i="0" dirty="0">
                <a:solidFill>
                  <a:srgbClr val="273239"/>
                </a:solidFill>
                <a:effectLst/>
                <a:latin typeface="urw-din"/>
              </a:rPr>
              <a:t>A typical Java program creates many objects, which as you know, interact by invoking methods. </a:t>
            </a:r>
          </a:p>
          <a:p>
            <a:pPr algn="l" fontAlgn="base">
              <a:buFont typeface="Wingdings" panose="05000000000000000000" pitchFamily="2" charset="2"/>
              <a:buChar char="Ø"/>
            </a:pPr>
            <a:r>
              <a:rPr lang="en-US" b="0" i="0" dirty="0">
                <a:solidFill>
                  <a:srgbClr val="273239"/>
                </a:solidFill>
                <a:effectLst/>
                <a:latin typeface="urw-din"/>
              </a:rPr>
              <a:t>An object consists of : </a:t>
            </a:r>
          </a:p>
          <a:p>
            <a:pPr algn="l" fontAlgn="base">
              <a:buFont typeface="+mj-lt"/>
              <a:buAutoNum type="arabicPeriod"/>
            </a:pPr>
            <a:r>
              <a:rPr lang="en-US" b="1" i="0" dirty="0">
                <a:solidFill>
                  <a:srgbClr val="273239"/>
                </a:solidFill>
                <a:effectLst/>
                <a:latin typeface="urw-din"/>
              </a:rPr>
              <a:t>State</a:t>
            </a:r>
            <a:r>
              <a:rPr lang="en-US" b="0" i="0" dirty="0">
                <a:solidFill>
                  <a:srgbClr val="273239"/>
                </a:solidFill>
                <a:effectLst/>
                <a:latin typeface="urw-din"/>
              </a:rPr>
              <a:t>: It is represented by attributes of an object. It also reflects the properties of an object.</a:t>
            </a:r>
          </a:p>
          <a:p>
            <a:pPr algn="l" fontAlgn="base">
              <a:buFont typeface="+mj-lt"/>
              <a:buAutoNum type="arabicPeriod"/>
            </a:pPr>
            <a:r>
              <a:rPr lang="en-US" b="1" i="0" dirty="0">
                <a:solidFill>
                  <a:srgbClr val="273239"/>
                </a:solidFill>
                <a:effectLst/>
                <a:latin typeface="urw-din"/>
              </a:rPr>
              <a:t>Behavior</a:t>
            </a:r>
            <a:r>
              <a:rPr lang="en-US" b="0" i="0" dirty="0">
                <a:solidFill>
                  <a:srgbClr val="273239"/>
                </a:solidFill>
                <a:effectLst/>
                <a:latin typeface="urw-din"/>
              </a:rPr>
              <a:t>: It is represented by methods of an object. </a:t>
            </a:r>
          </a:p>
          <a:p>
            <a:pPr algn="l" fontAlgn="base">
              <a:buFont typeface="+mj-lt"/>
              <a:buAutoNum type="arabicPeriod"/>
            </a:pPr>
            <a:r>
              <a:rPr lang="en-US" b="1" i="0" dirty="0">
                <a:solidFill>
                  <a:srgbClr val="273239"/>
                </a:solidFill>
                <a:effectLst/>
                <a:latin typeface="urw-din"/>
              </a:rPr>
              <a:t>Identity</a:t>
            </a:r>
            <a:r>
              <a:rPr lang="en-US" b="0" i="0" dirty="0">
                <a:solidFill>
                  <a:srgbClr val="273239"/>
                </a:solidFill>
                <a:effectLst/>
                <a:latin typeface="urw-din"/>
              </a:rPr>
              <a:t>: It gives a unique name to an object and enables one object to interact with other objects.</a:t>
            </a:r>
          </a:p>
          <a:p>
            <a:endParaRPr lang="en-US" dirty="0"/>
          </a:p>
        </p:txBody>
      </p:sp>
      <p:sp>
        <p:nvSpPr>
          <p:cNvPr id="4" name="Title 1">
            <a:extLst>
              <a:ext uri="{FF2B5EF4-FFF2-40B4-BE49-F238E27FC236}">
                <a16:creationId xmlns:a16="http://schemas.microsoft.com/office/drawing/2014/main" id="{802FC395-BD5E-88D2-3BD9-B7D83AED3701}"/>
              </a:ext>
            </a:extLst>
          </p:cNvPr>
          <p:cNvSpPr>
            <a:spLocks noGrp="1"/>
          </p:cNvSpPr>
          <p:nvPr>
            <p:ph type="title"/>
          </p:nvPr>
        </p:nvSpPr>
        <p:spPr>
          <a:xfrm>
            <a:off x="1219200" y="274638"/>
            <a:ext cx="10363200" cy="868362"/>
          </a:xfrm>
          <a:solidFill>
            <a:srgbClr val="00B0F0"/>
          </a:solidFill>
        </p:spPr>
        <p:txBody>
          <a:bodyPr>
            <a:normAutofit/>
          </a:bodyPr>
          <a:lstStyle/>
          <a:p>
            <a:r>
              <a:rPr lang="en-US" dirty="0">
                <a:solidFill>
                  <a:schemeClr val="tx1"/>
                </a:solidFill>
                <a:highlight>
                  <a:srgbClr val="FFFF00"/>
                </a:highlight>
              </a:rPr>
              <a:t>Objects</a:t>
            </a:r>
          </a:p>
        </p:txBody>
      </p:sp>
    </p:spTree>
    <p:extLst>
      <p:ext uri="{BB962C8B-B14F-4D97-AF65-F5344CB8AC3E}">
        <p14:creationId xmlns:p14="http://schemas.microsoft.com/office/powerpoint/2010/main" val="170508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2FC395-BD5E-88D2-3BD9-B7D83AED3701}"/>
              </a:ext>
            </a:extLst>
          </p:cNvPr>
          <p:cNvSpPr>
            <a:spLocks noGrp="1"/>
          </p:cNvSpPr>
          <p:nvPr>
            <p:ph type="title"/>
          </p:nvPr>
        </p:nvSpPr>
        <p:spPr>
          <a:xfrm>
            <a:off x="1219200" y="274638"/>
            <a:ext cx="10363200" cy="868362"/>
          </a:xfrm>
          <a:solidFill>
            <a:srgbClr val="00B0F0"/>
          </a:solidFill>
        </p:spPr>
        <p:txBody>
          <a:bodyPr>
            <a:normAutofit/>
          </a:bodyPr>
          <a:lstStyle/>
          <a:p>
            <a:r>
              <a:rPr lang="en-US" dirty="0">
                <a:solidFill>
                  <a:schemeClr val="tx1"/>
                </a:solidFill>
                <a:highlight>
                  <a:srgbClr val="FFFF00"/>
                </a:highlight>
              </a:rPr>
              <a:t>Objects Example</a:t>
            </a:r>
          </a:p>
        </p:txBody>
      </p:sp>
      <p:sp>
        <p:nvSpPr>
          <p:cNvPr id="5" name="Content Placeholder 4">
            <a:extLst>
              <a:ext uri="{FF2B5EF4-FFF2-40B4-BE49-F238E27FC236}">
                <a16:creationId xmlns:a16="http://schemas.microsoft.com/office/drawing/2014/main" id="{244F8E92-09E0-B0F9-E0C3-77DF2B394F34}"/>
              </a:ext>
            </a:extLst>
          </p:cNvPr>
          <p:cNvSpPr>
            <a:spLocks noGrp="1"/>
          </p:cNvSpPr>
          <p:nvPr>
            <p:ph sz="quarter" idx="1"/>
          </p:nvPr>
        </p:nvSpPr>
        <p:spPr/>
        <p:txBody>
          <a:bodyPr/>
          <a:lstStyle/>
          <a:p>
            <a:endParaRPr lang="en-US"/>
          </a:p>
        </p:txBody>
      </p:sp>
      <p:pic>
        <p:nvPicPr>
          <p:cNvPr id="2050" name="Picture 2" descr="Lightbox">
            <a:extLst>
              <a:ext uri="{FF2B5EF4-FFF2-40B4-BE49-F238E27FC236}">
                <a16:creationId xmlns:a16="http://schemas.microsoft.com/office/drawing/2014/main" id="{B0D9471B-4D2C-9C36-FC6A-EF9A3BE77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367411"/>
            <a:ext cx="9982200" cy="49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8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9448800" cy="762000"/>
          </a:xfrm>
          <a:solidFill>
            <a:srgbClr val="00B0F0"/>
          </a:solidFill>
        </p:spPr>
        <p:style>
          <a:lnRef idx="1">
            <a:schemeClr val="accent1"/>
          </a:lnRef>
          <a:fillRef idx="2">
            <a:schemeClr val="accent1"/>
          </a:fillRef>
          <a:effectRef idx="1">
            <a:schemeClr val="accent1"/>
          </a:effectRef>
          <a:fontRef idx="minor">
            <a:schemeClr val="dk1"/>
          </a:fontRef>
        </p:style>
        <p:txBody>
          <a:bodyPr/>
          <a:lstStyle/>
          <a:p>
            <a:r>
              <a:rPr lang="en-US" dirty="0">
                <a:highlight>
                  <a:srgbClr val="FFFF00"/>
                </a:highlight>
              </a:rPr>
              <a:t>Creating objects</a:t>
            </a:r>
            <a:endParaRPr lang="en-IN" dirty="0">
              <a:highlight>
                <a:srgbClr val="FFFF00"/>
              </a:highlight>
            </a:endParaRPr>
          </a:p>
        </p:txBody>
      </p:sp>
      <p:sp>
        <p:nvSpPr>
          <p:cNvPr id="3" name="Content Placeholder 2"/>
          <p:cNvSpPr>
            <a:spLocks noGrp="1"/>
          </p:cNvSpPr>
          <p:nvPr>
            <p:ph sz="quarter" idx="1"/>
          </p:nvPr>
        </p:nvSpPr>
        <p:spPr>
          <a:xfrm>
            <a:off x="1066800" y="1143000"/>
            <a:ext cx="10210800" cy="51816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Creating an object is also referred to as instantiating an object.</a:t>
            </a:r>
          </a:p>
          <a:p>
            <a:r>
              <a:rPr lang="en-US" dirty="0"/>
              <a:t>Objects in java are created using the </a:t>
            </a:r>
            <a:r>
              <a:rPr lang="en-US" b="1" dirty="0">
                <a:solidFill>
                  <a:srgbClr val="C00000"/>
                </a:solidFill>
              </a:rPr>
              <a:t>new</a:t>
            </a:r>
            <a:r>
              <a:rPr lang="en-US" b="1" dirty="0"/>
              <a:t> </a:t>
            </a:r>
            <a:r>
              <a:rPr lang="en-US" dirty="0"/>
              <a:t>operator.</a:t>
            </a:r>
          </a:p>
          <a:p>
            <a:r>
              <a:rPr lang="en-US" dirty="0"/>
              <a:t> The </a:t>
            </a:r>
            <a:r>
              <a:rPr lang="en-US" b="1" dirty="0"/>
              <a:t>new </a:t>
            </a:r>
            <a:r>
              <a:rPr lang="en-US" dirty="0"/>
              <a:t>operator creates object of the specified class and returns a reference to that object.</a:t>
            </a:r>
          </a:p>
          <a:p>
            <a:r>
              <a:rPr lang="en-US" dirty="0"/>
              <a:t>Ex: </a:t>
            </a:r>
            <a:endParaRPr lang="en-US" dirty="0">
              <a:latin typeface="Simplified Arabic Fixed" pitchFamily="49" charset="-78"/>
              <a:cs typeface="Simplified Arabic Fixed" pitchFamily="49" charset="-78"/>
            </a:endParaRPr>
          </a:p>
          <a:p>
            <a:pPr>
              <a:buNone/>
            </a:pPr>
            <a:r>
              <a:rPr lang="en-US" dirty="0">
                <a:latin typeface="Simplified Arabic Fixed" pitchFamily="49" charset="-78"/>
                <a:cs typeface="Simplified Arabic Fixed" pitchFamily="49" charset="-78"/>
              </a:rPr>
              <a:t>  </a:t>
            </a:r>
            <a:r>
              <a:rPr lang="en-US" b="1" dirty="0">
                <a:solidFill>
                  <a:srgbClr val="FF0000"/>
                </a:solidFill>
                <a:latin typeface="Simplified Arabic Fixed" pitchFamily="49" charset="-78"/>
                <a:cs typeface="Simplified Arabic Fixed" pitchFamily="49" charset="-78"/>
              </a:rPr>
              <a:t>Rectangle rect1; </a:t>
            </a:r>
          </a:p>
          <a:p>
            <a:pPr>
              <a:buNone/>
            </a:pPr>
            <a:r>
              <a:rPr lang="en-US" dirty="0">
                <a:latin typeface="Simplified Arabic Fixed" pitchFamily="49" charset="-78"/>
                <a:cs typeface="Simplified Arabic Fixed" pitchFamily="49" charset="-78"/>
              </a:rPr>
              <a:t>  </a:t>
            </a:r>
            <a:r>
              <a:rPr lang="en-US" b="1" dirty="0">
                <a:solidFill>
                  <a:srgbClr val="006600"/>
                </a:solidFill>
                <a:latin typeface="Simplified Arabic Fixed" pitchFamily="49" charset="-78"/>
                <a:cs typeface="Simplified Arabic Fixed" pitchFamily="49" charset="-78"/>
              </a:rPr>
              <a:t>rect1 = new Rectangle();</a:t>
            </a:r>
          </a:p>
          <a:p>
            <a:pPr marL="798513" indent="-273050">
              <a:buNone/>
            </a:pPr>
            <a:endParaRPr lang="en-IN" dirty="0"/>
          </a:p>
        </p:txBody>
      </p:sp>
      <p:sp>
        <p:nvSpPr>
          <p:cNvPr id="4" name="Rectangle 3"/>
          <p:cNvSpPr/>
          <p:nvPr/>
        </p:nvSpPr>
        <p:spPr>
          <a:xfrm>
            <a:off x="914400" y="4754940"/>
            <a:ext cx="9448800" cy="1569660"/>
          </a:xfrm>
          <a:prstGeom prst="rect">
            <a:avLst/>
          </a:prstGeom>
        </p:spPr>
        <p:txBody>
          <a:bodyPr wrap="square">
            <a:spAutoFit/>
          </a:bodyPr>
          <a:lstStyle/>
          <a:p>
            <a:pPr marL="798513" indent="-273050">
              <a:buFont typeface="Wingdings" pitchFamily="2" charset="2"/>
              <a:buChar char="ü"/>
            </a:pPr>
            <a:r>
              <a:rPr lang="en-US" sz="2400" dirty="0">
                <a:cs typeface="Simplified Arabic Fixed" pitchFamily="49" charset="-78"/>
              </a:rPr>
              <a:t> </a:t>
            </a:r>
            <a:r>
              <a:rPr lang="en-US" sz="2400" b="1" dirty="0">
                <a:solidFill>
                  <a:srgbClr val="FF0000"/>
                </a:solidFill>
                <a:cs typeface="Simplified Arabic Fixed" pitchFamily="49" charset="-78"/>
              </a:rPr>
              <a:t>The first statement declares a variable to hold the object reference</a:t>
            </a:r>
          </a:p>
          <a:p>
            <a:pPr marL="798513" indent="-273050">
              <a:buFont typeface="Wingdings" pitchFamily="2" charset="2"/>
              <a:buChar char="ü"/>
            </a:pPr>
            <a:r>
              <a:rPr lang="en-US" sz="2400" dirty="0">
                <a:cs typeface="Simplified Arabic Fixed" pitchFamily="49" charset="-78"/>
              </a:rPr>
              <a:t> </a:t>
            </a:r>
            <a:r>
              <a:rPr lang="en-US" sz="2400" b="1" dirty="0">
                <a:solidFill>
                  <a:srgbClr val="006600"/>
                </a:solidFill>
                <a:cs typeface="Simplified Arabic Fixed" pitchFamily="49" charset="-78"/>
              </a:rPr>
              <a:t>second statement actually assigns the object reference to the variable.</a:t>
            </a:r>
          </a:p>
        </p:txBody>
      </p:sp>
    </p:spTree>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057400" y="457200"/>
            <a:ext cx="8305800" cy="62484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Both the statements of object creation are combined into one as shown:</a:t>
            </a:r>
          </a:p>
          <a:p>
            <a:pPr>
              <a:buNone/>
            </a:pPr>
            <a:r>
              <a:rPr lang="en-US" dirty="0"/>
              <a:t>      	</a:t>
            </a:r>
            <a:r>
              <a:rPr lang="en-US" b="1" dirty="0">
                <a:solidFill>
                  <a:srgbClr val="CC0099"/>
                </a:solidFill>
                <a:latin typeface="Simplified Arabic Fixed" pitchFamily="49" charset="-78"/>
                <a:cs typeface="Simplified Arabic Fixed" pitchFamily="49" charset="-78"/>
              </a:rPr>
              <a:t>Rectangle rect1 = new Rectangle();</a:t>
            </a:r>
          </a:p>
          <a:p>
            <a:endParaRPr lang="en-US" dirty="0">
              <a:latin typeface="Simplified Arabic Fixed" pitchFamily="49" charset="-78"/>
              <a:cs typeface="Simplified Arabic Fixed" pitchFamily="49" charset="-78"/>
            </a:endParaRPr>
          </a:p>
          <a:p>
            <a:r>
              <a:rPr lang="en-US" dirty="0">
                <a:latin typeface="Simplified Arabic Fixed" pitchFamily="49" charset="-78"/>
                <a:cs typeface="Simplified Arabic Fixed" pitchFamily="49" charset="-78"/>
              </a:rPr>
              <a:t> </a:t>
            </a:r>
            <a:r>
              <a:rPr lang="en-US" dirty="0">
                <a:cs typeface="Simplified Arabic Fixed" pitchFamily="49" charset="-78"/>
              </a:rPr>
              <a:t>Action                         Statement                            Result</a:t>
            </a:r>
          </a:p>
          <a:p>
            <a:pPr>
              <a:buNone/>
            </a:pPr>
            <a:r>
              <a:rPr lang="en-US" dirty="0"/>
              <a:t>                                         </a:t>
            </a:r>
          </a:p>
          <a:p>
            <a:pPr>
              <a:buNone/>
            </a:pPr>
            <a:r>
              <a:rPr lang="en-US" dirty="0"/>
              <a:t>                                        Rectangle rect1;                                rect1</a:t>
            </a:r>
          </a:p>
          <a:p>
            <a:pPr>
              <a:buNone/>
            </a:pPr>
            <a:endParaRPr lang="en-US" dirty="0"/>
          </a:p>
          <a:p>
            <a:pPr>
              <a:buNone/>
            </a:pPr>
            <a:r>
              <a:rPr lang="en-US" dirty="0"/>
              <a:t>                      </a:t>
            </a:r>
          </a:p>
          <a:p>
            <a:pPr>
              <a:buNone/>
            </a:pPr>
            <a:r>
              <a:rPr lang="en-US" dirty="0"/>
              <a:t>                                 rect1= new Rectangle();                         rect1 </a:t>
            </a:r>
          </a:p>
          <a:p>
            <a:pPr>
              <a:buNone/>
            </a:pPr>
            <a:endParaRPr lang="en-US" dirty="0"/>
          </a:p>
          <a:p>
            <a:pPr>
              <a:buNone/>
            </a:pPr>
            <a:r>
              <a:rPr lang="en-US" dirty="0"/>
              <a:t>             </a:t>
            </a:r>
          </a:p>
          <a:p>
            <a:pPr>
              <a:buNone/>
            </a:pPr>
            <a:r>
              <a:rPr lang="en-US" dirty="0"/>
              <a:t>                                                   </a:t>
            </a:r>
            <a:endParaRPr lang="en-IN" dirty="0"/>
          </a:p>
        </p:txBody>
      </p:sp>
      <p:sp>
        <p:nvSpPr>
          <p:cNvPr id="5" name="Rectangle 4"/>
          <p:cNvSpPr/>
          <p:nvPr/>
        </p:nvSpPr>
        <p:spPr>
          <a:xfrm>
            <a:off x="2438400" y="3124200"/>
            <a:ext cx="11430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Declare</a:t>
            </a:r>
            <a:endParaRPr lang="en-IN" dirty="0"/>
          </a:p>
        </p:txBody>
      </p:sp>
      <p:sp>
        <p:nvSpPr>
          <p:cNvPr id="8" name="Rectangle 7"/>
          <p:cNvSpPr/>
          <p:nvPr/>
        </p:nvSpPr>
        <p:spPr>
          <a:xfrm>
            <a:off x="8153400" y="3200400"/>
            <a:ext cx="12192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null</a:t>
            </a:r>
            <a:endParaRPr lang="en-IN" dirty="0"/>
          </a:p>
        </p:txBody>
      </p:sp>
      <p:sp>
        <p:nvSpPr>
          <p:cNvPr id="9" name="Rectangle 8"/>
          <p:cNvSpPr/>
          <p:nvPr/>
        </p:nvSpPr>
        <p:spPr>
          <a:xfrm>
            <a:off x="2405575" y="4534694"/>
            <a:ext cx="13716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Instantiate </a:t>
            </a:r>
            <a:endParaRPr lang="en-IN" dirty="0"/>
          </a:p>
        </p:txBody>
      </p:sp>
      <p:sp>
        <p:nvSpPr>
          <p:cNvPr id="10" name="Rectangle 9"/>
          <p:cNvSpPr/>
          <p:nvPr/>
        </p:nvSpPr>
        <p:spPr>
          <a:xfrm>
            <a:off x="8001000" y="4495800"/>
            <a:ext cx="12954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en-IN" dirty="0"/>
          </a:p>
        </p:txBody>
      </p:sp>
      <p:sp>
        <p:nvSpPr>
          <p:cNvPr id="11" name="Rectangle 10"/>
          <p:cNvSpPr/>
          <p:nvPr/>
        </p:nvSpPr>
        <p:spPr>
          <a:xfrm>
            <a:off x="8001000" y="5715000"/>
            <a:ext cx="16002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Rectangle object</a:t>
            </a:r>
            <a:endParaRPr lang="en-IN" dirty="0"/>
          </a:p>
        </p:txBody>
      </p:sp>
      <p:cxnSp>
        <p:nvCxnSpPr>
          <p:cNvPr id="13" name="Straight Arrow Connector 12"/>
          <p:cNvCxnSpPr/>
          <p:nvPr/>
        </p:nvCxnSpPr>
        <p:spPr>
          <a:xfrm rot="5400000">
            <a:off x="8153400" y="5257800"/>
            <a:ext cx="914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552700" y="5790555"/>
            <a:ext cx="4953000" cy="461665"/>
          </a:xfrm>
          <a:prstGeom prst="rect">
            <a:avLst/>
          </a:prstGeom>
        </p:spPr>
        <p:txBody>
          <a:bodyPr wrap="square">
            <a:spAutoFit/>
          </a:bodyPr>
          <a:lstStyle/>
          <a:p>
            <a:pPr>
              <a:buNone/>
            </a:pPr>
            <a:r>
              <a:rPr lang="en-US" sz="2400" b="1" i="1" u="sng" dirty="0">
                <a:solidFill>
                  <a:srgbClr val="C00000"/>
                </a:solidFill>
              </a:rPr>
              <a:t>rect1 is a reference to Rectangle object</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500"/>
                                        <p:tgtEl>
                                          <p:spTgt spid="3">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5" dur="500"/>
                                        <p:tgtEl>
                                          <p:spTgt spid="3">
                                            <p:txEl>
                                              <p:pRg st="10" end="10"/>
                                            </p:txEl>
                                          </p:spTgt>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438400" y="609600"/>
            <a:ext cx="7772400" cy="58674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t>It is also possible to create two or more  references to the same object</a:t>
            </a:r>
          </a:p>
          <a:p>
            <a:pPr>
              <a:buNone/>
            </a:pPr>
            <a:endParaRPr lang="en-US" dirty="0"/>
          </a:p>
          <a:p>
            <a:pPr>
              <a:buNone/>
            </a:pPr>
            <a:r>
              <a:rPr lang="en-US" dirty="0"/>
              <a:t>     Rectangle R1= new Rectangle ();</a:t>
            </a:r>
          </a:p>
          <a:p>
            <a:pPr>
              <a:buNone/>
            </a:pPr>
            <a:r>
              <a:rPr lang="en-US" dirty="0"/>
              <a:t>     </a:t>
            </a:r>
            <a:r>
              <a:rPr lang="en-US" b="1" dirty="0">
                <a:solidFill>
                  <a:srgbClr val="CC0099"/>
                </a:solidFill>
              </a:rPr>
              <a:t>Rectangle R2=R1;</a:t>
            </a:r>
          </a:p>
          <a:p>
            <a:pPr>
              <a:buNone/>
            </a:pPr>
            <a:r>
              <a:rPr lang="en-US" dirty="0"/>
              <a:t>                  </a:t>
            </a:r>
          </a:p>
          <a:p>
            <a:pPr>
              <a:buNone/>
            </a:pPr>
            <a:r>
              <a:rPr lang="en-US" dirty="0"/>
              <a:t>     </a:t>
            </a:r>
          </a:p>
          <a:p>
            <a:pPr>
              <a:buNone/>
            </a:pPr>
            <a:r>
              <a:rPr lang="en-US" dirty="0"/>
              <a:t>     R1</a:t>
            </a:r>
          </a:p>
          <a:p>
            <a:pPr>
              <a:buNone/>
            </a:pPr>
            <a:endParaRPr lang="en-US" dirty="0"/>
          </a:p>
          <a:p>
            <a:pPr>
              <a:buNone/>
            </a:pPr>
            <a:r>
              <a:rPr lang="en-US" dirty="0"/>
              <a:t>    </a:t>
            </a:r>
          </a:p>
          <a:p>
            <a:pPr>
              <a:buNone/>
            </a:pPr>
            <a:endParaRPr lang="en-US" dirty="0"/>
          </a:p>
          <a:p>
            <a:pPr>
              <a:buNone/>
            </a:pPr>
            <a:r>
              <a:rPr lang="en-US" dirty="0"/>
              <a:t>     </a:t>
            </a:r>
          </a:p>
          <a:p>
            <a:pPr>
              <a:buNone/>
            </a:pPr>
            <a:r>
              <a:rPr lang="en-US" dirty="0"/>
              <a:t>     R2</a:t>
            </a:r>
          </a:p>
        </p:txBody>
      </p:sp>
      <p:sp>
        <p:nvSpPr>
          <p:cNvPr id="4" name="Rectangle 3"/>
          <p:cNvSpPr/>
          <p:nvPr/>
        </p:nvSpPr>
        <p:spPr>
          <a:xfrm>
            <a:off x="3429000" y="3429000"/>
            <a:ext cx="12954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Rectangle 4"/>
          <p:cNvSpPr/>
          <p:nvPr/>
        </p:nvSpPr>
        <p:spPr>
          <a:xfrm>
            <a:off x="3429000" y="5486400"/>
            <a:ext cx="12954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Rectangle 5"/>
          <p:cNvSpPr/>
          <p:nvPr/>
        </p:nvSpPr>
        <p:spPr>
          <a:xfrm>
            <a:off x="7543800" y="4191000"/>
            <a:ext cx="12954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Rectangle object</a:t>
            </a:r>
            <a:endParaRPr lang="en-IN" dirty="0"/>
          </a:p>
        </p:txBody>
      </p:sp>
      <p:cxnSp>
        <p:nvCxnSpPr>
          <p:cNvPr id="8" name="Straight Arrow Connector 7"/>
          <p:cNvCxnSpPr/>
          <p:nvPr/>
        </p:nvCxnSpPr>
        <p:spPr>
          <a:xfrm>
            <a:off x="4267200" y="3733800"/>
            <a:ext cx="3200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43400" y="4800600"/>
            <a:ext cx="3124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54" presetClass="entr" presetSubtype="0" accel="10000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p:cTn id="34" dur="500" fill="hold"/>
                                        <p:tgtEl>
                                          <p:spTgt spid="3">
                                            <p:txEl>
                                              <p:pRg st="6" end="6"/>
                                            </p:txEl>
                                          </p:spTgt>
                                        </p:tgtEl>
                                        <p:attrNameLst>
                                          <p:attrName>ppt_w</p:attrName>
                                        </p:attrNameLst>
                                      </p:cBhvr>
                                      <p:tavLst>
                                        <p:tav tm="0">
                                          <p:val>
                                            <p:strVal val="#ppt_w*0.05"/>
                                          </p:val>
                                        </p:tav>
                                        <p:tav tm="100000">
                                          <p:val>
                                            <p:strVal val="#ppt_w"/>
                                          </p:val>
                                        </p:tav>
                                      </p:tavLst>
                                    </p:anim>
                                    <p:anim calcmode="lin" valueType="num">
                                      <p:cBhvr>
                                        <p:cTn id="35" dur="5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36"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7" dur="5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44"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5"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46"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heckerboard(across)">
                                      <p:cBhvr>
                                        <p:cTn id="52" dur="500"/>
                                        <p:tgtEl>
                                          <p:spTgt spid="12"/>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checkerboard(across)">
                                      <p:cBhvr>
                                        <p:cTn id="55" dur="500"/>
                                        <p:tgtEl>
                                          <p:spTgt spid="5"/>
                                        </p:tgtEl>
                                      </p:cBhvr>
                                    </p:animEffect>
                                  </p:childTnLst>
                                </p:cTn>
                              </p:par>
                            </p:childTnLst>
                          </p:cTn>
                        </p:par>
                        <p:par>
                          <p:cTn id="56" fill="hold">
                            <p:stCondLst>
                              <p:cond delay="500"/>
                            </p:stCondLst>
                            <p:childTnLst>
                              <p:par>
                                <p:cTn id="57" presetID="54" presetClass="entr" presetSubtype="0" accel="100000" fill="hold" grpId="0" nodeType="after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p:cTn id="59" dur="500" fill="hold"/>
                                        <p:tgtEl>
                                          <p:spTgt spid="3">
                                            <p:txEl>
                                              <p:pRg st="11" end="11"/>
                                            </p:txEl>
                                          </p:spTgt>
                                        </p:tgtEl>
                                        <p:attrNameLst>
                                          <p:attrName>ppt_w</p:attrName>
                                        </p:attrNameLst>
                                      </p:cBhvr>
                                      <p:tavLst>
                                        <p:tav tm="0">
                                          <p:val>
                                            <p:strVal val="#ppt_w*0.05"/>
                                          </p:val>
                                        </p:tav>
                                        <p:tav tm="100000">
                                          <p:val>
                                            <p:strVal val="#ppt_w"/>
                                          </p:val>
                                        </p:tav>
                                      </p:tavLst>
                                    </p:anim>
                                    <p:anim calcmode="lin" valueType="num">
                                      <p:cBhvr>
                                        <p:cTn id="60" dur="500" fill="hold"/>
                                        <p:tgtEl>
                                          <p:spTgt spid="3">
                                            <p:txEl>
                                              <p:pRg st="11" end="11"/>
                                            </p:txEl>
                                          </p:spTgt>
                                        </p:tgtEl>
                                        <p:attrNameLst>
                                          <p:attrName>ppt_h</p:attrName>
                                        </p:attrNameLst>
                                      </p:cBhvr>
                                      <p:tavLst>
                                        <p:tav tm="0">
                                          <p:val>
                                            <p:strVal val="#ppt_h"/>
                                          </p:val>
                                        </p:tav>
                                        <p:tav tm="100000">
                                          <p:val>
                                            <p:strVal val="#ppt_h"/>
                                          </p:val>
                                        </p:tav>
                                      </p:tavLst>
                                    </p:anim>
                                    <p:anim calcmode="lin" valueType="num">
                                      <p:cBhvr>
                                        <p:cTn id="61" dur="500" fill="hold"/>
                                        <p:tgtEl>
                                          <p:spTgt spid="3">
                                            <p:txEl>
                                              <p:pRg st="11" end="11"/>
                                            </p:txEl>
                                          </p:spTgt>
                                        </p:tgtEl>
                                        <p:attrNameLst>
                                          <p:attrName>ppt_x</p:attrName>
                                        </p:attrNameLst>
                                      </p:cBhvr>
                                      <p:tavLst>
                                        <p:tav tm="0">
                                          <p:val>
                                            <p:strVal val="#ppt_x-.2"/>
                                          </p:val>
                                        </p:tav>
                                        <p:tav tm="100000">
                                          <p:val>
                                            <p:strVal val="#ppt_x"/>
                                          </p:val>
                                        </p:tav>
                                      </p:tavLst>
                                    </p:anim>
                                    <p:anim calcmode="lin" valueType="num">
                                      <p:cBhvr>
                                        <p:cTn id="62" dur="500" fill="hold"/>
                                        <p:tgtEl>
                                          <p:spTgt spid="3">
                                            <p:txEl>
                                              <p:pRg st="11" end="11"/>
                                            </p:txEl>
                                          </p:spTgt>
                                        </p:tgtEl>
                                        <p:attrNameLst>
                                          <p:attrName>ppt_y</p:attrName>
                                        </p:attrNameLst>
                                      </p:cBhvr>
                                      <p:tavLst>
                                        <p:tav tm="0">
                                          <p:val>
                                            <p:strVal val="#ppt_y"/>
                                          </p:val>
                                        </p:tav>
                                        <p:tav tm="100000">
                                          <p:val>
                                            <p:strVal val="#ppt_y"/>
                                          </p:val>
                                        </p:tav>
                                      </p:tavLst>
                                    </p:anim>
                                    <p:animEffect transition="in" filter="fade">
                                      <p:cBhvr>
                                        <p:cTn id="63" dur="500"/>
                                        <p:tgtEl>
                                          <p:spTgt spid="3">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4" presetClass="entr" presetSubtype="0" accel="100000" fill="hold" grpId="0" nodeType="click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 calcmode="lin" valueType="num">
                                      <p:cBhvr>
                                        <p:cTn id="68" dur="5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69" dur="5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70"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71" dur="5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72" dur="500"/>
                                        <p:tgtEl>
                                          <p:spTgt spid="3">
                                            <p:txEl>
                                              <p:pRg st="3" end="3"/>
                                            </p:txEl>
                                          </p:spTgt>
                                        </p:tgtEl>
                                      </p:cBhvr>
                                    </p:animEffect>
                                  </p:childTnLst>
                                </p:cTn>
                              </p:par>
                            </p:childTnLst>
                          </p:cTn>
                        </p:par>
                        <p:par>
                          <p:cTn id="73" fill="hold">
                            <p:stCondLst>
                              <p:cond delay="500"/>
                            </p:stCondLst>
                            <p:childTnLst>
                              <p:par>
                                <p:cTn id="74" presetID="54" presetClass="entr" presetSubtype="0" accel="100000" fill="hold" grpId="0" nodeType="after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 calcmode="lin" valueType="num">
                                      <p:cBhvr>
                                        <p:cTn id="76" dur="5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77" dur="5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8"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79"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80" dur="500"/>
                                        <p:tgtEl>
                                          <p:spTgt spid="3">
                                            <p:txEl>
                                              <p:pRg st="4" end="4"/>
                                            </p:txEl>
                                          </p:spTgt>
                                        </p:tgtEl>
                                      </p:cBhvr>
                                    </p:animEffect>
                                  </p:childTnLst>
                                </p:cTn>
                              </p:par>
                            </p:childTnLst>
                          </p:cTn>
                        </p:par>
                        <p:par>
                          <p:cTn id="81" fill="hold">
                            <p:stCondLst>
                              <p:cond delay="1000"/>
                            </p:stCondLst>
                            <p:childTnLst>
                              <p:par>
                                <p:cTn id="82" presetID="54" presetClass="entr" presetSubtype="0" accel="100000" fill="hold" grpId="0" nodeType="afterEffect">
                                  <p:stCondLst>
                                    <p:cond delay="0"/>
                                  </p:stCondLst>
                                  <p:childTnLst>
                                    <p:set>
                                      <p:cBhvr>
                                        <p:cTn id="83" dur="1" fill="hold">
                                          <p:stCondLst>
                                            <p:cond delay="0"/>
                                          </p:stCondLst>
                                        </p:cTn>
                                        <p:tgtEl>
                                          <p:spTgt spid="3">
                                            <p:txEl>
                                              <p:pRg st="5" end="5"/>
                                            </p:txEl>
                                          </p:spTgt>
                                        </p:tgtEl>
                                        <p:attrNameLst>
                                          <p:attrName>style.visibility</p:attrName>
                                        </p:attrNameLst>
                                      </p:cBhvr>
                                      <p:to>
                                        <p:strVal val="visible"/>
                                      </p:to>
                                    </p:set>
                                    <p:anim calcmode="lin" valueType="num">
                                      <p:cBhvr>
                                        <p:cTn id="84" dur="5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85" dur="5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86"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87" dur="5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88" dur="500"/>
                                        <p:tgtEl>
                                          <p:spTgt spid="3">
                                            <p:txEl>
                                              <p:pRg st="5" end="5"/>
                                            </p:txEl>
                                          </p:spTgt>
                                        </p:tgtEl>
                                      </p:cBhvr>
                                    </p:animEffect>
                                  </p:childTnLst>
                                </p:cTn>
                              </p:par>
                            </p:childTnLst>
                          </p:cTn>
                        </p:par>
                        <p:par>
                          <p:cTn id="89" fill="hold">
                            <p:stCondLst>
                              <p:cond delay="1500"/>
                            </p:stCondLst>
                            <p:childTnLst>
                              <p:par>
                                <p:cTn id="90" presetID="54" presetClass="entr" presetSubtype="0" accel="100000" fill="hold" grpId="0" nodeType="afterEffect">
                                  <p:stCondLst>
                                    <p:cond delay="0"/>
                                  </p:stCondLst>
                                  <p:childTnLst>
                                    <p:set>
                                      <p:cBhvr>
                                        <p:cTn id="91" dur="1" fill="hold">
                                          <p:stCondLst>
                                            <p:cond delay="0"/>
                                          </p:stCondLst>
                                        </p:cTn>
                                        <p:tgtEl>
                                          <p:spTgt spid="3">
                                            <p:txEl>
                                              <p:pRg st="8" end="8"/>
                                            </p:txEl>
                                          </p:spTgt>
                                        </p:tgtEl>
                                        <p:attrNameLst>
                                          <p:attrName>style.visibility</p:attrName>
                                        </p:attrNameLst>
                                      </p:cBhvr>
                                      <p:to>
                                        <p:strVal val="visible"/>
                                      </p:to>
                                    </p:set>
                                    <p:anim calcmode="lin" valueType="num">
                                      <p:cBhvr>
                                        <p:cTn id="92" dur="500" fill="hold"/>
                                        <p:tgtEl>
                                          <p:spTgt spid="3">
                                            <p:txEl>
                                              <p:pRg st="8" end="8"/>
                                            </p:txEl>
                                          </p:spTgt>
                                        </p:tgtEl>
                                        <p:attrNameLst>
                                          <p:attrName>ppt_w</p:attrName>
                                        </p:attrNameLst>
                                      </p:cBhvr>
                                      <p:tavLst>
                                        <p:tav tm="0">
                                          <p:val>
                                            <p:strVal val="#ppt_w*0.05"/>
                                          </p:val>
                                        </p:tav>
                                        <p:tav tm="100000">
                                          <p:val>
                                            <p:strVal val="#ppt_w"/>
                                          </p:val>
                                        </p:tav>
                                      </p:tavLst>
                                    </p:anim>
                                    <p:anim calcmode="lin" valueType="num">
                                      <p:cBhvr>
                                        <p:cTn id="93" dur="5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4" dur="5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95" dur="500" fill="hold"/>
                                        <p:tgtEl>
                                          <p:spTgt spid="3">
                                            <p:txEl>
                                              <p:pRg st="8" end="8"/>
                                            </p:txEl>
                                          </p:spTgt>
                                        </p:tgtEl>
                                        <p:attrNameLst>
                                          <p:attrName>ppt_y</p:attrName>
                                        </p:attrNameLst>
                                      </p:cBhvr>
                                      <p:tavLst>
                                        <p:tav tm="0">
                                          <p:val>
                                            <p:strVal val="#ppt_y"/>
                                          </p:val>
                                        </p:tav>
                                        <p:tav tm="100000">
                                          <p:val>
                                            <p:strVal val="#ppt_y"/>
                                          </p:val>
                                        </p:tav>
                                      </p:tavLst>
                                    </p:anim>
                                    <p:animEffect transition="in" filter="fade">
                                      <p:cBhvr>
                                        <p:cTn id="96" dur="500"/>
                                        <p:tgtEl>
                                          <p:spTgt spid="3">
                                            <p:txEl>
                                              <p:pRg st="8" end="8"/>
                                            </p:txEl>
                                          </p:spTgt>
                                        </p:tgtEl>
                                      </p:cBhvr>
                                    </p:animEffect>
                                  </p:childTnLst>
                                </p:cTn>
                              </p:par>
                            </p:childTnLst>
                          </p:cTn>
                        </p:par>
                        <p:par>
                          <p:cTn id="97" fill="hold">
                            <p:stCondLst>
                              <p:cond delay="2000"/>
                            </p:stCondLst>
                            <p:childTnLst>
                              <p:par>
                                <p:cTn id="98" presetID="54" presetClass="entr" presetSubtype="0" accel="100000" fill="hold" grpId="0" nodeType="afterEffect">
                                  <p:stCondLst>
                                    <p:cond delay="0"/>
                                  </p:stCondLst>
                                  <p:childTnLst>
                                    <p:set>
                                      <p:cBhvr>
                                        <p:cTn id="99" dur="1" fill="hold">
                                          <p:stCondLst>
                                            <p:cond delay="0"/>
                                          </p:stCondLst>
                                        </p:cTn>
                                        <p:tgtEl>
                                          <p:spTgt spid="3">
                                            <p:txEl>
                                              <p:pRg st="10" end="10"/>
                                            </p:txEl>
                                          </p:spTgt>
                                        </p:tgtEl>
                                        <p:attrNameLst>
                                          <p:attrName>style.visibility</p:attrName>
                                        </p:attrNameLst>
                                      </p:cBhvr>
                                      <p:to>
                                        <p:strVal val="visible"/>
                                      </p:to>
                                    </p:set>
                                    <p:anim calcmode="lin" valueType="num">
                                      <p:cBhvr>
                                        <p:cTn id="100" dur="500" fill="hold"/>
                                        <p:tgtEl>
                                          <p:spTgt spid="3">
                                            <p:txEl>
                                              <p:pRg st="10" end="10"/>
                                            </p:txEl>
                                          </p:spTgt>
                                        </p:tgtEl>
                                        <p:attrNameLst>
                                          <p:attrName>ppt_w</p:attrName>
                                        </p:attrNameLst>
                                      </p:cBhvr>
                                      <p:tavLst>
                                        <p:tav tm="0">
                                          <p:val>
                                            <p:strVal val="#ppt_w*0.05"/>
                                          </p:val>
                                        </p:tav>
                                        <p:tav tm="100000">
                                          <p:val>
                                            <p:strVal val="#ppt_w"/>
                                          </p:val>
                                        </p:tav>
                                      </p:tavLst>
                                    </p:anim>
                                    <p:anim calcmode="lin" valueType="num">
                                      <p:cBhvr>
                                        <p:cTn id="101" dur="5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102" dur="5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103" dur="500" fill="hold"/>
                                        <p:tgtEl>
                                          <p:spTgt spid="3">
                                            <p:txEl>
                                              <p:pRg st="10" end="10"/>
                                            </p:txEl>
                                          </p:spTgt>
                                        </p:tgtEl>
                                        <p:attrNameLst>
                                          <p:attrName>ppt_y</p:attrName>
                                        </p:attrNameLst>
                                      </p:cBhvr>
                                      <p:tavLst>
                                        <p:tav tm="0">
                                          <p:val>
                                            <p:strVal val="#ppt_y"/>
                                          </p:val>
                                        </p:tav>
                                        <p:tav tm="100000">
                                          <p:val>
                                            <p:strVal val="#ppt_y"/>
                                          </p:val>
                                        </p:tav>
                                      </p:tavLst>
                                    </p:anim>
                                    <p:animEffect transition="in" filter="fade">
                                      <p:cBhvr>
                                        <p:cTn id="10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8763000" cy="57596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IN" dirty="0"/>
            </a:br>
            <a:r>
              <a:rPr lang="en-US" dirty="0">
                <a:highlight>
                  <a:srgbClr val="FFFF00"/>
                </a:highlight>
              </a:rPr>
              <a:t>Accessing class members</a:t>
            </a:r>
            <a:endParaRPr lang="en-IN" dirty="0">
              <a:highlight>
                <a:srgbClr val="FFFF00"/>
              </a:highlight>
            </a:endParaRPr>
          </a:p>
        </p:txBody>
      </p:sp>
      <p:sp>
        <p:nvSpPr>
          <p:cNvPr id="3" name="Content Placeholder 2"/>
          <p:cNvSpPr>
            <a:spLocks noGrp="1"/>
          </p:cNvSpPr>
          <p:nvPr>
            <p:ph sz="quarter" idx="1"/>
          </p:nvPr>
        </p:nvSpPr>
        <p:spPr>
          <a:xfrm>
            <a:off x="1625809" y="1828800"/>
            <a:ext cx="4434840" cy="4953000"/>
          </a:xfrm>
        </p:spPr>
        <p:txBody>
          <a:bodyPr>
            <a:normAutofit fontScale="92500" lnSpcReduction="10000"/>
          </a:bodyPr>
          <a:lstStyle/>
          <a:p>
            <a:pPr>
              <a:buNone/>
            </a:pPr>
            <a:r>
              <a:rPr lang="en-US" sz="3200" i="1" dirty="0"/>
              <a:t>class </a:t>
            </a:r>
            <a:r>
              <a:rPr lang="en-US" sz="3200" i="1" dirty="0">
                <a:solidFill>
                  <a:srgbClr val="CC0099"/>
                </a:solidFill>
              </a:rPr>
              <a:t>Rectangle</a:t>
            </a:r>
          </a:p>
          <a:p>
            <a:pPr>
              <a:buNone/>
            </a:pPr>
            <a:r>
              <a:rPr lang="en-US" sz="3200" i="1" dirty="0"/>
              <a:t> {</a:t>
            </a:r>
            <a:r>
              <a:rPr lang="en-US" sz="3200" i="1" dirty="0" err="1"/>
              <a:t>int</a:t>
            </a:r>
            <a:r>
              <a:rPr lang="en-US" sz="3200" i="1" dirty="0"/>
              <a:t> length, width;</a:t>
            </a:r>
          </a:p>
          <a:p>
            <a:pPr>
              <a:buNone/>
            </a:pPr>
            <a:r>
              <a:rPr lang="en-US" sz="3200" i="1" dirty="0"/>
              <a:t>   </a:t>
            </a:r>
            <a:r>
              <a:rPr lang="en-US" sz="3200" i="1" dirty="0">
                <a:solidFill>
                  <a:srgbClr val="FF0000"/>
                </a:solidFill>
              </a:rPr>
              <a:t>void </a:t>
            </a:r>
            <a:r>
              <a:rPr lang="en-US" sz="3200" i="1" dirty="0" err="1">
                <a:solidFill>
                  <a:srgbClr val="FF0000"/>
                </a:solidFill>
              </a:rPr>
              <a:t>getData</a:t>
            </a:r>
            <a:r>
              <a:rPr lang="en-US" sz="3200" i="1" dirty="0">
                <a:solidFill>
                  <a:srgbClr val="FF0000"/>
                </a:solidFill>
              </a:rPr>
              <a:t>(</a:t>
            </a:r>
            <a:r>
              <a:rPr lang="en-US" sz="3200" i="1" dirty="0" err="1">
                <a:solidFill>
                  <a:srgbClr val="FF0000"/>
                </a:solidFill>
              </a:rPr>
              <a:t>int</a:t>
            </a:r>
            <a:r>
              <a:rPr lang="en-US" sz="3200" i="1" dirty="0">
                <a:solidFill>
                  <a:srgbClr val="FF0000"/>
                </a:solidFill>
              </a:rPr>
              <a:t> x, </a:t>
            </a:r>
            <a:r>
              <a:rPr lang="en-US" sz="3200" i="1" dirty="0" err="1">
                <a:solidFill>
                  <a:srgbClr val="FF0000"/>
                </a:solidFill>
              </a:rPr>
              <a:t>int</a:t>
            </a:r>
            <a:r>
              <a:rPr lang="en-US" sz="3200" i="1" dirty="0">
                <a:solidFill>
                  <a:srgbClr val="FF0000"/>
                </a:solidFill>
              </a:rPr>
              <a:t> y) </a:t>
            </a:r>
          </a:p>
          <a:p>
            <a:pPr>
              <a:buNone/>
            </a:pPr>
            <a:r>
              <a:rPr lang="en-US" sz="3200" i="1" dirty="0">
                <a:solidFill>
                  <a:srgbClr val="FF0000"/>
                </a:solidFill>
              </a:rPr>
              <a:t>    {length = x;</a:t>
            </a:r>
          </a:p>
          <a:p>
            <a:pPr>
              <a:buNone/>
            </a:pPr>
            <a:r>
              <a:rPr lang="en-US" sz="3200" i="1" dirty="0">
                <a:solidFill>
                  <a:srgbClr val="FF0000"/>
                </a:solidFill>
              </a:rPr>
              <a:t>       width = y;} </a:t>
            </a:r>
          </a:p>
          <a:p>
            <a:pPr>
              <a:buNone/>
            </a:pPr>
            <a:r>
              <a:rPr lang="en-US" sz="3200" i="1" dirty="0"/>
              <a:t>   </a:t>
            </a:r>
            <a:r>
              <a:rPr lang="en-US" sz="3200" i="1" dirty="0" err="1">
                <a:solidFill>
                  <a:srgbClr val="002060"/>
                </a:solidFill>
              </a:rPr>
              <a:t>int</a:t>
            </a:r>
            <a:r>
              <a:rPr lang="en-US" sz="3200" i="1" dirty="0">
                <a:solidFill>
                  <a:srgbClr val="002060"/>
                </a:solidFill>
              </a:rPr>
              <a:t> </a:t>
            </a:r>
            <a:r>
              <a:rPr lang="en-US" sz="3200" i="1" dirty="0" err="1">
                <a:solidFill>
                  <a:srgbClr val="002060"/>
                </a:solidFill>
              </a:rPr>
              <a:t>rectArea</a:t>
            </a:r>
            <a:r>
              <a:rPr lang="en-US" sz="3200" i="1" dirty="0">
                <a:solidFill>
                  <a:srgbClr val="002060"/>
                </a:solidFill>
              </a:rPr>
              <a:t>()</a:t>
            </a:r>
          </a:p>
          <a:p>
            <a:pPr>
              <a:buNone/>
            </a:pPr>
            <a:r>
              <a:rPr lang="en-US" sz="3200" i="1" dirty="0">
                <a:solidFill>
                  <a:srgbClr val="002060"/>
                </a:solidFill>
              </a:rPr>
              <a:t>    {</a:t>
            </a:r>
            <a:r>
              <a:rPr lang="en-US" sz="3200" i="1" dirty="0" err="1">
                <a:solidFill>
                  <a:srgbClr val="002060"/>
                </a:solidFill>
              </a:rPr>
              <a:t>int</a:t>
            </a:r>
            <a:r>
              <a:rPr lang="en-US" sz="3200" i="1" dirty="0">
                <a:solidFill>
                  <a:srgbClr val="002060"/>
                </a:solidFill>
              </a:rPr>
              <a:t> area = length * width;</a:t>
            </a:r>
          </a:p>
          <a:p>
            <a:pPr>
              <a:buNone/>
            </a:pPr>
            <a:r>
              <a:rPr lang="en-US" sz="3200" i="1" dirty="0">
                <a:solidFill>
                  <a:srgbClr val="002060"/>
                </a:solidFill>
              </a:rPr>
              <a:t>      return(area);}</a:t>
            </a:r>
          </a:p>
          <a:p>
            <a:pPr>
              <a:buNone/>
            </a:pPr>
            <a:r>
              <a:rPr lang="en-US" sz="3200" i="1" dirty="0"/>
              <a:t>}</a:t>
            </a:r>
          </a:p>
          <a:p>
            <a:pPr>
              <a:buNone/>
            </a:pPr>
            <a:r>
              <a:rPr lang="en-US" sz="3200" i="1" dirty="0"/>
              <a:t> </a:t>
            </a:r>
            <a:endParaRPr lang="en-IN" sz="3200" i="1" dirty="0"/>
          </a:p>
        </p:txBody>
      </p:sp>
      <p:sp>
        <p:nvSpPr>
          <p:cNvPr id="4" name="Content Placeholder 3"/>
          <p:cNvSpPr>
            <a:spLocks noGrp="1"/>
          </p:cNvSpPr>
          <p:nvPr>
            <p:ph sz="quarter" idx="2"/>
          </p:nvPr>
        </p:nvSpPr>
        <p:spPr>
          <a:xfrm>
            <a:off x="5726124" y="1638299"/>
            <a:ext cx="4713277" cy="4800600"/>
          </a:xfrm>
        </p:spPr>
        <p:txBody>
          <a:bodyPr>
            <a:noAutofit/>
          </a:bodyPr>
          <a:lstStyle/>
          <a:p>
            <a:pPr>
              <a:buNone/>
            </a:pPr>
            <a:r>
              <a:rPr lang="en-US" sz="2200" i="1" dirty="0"/>
              <a:t>class </a:t>
            </a:r>
            <a:r>
              <a:rPr lang="en-US" sz="2200" i="1" dirty="0" err="1"/>
              <a:t>Rectarea</a:t>
            </a:r>
            <a:endParaRPr lang="en-US" sz="2200" i="1" dirty="0"/>
          </a:p>
          <a:p>
            <a:pPr>
              <a:buNone/>
            </a:pPr>
            <a:r>
              <a:rPr lang="en-US" sz="2200" i="1" dirty="0"/>
              <a:t> { public static void main(String </a:t>
            </a:r>
            <a:r>
              <a:rPr lang="en-US" sz="2200" i="1" dirty="0" err="1"/>
              <a:t>args</a:t>
            </a:r>
            <a:r>
              <a:rPr lang="en-US" sz="2200" i="1" dirty="0"/>
              <a:t>[])</a:t>
            </a:r>
            <a:endParaRPr lang="en-IN" sz="2200" i="1" dirty="0"/>
          </a:p>
          <a:p>
            <a:pPr>
              <a:buNone/>
            </a:pPr>
            <a:r>
              <a:rPr lang="en-US" sz="2200" dirty="0"/>
              <a:t>{ </a:t>
            </a:r>
            <a:r>
              <a:rPr lang="en-US" sz="2200" i="1" dirty="0" err="1"/>
              <a:t>int</a:t>
            </a:r>
            <a:r>
              <a:rPr lang="en-US" sz="2200" i="1" dirty="0"/>
              <a:t> area1, area2;</a:t>
            </a:r>
          </a:p>
          <a:p>
            <a:pPr>
              <a:buNone/>
            </a:pPr>
            <a:r>
              <a:rPr lang="en-US" sz="2200" dirty="0"/>
              <a:t>   </a:t>
            </a:r>
            <a:r>
              <a:rPr lang="en-US" sz="2200" i="1" dirty="0">
                <a:solidFill>
                  <a:srgbClr val="CC0099"/>
                </a:solidFill>
              </a:rPr>
              <a:t>Rectangle rect1= </a:t>
            </a:r>
            <a:r>
              <a:rPr lang="en-US" sz="2200" b="1" i="1" dirty="0">
                <a:solidFill>
                  <a:srgbClr val="CC0099"/>
                </a:solidFill>
              </a:rPr>
              <a:t>new </a:t>
            </a:r>
            <a:r>
              <a:rPr lang="en-US" sz="2200" i="1" dirty="0">
                <a:solidFill>
                  <a:srgbClr val="CC0099"/>
                </a:solidFill>
              </a:rPr>
              <a:t>Rectangle();</a:t>
            </a:r>
          </a:p>
          <a:p>
            <a:pPr>
              <a:buNone/>
            </a:pPr>
            <a:r>
              <a:rPr lang="en-US" sz="2200" i="1" dirty="0"/>
              <a:t>  </a:t>
            </a:r>
            <a:r>
              <a:rPr lang="en-US" sz="2200" i="1" dirty="0">
                <a:solidFill>
                  <a:srgbClr val="006600"/>
                </a:solidFill>
              </a:rPr>
              <a:t>Rectangle rect2= </a:t>
            </a:r>
            <a:r>
              <a:rPr lang="en-US" sz="2200" b="1" i="1" dirty="0">
                <a:solidFill>
                  <a:srgbClr val="006600"/>
                </a:solidFill>
              </a:rPr>
              <a:t>new </a:t>
            </a:r>
            <a:r>
              <a:rPr lang="en-US" sz="2200" i="1" dirty="0">
                <a:solidFill>
                  <a:srgbClr val="006600"/>
                </a:solidFill>
              </a:rPr>
              <a:t>Rectangle();</a:t>
            </a:r>
          </a:p>
          <a:p>
            <a:pPr>
              <a:buNone/>
            </a:pPr>
            <a:r>
              <a:rPr lang="en-US" sz="2200" i="1" dirty="0"/>
              <a:t>  </a:t>
            </a:r>
            <a:r>
              <a:rPr lang="en-US" sz="2200" i="1" dirty="0">
                <a:solidFill>
                  <a:srgbClr val="CC0099"/>
                </a:solidFill>
              </a:rPr>
              <a:t>rect1.length=10;</a:t>
            </a:r>
          </a:p>
          <a:p>
            <a:pPr>
              <a:buNone/>
            </a:pPr>
            <a:r>
              <a:rPr lang="en-US" sz="2200" i="1" dirty="0">
                <a:solidFill>
                  <a:srgbClr val="CC0099"/>
                </a:solidFill>
              </a:rPr>
              <a:t>  rect1.width = 15;</a:t>
            </a:r>
          </a:p>
          <a:p>
            <a:pPr>
              <a:buNone/>
            </a:pPr>
            <a:r>
              <a:rPr lang="en-US" sz="2200" i="1" dirty="0">
                <a:solidFill>
                  <a:srgbClr val="006600"/>
                </a:solidFill>
              </a:rPr>
              <a:t>  rect2.getData(20,15);</a:t>
            </a:r>
          </a:p>
          <a:p>
            <a:pPr>
              <a:buNone/>
            </a:pPr>
            <a:r>
              <a:rPr lang="en-US" sz="2200" i="1" dirty="0"/>
              <a:t> </a:t>
            </a:r>
            <a:r>
              <a:rPr lang="en-US" sz="2200" i="1" dirty="0">
                <a:solidFill>
                  <a:srgbClr val="CC0099"/>
                </a:solidFill>
              </a:rPr>
              <a:t>area1= rect1.length*rect1.width;</a:t>
            </a:r>
          </a:p>
          <a:p>
            <a:pPr>
              <a:buNone/>
            </a:pPr>
            <a:r>
              <a:rPr lang="en-US" sz="2200" i="1" dirty="0"/>
              <a:t> </a:t>
            </a:r>
            <a:r>
              <a:rPr lang="en-US" sz="2200" i="1" dirty="0">
                <a:solidFill>
                  <a:srgbClr val="006600"/>
                </a:solidFill>
              </a:rPr>
              <a:t>area2 = rect2.rectArea();</a:t>
            </a:r>
          </a:p>
          <a:p>
            <a:pPr>
              <a:buNone/>
            </a:pPr>
            <a:r>
              <a:rPr lang="en-US" sz="2200" i="1" dirty="0"/>
              <a:t>  System.out.println(area1);</a:t>
            </a:r>
          </a:p>
          <a:p>
            <a:pPr>
              <a:buNone/>
            </a:pPr>
            <a:r>
              <a:rPr lang="en-US" sz="2200" i="1" dirty="0"/>
              <a:t> System.out.println(area2);</a:t>
            </a:r>
            <a:r>
              <a:rPr lang="en-IN" sz="2200" i="1" dirty="0"/>
              <a:t> }</a:t>
            </a:r>
            <a:endParaRPr lang="en-US" sz="2200" i="1" dirty="0"/>
          </a:p>
        </p:txBody>
      </p:sp>
      <p:sp>
        <p:nvSpPr>
          <p:cNvPr id="5" name="Rectangle 4"/>
          <p:cNvSpPr/>
          <p:nvPr/>
        </p:nvSpPr>
        <p:spPr>
          <a:xfrm>
            <a:off x="2438400" y="990601"/>
            <a:ext cx="5791200" cy="461665"/>
          </a:xfrm>
          <a:prstGeom prst="rect">
            <a:avLst/>
          </a:prstGeom>
        </p:spPr>
        <p:txBody>
          <a:bodyPr wrap="square">
            <a:spAutoFit/>
          </a:bodyPr>
          <a:lstStyle/>
          <a:p>
            <a:pPr>
              <a:buFont typeface="Arial" pitchFamily="34" charset="0"/>
              <a:buChar char="•"/>
            </a:pPr>
            <a:r>
              <a:rPr lang="en-US" sz="2400" dirty="0"/>
              <a:t> Syntax is</a:t>
            </a:r>
            <a:endParaRPr lang="en-IN" sz="2400" dirty="0"/>
          </a:p>
        </p:txBody>
      </p:sp>
      <p:sp>
        <p:nvSpPr>
          <p:cNvPr id="6" name="Rectangle 5"/>
          <p:cNvSpPr/>
          <p:nvPr/>
        </p:nvSpPr>
        <p:spPr>
          <a:xfrm>
            <a:off x="4114800" y="838200"/>
            <a:ext cx="6324600" cy="838200"/>
          </a:xfrm>
          <a:prstGeom prst="rect">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err="1"/>
              <a:t>objectname.variablename</a:t>
            </a:r>
            <a:r>
              <a:rPr lang="en-US" sz="2800" dirty="0"/>
              <a:t> = value;</a:t>
            </a:r>
          </a:p>
          <a:p>
            <a:pPr algn="ctr"/>
            <a:r>
              <a:rPr lang="en-US" sz="2800" dirty="0" err="1"/>
              <a:t>objectname.methodname</a:t>
            </a:r>
            <a:r>
              <a:rPr lang="en-US" sz="2800" dirty="0"/>
              <a:t>(parameter-list);</a:t>
            </a:r>
            <a:endParaRPr lang="en-IN" sz="2800" dirty="0"/>
          </a:p>
        </p:txBody>
      </p:sp>
      <p:cxnSp>
        <p:nvCxnSpPr>
          <p:cNvPr id="8" name="Straight Connector 7"/>
          <p:cNvCxnSpPr/>
          <p:nvPr/>
        </p:nvCxnSpPr>
        <p:spPr>
          <a:xfrm rot="5400000">
            <a:off x="3582194" y="4037806"/>
            <a:ext cx="3962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Effect transition="in" filter="fade">
                                      <p:cBhvr>
                                        <p:cTn id="55" dur="500"/>
                                        <p:tgtEl>
                                          <p:spTgt spid="4">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animEffect transition="in" filter="fade">
                                      <p:cBhvr>
                                        <p:cTn id="58" dur="500"/>
                                        <p:tgtEl>
                                          <p:spTgt spid="4">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animEffect transition="in" filter="fade">
                                      <p:cBhvr>
                                        <p:cTn id="63" dur="500"/>
                                        <p:tgtEl>
                                          <p:spTgt spid="4">
                                            <p:txEl>
                                              <p:pRg st="5" end="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fade">
                                      <p:cBhvr>
                                        <p:cTn id="66" dur="500"/>
                                        <p:tgtEl>
                                          <p:spTgt spid="4">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fade">
                                      <p:cBhvr>
                                        <p:cTn id="71" dur="500"/>
                                        <p:tgtEl>
                                          <p:spTgt spid="4">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
                                            <p:txEl>
                                              <p:pRg st="8" end="8"/>
                                            </p:txEl>
                                          </p:spTgt>
                                        </p:tgtEl>
                                        <p:attrNameLst>
                                          <p:attrName>style.visibility</p:attrName>
                                        </p:attrNameLst>
                                      </p:cBhvr>
                                      <p:to>
                                        <p:strVal val="visible"/>
                                      </p:to>
                                    </p:set>
                                    <p:animEffect transition="in" filter="fade">
                                      <p:cBhvr>
                                        <p:cTn id="76" dur="500"/>
                                        <p:tgtEl>
                                          <p:spTgt spid="4">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
                                            <p:txEl>
                                              <p:pRg st="9" end="9"/>
                                            </p:txEl>
                                          </p:spTgt>
                                        </p:tgtEl>
                                        <p:attrNameLst>
                                          <p:attrName>style.visibility</p:attrName>
                                        </p:attrNameLst>
                                      </p:cBhvr>
                                      <p:to>
                                        <p:strVal val="visible"/>
                                      </p:to>
                                    </p:set>
                                    <p:animEffect transition="in" filter="fade">
                                      <p:cBhvr>
                                        <p:cTn id="81" dur="500"/>
                                        <p:tgtEl>
                                          <p:spTgt spid="4">
                                            <p:txEl>
                                              <p:pRg st="9" end="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
                                            <p:txEl>
                                              <p:pRg st="10" end="10"/>
                                            </p:txEl>
                                          </p:spTgt>
                                        </p:tgtEl>
                                        <p:attrNameLst>
                                          <p:attrName>style.visibility</p:attrName>
                                        </p:attrNameLst>
                                      </p:cBhvr>
                                      <p:to>
                                        <p:strVal val="visible"/>
                                      </p:to>
                                    </p:set>
                                    <p:animEffect transition="in" filter="fade">
                                      <p:cBhvr>
                                        <p:cTn id="86" dur="500"/>
                                        <p:tgtEl>
                                          <p:spTgt spid="4">
                                            <p:txEl>
                                              <p:pRg st="10" end="1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
                                            <p:txEl>
                                              <p:pRg st="11" end="11"/>
                                            </p:txEl>
                                          </p:spTgt>
                                        </p:tgtEl>
                                        <p:attrNameLst>
                                          <p:attrName>style.visibility</p:attrName>
                                        </p:attrNameLst>
                                      </p:cBhvr>
                                      <p:to>
                                        <p:strVal val="visible"/>
                                      </p:to>
                                    </p:set>
                                    <p:animEffect transition="in" filter="fade">
                                      <p:cBhvr>
                                        <p:cTn id="89"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t>More about JAVA</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9144000" cy="914400"/>
          </a:xfrm>
        </p:spPr>
        <p:style>
          <a:lnRef idx="1">
            <a:schemeClr val="accent1"/>
          </a:lnRef>
          <a:fillRef idx="2">
            <a:schemeClr val="accent1"/>
          </a:fillRef>
          <a:effectRef idx="1">
            <a:schemeClr val="accent1"/>
          </a:effectRef>
          <a:fontRef idx="minor">
            <a:schemeClr val="dk1"/>
          </a:fontRef>
        </p:style>
        <p:txBody>
          <a:bodyPr/>
          <a:lstStyle/>
          <a:p>
            <a:pPr algn="ctr"/>
            <a:r>
              <a:rPr lang="en-US" b="1" i="1" dirty="0">
                <a:solidFill>
                  <a:schemeClr val="tx1"/>
                </a:solidFill>
                <a:highlight>
                  <a:srgbClr val="FFFF00"/>
                </a:highlight>
              </a:rPr>
              <a:t>This </a:t>
            </a:r>
            <a:r>
              <a:rPr lang="en-US" b="1" dirty="0">
                <a:solidFill>
                  <a:schemeClr val="tx1"/>
                </a:solidFill>
                <a:highlight>
                  <a:srgbClr val="FFFF00"/>
                </a:highlight>
              </a:rPr>
              <a:t>keyword</a:t>
            </a:r>
          </a:p>
        </p:txBody>
      </p:sp>
      <p:sp>
        <p:nvSpPr>
          <p:cNvPr id="3" name="Content Placeholder 2"/>
          <p:cNvSpPr>
            <a:spLocks noGrp="1"/>
          </p:cNvSpPr>
          <p:nvPr>
            <p:ph sz="quarter" idx="1"/>
          </p:nvPr>
        </p:nvSpPr>
        <p:spPr>
          <a:xfrm>
            <a:off x="914400" y="1447800"/>
            <a:ext cx="10363200" cy="4572000"/>
          </a:xfrm>
        </p:spPr>
        <p:style>
          <a:lnRef idx="1">
            <a:schemeClr val="dk1"/>
          </a:lnRef>
          <a:fillRef idx="2">
            <a:schemeClr val="dk1"/>
          </a:fillRef>
          <a:effectRef idx="1">
            <a:schemeClr val="dk1"/>
          </a:effectRef>
          <a:fontRef idx="minor">
            <a:schemeClr val="dk1"/>
          </a:fontRef>
        </p:style>
        <p:txBody>
          <a:bodyPr/>
          <a:lstStyle/>
          <a:p>
            <a:r>
              <a:rPr lang="en-US" dirty="0"/>
              <a:t>In java, this is a </a:t>
            </a:r>
            <a:r>
              <a:rPr lang="en-US" b="1" dirty="0">
                <a:highlight>
                  <a:srgbClr val="00FF00"/>
                </a:highlight>
              </a:rPr>
              <a:t>reference variable</a:t>
            </a:r>
            <a:r>
              <a:rPr lang="en-US" dirty="0">
                <a:highlight>
                  <a:srgbClr val="00FF00"/>
                </a:highlight>
              </a:rPr>
              <a:t> </a:t>
            </a:r>
            <a:r>
              <a:rPr lang="en-US" dirty="0"/>
              <a:t>that refers to the current object</a:t>
            </a:r>
          </a:p>
          <a:p>
            <a:pPr>
              <a:buNone/>
            </a:pPr>
            <a:endParaRPr lang="en-US" dirty="0"/>
          </a:p>
          <a:p>
            <a:pPr>
              <a:buNone/>
            </a:pPr>
            <a:r>
              <a:rPr lang="en-US" b="1" dirty="0"/>
              <a:t>Usage of java this keyword</a:t>
            </a:r>
          </a:p>
          <a:p>
            <a:pPr>
              <a:buNone/>
            </a:pPr>
            <a:endParaRPr lang="en-US" b="1" dirty="0"/>
          </a:p>
          <a:p>
            <a:pPr>
              <a:buNone/>
            </a:pPr>
            <a:r>
              <a:rPr lang="en-US" dirty="0"/>
              <a:t>1. this can be </a:t>
            </a:r>
            <a:r>
              <a:rPr lang="en-US" dirty="0">
                <a:highlight>
                  <a:srgbClr val="00FFFF"/>
                </a:highlight>
              </a:rPr>
              <a:t>used to refer current class instance variable.</a:t>
            </a:r>
          </a:p>
          <a:p>
            <a:pPr>
              <a:buNone/>
            </a:pPr>
            <a:r>
              <a:rPr lang="en-US" dirty="0"/>
              <a:t>2. this can be </a:t>
            </a:r>
            <a:r>
              <a:rPr lang="en-US" dirty="0">
                <a:highlight>
                  <a:srgbClr val="00FFFF"/>
                </a:highlight>
              </a:rPr>
              <a:t>used to invoke current class method (implicitly)</a:t>
            </a:r>
          </a:p>
          <a:p>
            <a:pPr>
              <a:buNone/>
            </a:pPr>
            <a:r>
              <a:rPr lang="en-US" dirty="0"/>
              <a:t>3.this() can be </a:t>
            </a:r>
            <a:r>
              <a:rPr lang="en-US" dirty="0">
                <a:highlight>
                  <a:srgbClr val="00FFFF"/>
                </a:highlight>
              </a:rPr>
              <a:t>used to invoke current class constructor.</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9144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highlight>
                  <a:srgbClr val="FFFF00"/>
                </a:highlight>
              </a:rPr>
              <a:t>1) this: To refer current class instance variable</a:t>
            </a:r>
            <a:endParaRPr lang="en-US" dirty="0">
              <a:highlight>
                <a:srgbClr val="FFFF00"/>
              </a:highlight>
            </a:endParaRPr>
          </a:p>
        </p:txBody>
      </p:sp>
      <p:sp>
        <p:nvSpPr>
          <p:cNvPr id="4" name="Rectangle 3"/>
          <p:cNvSpPr/>
          <p:nvPr/>
        </p:nvSpPr>
        <p:spPr>
          <a:xfrm>
            <a:off x="228600" y="1371600"/>
            <a:ext cx="5715000" cy="470898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Student</a:t>
            </a:r>
          </a:p>
          <a:p>
            <a:r>
              <a:rPr lang="en-US" sz="2000" dirty="0"/>
              <a:t> {  </a:t>
            </a:r>
          </a:p>
          <a:p>
            <a:r>
              <a:rPr lang="en-US" sz="2000" dirty="0"/>
              <a:t>     </a:t>
            </a:r>
            <a:r>
              <a:rPr lang="en-US" sz="2000" dirty="0" err="1"/>
              <a:t>int</a:t>
            </a:r>
            <a:r>
              <a:rPr lang="en-US" sz="2000" dirty="0"/>
              <a:t> </a:t>
            </a:r>
            <a:r>
              <a:rPr lang="en-US" sz="2000" dirty="0" err="1"/>
              <a:t>rollno</a:t>
            </a:r>
            <a:r>
              <a:rPr lang="en-US" sz="2000" dirty="0"/>
              <a:t>;  </a:t>
            </a:r>
          </a:p>
          <a:p>
            <a:r>
              <a:rPr lang="en-US" sz="2000" dirty="0"/>
              <a:t>     String name;  </a:t>
            </a:r>
          </a:p>
          <a:p>
            <a:r>
              <a:rPr lang="en-US" sz="2000" dirty="0"/>
              <a:t>     float fee;  </a:t>
            </a:r>
          </a:p>
          <a:p>
            <a:r>
              <a:rPr lang="en-US" sz="2000" dirty="0"/>
              <a:t>   </a:t>
            </a:r>
            <a:r>
              <a:rPr lang="en-US" sz="2000" dirty="0">
                <a:highlight>
                  <a:srgbClr val="00FFFF"/>
                </a:highlight>
              </a:rPr>
              <a:t>Student(int </a:t>
            </a:r>
            <a:r>
              <a:rPr lang="en-US" sz="2000" dirty="0" err="1">
                <a:highlight>
                  <a:srgbClr val="00FFFF"/>
                </a:highlight>
              </a:rPr>
              <a:t>rollno,String</a:t>
            </a:r>
            <a:r>
              <a:rPr lang="en-US" sz="2000" dirty="0">
                <a:highlight>
                  <a:srgbClr val="00FFFF"/>
                </a:highlight>
              </a:rPr>
              <a:t> </a:t>
            </a:r>
            <a:r>
              <a:rPr lang="en-US" sz="2000" dirty="0" err="1">
                <a:highlight>
                  <a:srgbClr val="00FFFF"/>
                </a:highlight>
              </a:rPr>
              <a:t>name,float</a:t>
            </a:r>
            <a:r>
              <a:rPr lang="en-US" sz="2000" dirty="0">
                <a:highlight>
                  <a:srgbClr val="00FFFF"/>
                </a:highlight>
              </a:rPr>
              <a:t> fee)</a:t>
            </a:r>
          </a:p>
          <a:p>
            <a:r>
              <a:rPr lang="en-US" sz="2000" dirty="0"/>
              <a:t>   {  </a:t>
            </a:r>
          </a:p>
          <a:p>
            <a:r>
              <a:rPr lang="en-US" sz="2000" dirty="0"/>
              <a:t>     </a:t>
            </a:r>
            <a:r>
              <a:rPr lang="en-US" sz="2000" dirty="0" err="1"/>
              <a:t>rollno</a:t>
            </a:r>
            <a:r>
              <a:rPr lang="en-US" sz="2000" dirty="0"/>
              <a:t>=</a:t>
            </a:r>
            <a:r>
              <a:rPr lang="en-US" sz="2000" dirty="0" err="1"/>
              <a:t>rollno</a:t>
            </a:r>
            <a:r>
              <a:rPr lang="en-US" sz="2000" dirty="0"/>
              <a:t>;  </a:t>
            </a:r>
          </a:p>
          <a:p>
            <a:r>
              <a:rPr lang="en-US" sz="2000" dirty="0"/>
              <a:t>     name=name;  </a:t>
            </a:r>
          </a:p>
          <a:p>
            <a:r>
              <a:rPr lang="en-US" sz="2000" dirty="0"/>
              <a:t>     fee=fee;  </a:t>
            </a:r>
          </a:p>
          <a:p>
            <a:r>
              <a:rPr lang="en-US" sz="2000" dirty="0"/>
              <a:t>       }  </a:t>
            </a:r>
          </a:p>
          <a:p>
            <a:r>
              <a:rPr lang="en-US" sz="2000" dirty="0"/>
              <a:t>   </a:t>
            </a:r>
            <a:r>
              <a:rPr lang="en-US" sz="2000" dirty="0">
                <a:highlight>
                  <a:srgbClr val="00FFFF"/>
                </a:highlight>
              </a:rPr>
              <a:t>public void display()</a:t>
            </a:r>
          </a:p>
          <a:p>
            <a:r>
              <a:rPr lang="en-US" sz="2000" dirty="0"/>
              <a:t>     {    </a:t>
            </a:r>
            <a:r>
              <a:rPr lang="en-US" sz="2000" dirty="0" err="1"/>
              <a:t>System.out.println</a:t>
            </a:r>
            <a:r>
              <a:rPr lang="en-US" sz="2000" dirty="0"/>
              <a:t>(</a:t>
            </a:r>
            <a:r>
              <a:rPr lang="en-US" sz="2000" dirty="0" err="1"/>
              <a:t>rollno</a:t>
            </a:r>
            <a:r>
              <a:rPr lang="en-US" sz="2000" dirty="0"/>
              <a:t>+" "+name+" "+fee);</a:t>
            </a:r>
          </a:p>
          <a:p>
            <a:r>
              <a:rPr lang="en-US" sz="2000" dirty="0"/>
              <a:t>         }  </a:t>
            </a:r>
          </a:p>
          <a:p>
            <a:r>
              <a:rPr lang="en-US" sz="2000" dirty="0"/>
              <a:t>}  </a:t>
            </a:r>
          </a:p>
        </p:txBody>
      </p:sp>
      <p:sp>
        <p:nvSpPr>
          <p:cNvPr id="5" name="Rectangle 4"/>
          <p:cNvSpPr/>
          <p:nvPr/>
        </p:nvSpPr>
        <p:spPr>
          <a:xfrm>
            <a:off x="6248400" y="1524000"/>
            <a:ext cx="5638800" cy="415498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00"/>
                </a:highlight>
              </a:rPr>
              <a:t>class Test</a:t>
            </a:r>
          </a:p>
          <a:p>
            <a:r>
              <a:rPr lang="en-US" sz="2400" dirty="0"/>
              <a:t> {  </a:t>
            </a:r>
          </a:p>
          <a:p>
            <a:r>
              <a:rPr lang="en-US" sz="2400" dirty="0"/>
              <a:t>     public static void main(String </a:t>
            </a:r>
            <a:r>
              <a:rPr lang="en-US" sz="2400" dirty="0" err="1"/>
              <a:t>args</a:t>
            </a:r>
            <a:r>
              <a:rPr lang="en-US" sz="2400" dirty="0"/>
              <a:t>[])</a:t>
            </a:r>
          </a:p>
          <a:p>
            <a:r>
              <a:rPr lang="en-US" sz="2400" dirty="0"/>
              <a:t>    {  </a:t>
            </a:r>
          </a:p>
          <a:p>
            <a:r>
              <a:rPr lang="en-US" sz="2400" dirty="0"/>
              <a:t>        Student </a:t>
            </a:r>
            <a:r>
              <a:rPr lang="en-US" sz="2400" dirty="0">
                <a:highlight>
                  <a:srgbClr val="00FFFF"/>
                </a:highlight>
              </a:rPr>
              <a:t>s1</a:t>
            </a:r>
            <a:r>
              <a:rPr lang="en-US" sz="2400" dirty="0"/>
              <a:t>=new Student(</a:t>
            </a:r>
            <a:r>
              <a:rPr lang="en-US" sz="2400" dirty="0">
                <a:highlight>
                  <a:srgbClr val="00FFFF"/>
                </a:highlight>
              </a:rPr>
              <a:t>111,"ankit",5000f</a:t>
            </a:r>
            <a:r>
              <a:rPr lang="en-US" sz="2400" dirty="0"/>
              <a:t>);   </a:t>
            </a:r>
          </a:p>
          <a:p>
            <a:r>
              <a:rPr lang="en-US" sz="2400" dirty="0"/>
              <a:t>Student </a:t>
            </a:r>
            <a:r>
              <a:rPr lang="en-US" sz="2400" dirty="0">
                <a:highlight>
                  <a:srgbClr val="00FFFF"/>
                </a:highlight>
              </a:rPr>
              <a:t>s2</a:t>
            </a:r>
            <a:r>
              <a:rPr lang="en-US" sz="2400" dirty="0"/>
              <a:t>=new Student(</a:t>
            </a:r>
            <a:r>
              <a:rPr lang="en-US" sz="2400" dirty="0">
                <a:highlight>
                  <a:srgbClr val="00FFFF"/>
                </a:highlight>
              </a:rPr>
              <a:t>112,"sumit",6000f</a:t>
            </a:r>
            <a:r>
              <a:rPr lang="en-US" sz="2400" dirty="0"/>
              <a:t>);  </a:t>
            </a:r>
          </a:p>
          <a:p>
            <a:r>
              <a:rPr lang="en-US" sz="2400" dirty="0"/>
              <a:t>       </a:t>
            </a:r>
            <a:r>
              <a:rPr lang="en-US" sz="2400" dirty="0">
                <a:highlight>
                  <a:srgbClr val="00FFFF"/>
                </a:highlight>
              </a:rPr>
              <a:t>s1.display();  </a:t>
            </a:r>
          </a:p>
          <a:p>
            <a:r>
              <a:rPr lang="en-US" sz="2400" dirty="0">
                <a:highlight>
                  <a:srgbClr val="00FFFF"/>
                </a:highlight>
              </a:rPr>
              <a:t>       s2.display();  </a:t>
            </a:r>
          </a:p>
          <a:p>
            <a:r>
              <a:rPr lang="en-US" sz="2400" dirty="0"/>
              <a:t>      }</a:t>
            </a:r>
          </a:p>
          <a:p>
            <a:r>
              <a:rPr lang="en-US" sz="2400" dirty="0"/>
              <a:t>}  </a:t>
            </a:r>
            <a:endParaRPr lang="en-US" sz="2000" dirty="0"/>
          </a:p>
        </p:txBody>
      </p:sp>
      <p:cxnSp>
        <p:nvCxnSpPr>
          <p:cNvPr id="7" name="Straight Connector 6"/>
          <p:cNvCxnSpPr>
            <a:cxnSpLocks/>
          </p:cNvCxnSpPr>
          <p:nvPr/>
        </p:nvCxnSpPr>
        <p:spPr>
          <a:xfrm>
            <a:off x="6096000" y="1752600"/>
            <a:ext cx="0" cy="3998214"/>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Effect transition="in" filter="fade">
                                      <p:cBhvr>
                                        <p:cTn id="50" dur="500"/>
                                        <p:tgtEl>
                                          <p:spTgt spid="4">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animEffect transition="in" filter="fade">
                                      <p:cBhvr>
                                        <p:cTn id="53" dur="500"/>
                                        <p:tgtEl>
                                          <p:spTgt spid="4">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0" end="0"/>
                                            </p:txEl>
                                          </p:spTgt>
                                        </p:tgtEl>
                                        <p:attrNameLst>
                                          <p:attrName>style.visibility</p:attrName>
                                        </p:attrNameLst>
                                      </p:cBhvr>
                                      <p:to>
                                        <p:strVal val="visible"/>
                                      </p:to>
                                    </p:set>
                                    <p:animEffect transition="in" filter="fade">
                                      <p:cBhvr>
                                        <p:cTn id="58" dur="500"/>
                                        <p:tgtEl>
                                          <p:spTgt spid="5">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Effect transition="in" filter="fade">
                                      <p:cBhvr>
                                        <p:cTn id="61" dur="500"/>
                                        <p:tgtEl>
                                          <p:spTgt spid="5">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2" end="2"/>
                                            </p:txEl>
                                          </p:spTgt>
                                        </p:tgtEl>
                                        <p:attrNameLst>
                                          <p:attrName>style.visibility</p:attrName>
                                        </p:attrNameLst>
                                      </p:cBhvr>
                                      <p:to>
                                        <p:strVal val="visible"/>
                                      </p:to>
                                    </p:set>
                                    <p:animEffect transition="in" filter="fade">
                                      <p:cBhvr>
                                        <p:cTn id="64" dur="500"/>
                                        <p:tgtEl>
                                          <p:spTgt spid="5">
                                            <p:txEl>
                                              <p:pRg st="2" end="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Effect transition="in" filter="fade">
                                      <p:cBhvr>
                                        <p:cTn id="67" dur="500"/>
                                        <p:tgtEl>
                                          <p:spTgt spid="5">
                                            <p:txEl>
                                              <p:pRg st="3" end="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5">
                                            <p:txEl>
                                              <p:pRg st="4" end="4"/>
                                            </p:txEl>
                                          </p:spTgt>
                                        </p:tgtEl>
                                        <p:attrNameLst>
                                          <p:attrName>style.visibility</p:attrName>
                                        </p:attrNameLst>
                                      </p:cBhvr>
                                      <p:to>
                                        <p:strVal val="visible"/>
                                      </p:to>
                                    </p:set>
                                    <p:animEffect transition="in" filter="fade">
                                      <p:cBhvr>
                                        <p:cTn id="70" dur="500"/>
                                        <p:tgtEl>
                                          <p:spTgt spid="5">
                                            <p:txEl>
                                              <p:pRg st="4" end="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fade">
                                      <p:cBhvr>
                                        <p:cTn id="73" dur="500"/>
                                        <p:tgtEl>
                                          <p:spTgt spid="5">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
                                            <p:txEl>
                                              <p:pRg st="6" end="6"/>
                                            </p:txEl>
                                          </p:spTgt>
                                        </p:tgtEl>
                                        <p:attrNameLst>
                                          <p:attrName>style.visibility</p:attrName>
                                        </p:attrNameLst>
                                      </p:cBhvr>
                                      <p:to>
                                        <p:strVal val="visible"/>
                                      </p:to>
                                    </p:set>
                                    <p:animEffect transition="in" filter="fade">
                                      <p:cBhvr>
                                        <p:cTn id="78" dur="500"/>
                                        <p:tgtEl>
                                          <p:spTgt spid="5">
                                            <p:txEl>
                                              <p:pRg st="6" end="6"/>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animEffect transition="in" filter="fade">
                                      <p:cBhvr>
                                        <p:cTn id="81" dur="500"/>
                                        <p:tgtEl>
                                          <p:spTgt spid="5">
                                            <p:txEl>
                                              <p:pRg st="7" end="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animEffect transition="in" filter="fade">
                                      <p:cBhvr>
                                        <p:cTn id="86" dur="500"/>
                                        <p:tgtEl>
                                          <p:spTgt spid="5">
                                            <p:txEl>
                                              <p:pRg st="8" end="8"/>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animEffect transition="in" filter="fade">
                                      <p:cBhvr>
                                        <p:cTn id="89"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897317"/>
            <a:ext cx="6019800" cy="59400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Student</a:t>
            </a:r>
          </a:p>
          <a:p>
            <a:r>
              <a:rPr lang="en-US" sz="2000" dirty="0"/>
              <a:t>{  </a:t>
            </a:r>
          </a:p>
          <a:p>
            <a:r>
              <a:rPr lang="en-US" sz="2000" dirty="0"/>
              <a:t>    </a:t>
            </a:r>
            <a:r>
              <a:rPr lang="en-US" sz="2000" dirty="0" err="1"/>
              <a:t>int</a:t>
            </a:r>
            <a:r>
              <a:rPr lang="en-US" sz="2000" dirty="0"/>
              <a:t> </a:t>
            </a:r>
            <a:r>
              <a:rPr lang="en-US" sz="2000" dirty="0" err="1"/>
              <a:t>rollno</a:t>
            </a:r>
            <a:r>
              <a:rPr lang="en-US" sz="2000" dirty="0"/>
              <a:t>;  </a:t>
            </a:r>
          </a:p>
          <a:p>
            <a:r>
              <a:rPr lang="en-US" sz="2000" dirty="0"/>
              <a:t>    String name;  </a:t>
            </a:r>
          </a:p>
          <a:p>
            <a:r>
              <a:rPr lang="en-US" sz="2000" dirty="0"/>
              <a:t>    float fee;  </a:t>
            </a:r>
          </a:p>
          <a:p>
            <a:endParaRPr lang="en-US" sz="2000" dirty="0"/>
          </a:p>
          <a:p>
            <a:r>
              <a:rPr lang="en-US" sz="2000" dirty="0">
                <a:highlight>
                  <a:srgbClr val="00FFFF"/>
                </a:highlight>
              </a:rPr>
              <a:t>    Student(int </a:t>
            </a:r>
            <a:r>
              <a:rPr lang="en-US" sz="2000" dirty="0" err="1">
                <a:highlight>
                  <a:srgbClr val="00FFFF"/>
                </a:highlight>
              </a:rPr>
              <a:t>rollno,String</a:t>
            </a:r>
            <a:r>
              <a:rPr lang="en-US" sz="2000" dirty="0">
                <a:highlight>
                  <a:srgbClr val="00FFFF"/>
                </a:highlight>
              </a:rPr>
              <a:t> </a:t>
            </a:r>
            <a:r>
              <a:rPr lang="en-US" sz="2000" dirty="0" err="1">
                <a:highlight>
                  <a:srgbClr val="00FFFF"/>
                </a:highlight>
              </a:rPr>
              <a:t>name,float</a:t>
            </a:r>
            <a:r>
              <a:rPr lang="en-US" sz="2000" dirty="0">
                <a:highlight>
                  <a:srgbClr val="00FFFF"/>
                </a:highlight>
              </a:rPr>
              <a:t> fee)</a:t>
            </a:r>
          </a:p>
          <a:p>
            <a:r>
              <a:rPr lang="en-US" sz="2000" dirty="0"/>
              <a:t>  {  </a:t>
            </a:r>
          </a:p>
          <a:p>
            <a:r>
              <a:rPr lang="en-US" sz="2000" b="1" dirty="0">
                <a:solidFill>
                  <a:srgbClr val="FF0000"/>
                </a:solidFill>
              </a:rPr>
              <a:t>     </a:t>
            </a:r>
            <a:r>
              <a:rPr lang="en-US" sz="2000" b="1" dirty="0" err="1">
                <a:solidFill>
                  <a:srgbClr val="FF0000"/>
                </a:solidFill>
                <a:highlight>
                  <a:srgbClr val="FFFF00"/>
                </a:highlight>
              </a:rPr>
              <a:t>this.rollno</a:t>
            </a:r>
            <a:r>
              <a:rPr lang="en-US" sz="2000" b="1" dirty="0">
                <a:solidFill>
                  <a:srgbClr val="FF0000"/>
                </a:solidFill>
                <a:highlight>
                  <a:srgbClr val="FFFF00"/>
                </a:highlight>
              </a:rPr>
              <a:t>=</a:t>
            </a:r>
            <a:r>
              <a:rPr lang="en-US" sz="2000" b="1" dirty="0" err="1">
                <a:solidFill>
                  <a:srgbClr val="FF0000"/>
                </a:solidFill>
                <a:highlight>
                  <a:srgbClr val="FFFF00"/>
                </a:highlight>
              </a:rPr>
              <a:t>rollno</a:t>
            </a:r>
            <a:r>
              <a:rPr lang="en-US" sz="2000" b="1" dirty="0">
                <a:solidFill>
                  <a:srgbClr val="FF0000"/>
                </a:solidFill>
                <a:highlight>
                  <a:srgbClr val="FFFF00"/>
                </a:highlight>
              </a:rPr>
              <a:t>;  </a:t>
            </a:r>
          </a:p>
          <a:p>
            <a:r>
              <a:rPr lang="en-US" sz="2000" b="1" dirty="0">
                <a:solidFill>
                  <a:srgbClr val="FF0000"/>
                </a:solidFill>
              </a:rPr>
              <a:t>    </a:t>
            </a:r>
            <a:r>
              <a:rPr lang="en-US" sz="2000" b="1" dirty="0">
                <a:solidFill>
                  <a:srgbClr val="FF0000"/>
                </a:solidFill>
                <a:highlight>
                  <a:srgbClr val="FFFF00"/>
                </a:highlight>
              </a:rPr>
              <a:t> this.name=name;  </a:t>
            </a:r>
          </a:p>
          <a:p>
            <a:r>
              <a:rPr lang="en-US" sz="2000" b="1" dirty="0">
                <a:solidFill>
                  <a:srgbClr val="FF0000"/>
                </a:solidFill>
              </a:rPr>
              <a:t>    </a:t>
            </a:r>
            <a:r>
              <a:rPr lang="en-US" sz="2000" b="1" dirty="0">
                <a:solidFill>
                  <a:srgbClr val="FF0000"/>
                </a:solidFill>
                <a:highlight>
                  <a:srgbClr val="FFFF00"/>
                </a:highlight>
              </a:rPr>
              <a:t> </a:t>
            </a:r>
            <a:r>
              <a:rPr lang="en-US" sz="2000" b="1" dirty="0" err="1">
                <a:solidFill>
                  <a:srgbClr val="FF0000"/>
                </a:solidFill>
                <a:highlight>
                  <a:srgbClr val="FFFF00"/>
                </a:highlight>
              </a:rPr>
              <a:t>this.fee</a:t>
            </a:r>
            <a:r>
              <a:rPr lang="en-US" sz="2000" b="1" dirty="0">
                <a:solidFill>
                  <a:srgbClr val="FF0000"/>
                </a:solidFill>
                <a:highlight>
                  <a:srgbClr val="FFFF00"/>
                </a:highlight>
              </a:rPr>
              <a:t>=fee;  </a:t>
            </a:r>
          </a:p>
          <a:p>
            <a:r>
              <a:rPr lang="en-US" sz="2000" dirty="0"/>
              <a:t>   }  </a:t>
            </a:r>
          </a:p>
          <a:p>
            <a:endParaRPr lang="en-US" sz="2000" dirty="0"/>
          </a:p>
          <a:p>
            <a:r>
              <a:rPr lang="en-US" sz="2000" dirty="0">
                <a:highlight>
                  <a:srgbClr val="00FFFF"/>
                </a:highlight>
              </a:rPr>
              <a:t>  public void display()</a:t>
            </a:r>
          </a:p>
          <a:p>
            <a:r>
              <a:rPr lang="en-US" sz="2000" dirty="0"/>
              <a:t> {</a:t>
            </a:r>
          </a:p>
          <a:p>
            <a:r>
              <a:rPr lang="en-US" sz="2000" dirty="0"/>
              <a:t>     </a:t>
            </a:r>
            <a:r>
              <a:rPr lang="en-US" sz="2000" dirty="0" err="1"/>
              <a:t>System.out.println</a:t>
            </a:r>
            <a:r>
              <a:rPr lang="en-US" sz="2000" dirty="0"/>
              <a:t>(</a:t>
            </a:r>
            <a:r>
              <a:rPr lang="en-US" sz="2000" dirty="0" err="1"/>
              <a:t>rollno</a:t>
            </a:r>
            <a:r>
              <a:rPr lang="en-US" sz="2000" dirty="0"/>
              <a:t>+" "+name+" "+fee);</a:t>
            </a:r>
          </a:p>
          <a:p>
            <a:r>
              <a:rPr lang="en-US" sz="2000" dirty="0"/>
              <a:t>    }  </a:t>
            </a:r>
          </a:p>
          <a:p>
            <a:r>
              <a:rPr lang="en-US" sz="2000" dirty="0"/>
              <a:t>}  </a:t>
            </a:r>
          </a:p>
          <a:p>
            <a:r>
              <a:rPr lang="en-US" sz="2000" dirty="0"/>
              <a:t>  </a:t>
            </a:r>
          </a:p>
        </p:txBody>
      </p:sp>
      <p:sp>
        <p:nvSpPr>
          <p:cNvPr id="5" name="Rectangle 4"/>
          <p:cNvSpPr/>
          <p:nvPr/>
        </p:nvSpPr>
        <p:spPr>
          <a:xfrm>
            <a:off x="6553200" y="1295400"/>
            <a:ext cx="5562600" cy="415498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00"/>
                </a:highlight>
              </a:rPr>
              <a:t>class Test</a:t>
            </a:r>
          </a:p>
          <a:p>
            <a:r>
              <a:rPr lang="en-US" sz="2400" dirty="0"/>
              <a:t> {  </a:t>
            </a:r>
          </a:p>
          <a:p>
            <a:r>
              <a:rPr lang="en-US" sz="2400" dirty="0"/>
              <a:t>     </a:t>
            </a:r>
            <a:r>
              <a:rPr lang="en-US" sz="2400" dirty="0">
                <a:highlight>
                  <a:srgbClr val="00FFFF"/>
                </a:highlight>
              </a:rPr>
              <a:t>public static void main(String </a:t>
            </a:r>
            <a:r>
              <a:rPr lang="en-US" sz="2400" dirty="0" err="1">
                <a:highlight>
                  <a:srgbClr val="00FFFF"/>
                </a:highlight>
              </a:rPr>
              <a:t>args</a:t>
            </a:r>
            <a:r>
              <a:rPr lang="en-US" sz="2400" dirty="0">
                <a:highlight>
                  <a:srgbClr val="00FFFF"/>
                </a:highlight>
              </a:rPr>
              <a:t>[])</a:t>
            </a:r>
          </a:p>
          <a:p>
            <a:r>
              <a:rPr lang="en-US" sz="2400" dirty="0"/>
              <a:t>    {  </a:t>
            </a:r>
          </a:p>
          <a:p>
            <a:r>
              <a:rPr lang="en-US" sz="2400" dirty="0"/>
              <a:t>        Student </a:t>
            </a:r>
            <a:r>
              <a:rPr lang="en-US" sz="2400" dirty="0">
                <a:highlight>
                  <a:srgbClr val="00FFFF"/>
                </a:highlight>
              </a:rPr>
              <a:t>s1</a:t>
            </a:r>
            <a:r>
              <a:rPr lang="en-US" sz="2400" dirty="0"/>
              <a:t>=new Student(</a:t>
            </a:r>
            <a:r>
              <a:rPr lang="en-US" sz="2400" dirty="0">
                <a:highlight>
                  <a:srgbClr val="00FFFF"/>
                </a:highlight>
              </a:rPr>
              <a:t>111,"ankit",5000f</a:t>
            </a:r>
            <a:r>
              <a:rPr lang="en-US" sz="2400" dirty="0"/>
              <a:t>);  </a:t>
            </a:r>
          </a:p>
          <a:p>
            <a:r>
              <a:rPr lang="en-US" sz="2400" dirty="0"/>
              <a:t>  Student </a:t>
            </a:r>
            <a:r>
              <a:rPr lang="en-US" sz="2400" dirty="0">
                <a:highlight>
                  <a:srgbClr val="00FFFF"/>
                </a:highlight>
              </a:rPr>
              <a:t>s2</a:t>
            </a:r>
            <a:r>
              <a:rPr lang="en-US" sz="2400" dirty="0"/>
              <a:t>=new Student(</a:t>
            </a:r>
            <a:r>
              <a:rPr lang="en-US" sz="2400" dirty="0">
                <a:highlight>
                  <a:srgbClr val="00FFFF"/>
                </a:highlight>
              </a:rPr>
              <a:t>112,"sumit",6000f</a:t>
            </a:r>
            <a:r>
              <a:rPr lang="en-US" sz="2400" dirty="0"/>
              <a:t>);  </a:t>
            </a:r>
          </a:p>
          <a:p>
            <a:r>
              <a:rPr lang="en-US" sz="2400" dirty="0"/>
              <a:t>      </a:t>
            </a:r>
            <a:r>
              <a:rPr lang="en-US" sz="2400" dirty="0">
                <a:highlight>
                  <a:srgbClr val="00FFFF"/>
                </a:highlight>
              </a:rPr>
              <a:t>s1.display();  </a:t>
            </a:r>
          </a:p>
          <a:p>
            <a:r>
              <a:rPr lang="en-US" sz="2400" dirty="0">
                <a:highlight>
                  <a:srgbClr val="00FFFF"/>
                </a:highlight>
              </a:rPr>
              <a:t>      s2.display();  </a:t>
            </a:r>
          </a:p>
          <a:p>
            <a:r>
              <a:rPr lang="en-US" sz="2400" dirty="0"/>
              <a:t>       }</a:t>
            </a:r>
          </a:p>
          <a:p>
            <a:r>
              <a:rPr lang="en-US" sz="2400" dirty="0"/>
              <a:t>}  </a:t>
            </a:r>
            <a:endParaRPr lang="en-US" sz="2000" dirty="0"/>
          </a:p>
        </p:txBody>
      </p:sp>
      <p:cxnSp>
        <p:nvCxnSpPr>
          <p:cNvPr id="7" name="Straight Connector 6"/>
          <p:cNvCxnSpPr>
            <a:cxnSpLocks/>
          </p:cNvCxnSpPr>
          <p:nvPr/>
        </p:nvCxnSpPr>
        <p:spPr>
          <a:xfrm>
            <a:off x="6324600" y="1219200"/>
            <a:ext cx="0" cy="52570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F5D798BC-85DD-43C0-876C-BE1479ACB0E3}"/>
              </a:ext>
            </a:extLst>
          </p:cNvPr>
          <p:cNvSpPr>
            <a:spLocks noGrp="1"/>
          </p:cNvSpPr>
          <p:nvPr>
            <p:ph type="title"/>
          </p:nvPr>
        </p:nvSpPr>
        <p:spPr>
          <a:xfrm>
            <a:off x="914400" y="76200"/>
            <a:ext cx="10363200" cy="762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highlight>
                  <a:srgbClr val="FFFF00"/>
                </a:highlight>
              </a:rPr>
              <a:t>1) this: To refer current class instance variable</a:t>
            </a:r>
            <a:endParaRPr lang="en-US" dirty="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Effect transition="in" filter="fade">
                                      <p:cBhvr>
                                        <p:cTn id="39" dur="500"/>
                                        <p:tgtEl>
                                          <p:spTgt spid="4">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animEffect transition="in" filter="fade">
                                      <p:cBhvr>
                                        <p:cTn id="53" dur="500"/>
                                        <p:tgtEl>
                                          <p:spTgt spid="4">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7" end="17"/>
                                            </p:txEl>
                                          </p:spTgt>
                                        </p:tgtEl>
                                        <p:attrNameLst>
                                          <p:attrName>style.visibility</p:attrName>
                                        </p:attrNameLst>
                                      </p:cBhvr>
                                      <p:to>
                                        <p:strVal val="visible"/>
                                      </p:to>
                                    </p:set>
                                    <p:animEffect transition="in" filter="fade">
                                      <p:cBhvr>
                                        <p:cTn id="56" dur="500"/>
                                        <p:tgtEl>
                                          <p:spTgt spid="4">
                                            <p:txEl>
                                              <p:pRg st="17" end="1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Effect transition="in" filter="fade">
                                      <p:cBhvr>
                                        <p:cTn id="61" dur="500"/>
                                        <p:tgtEl>
                                          <p:spTgt spid="5">
                                            <p:txEl>
                                              <p:pRg st="0" end="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1" end="1"/>
                                            </p:txEl>
                                          </p:spTgt>
                                        </p:tgtEl>
                                        <p:attrNameLst>
                                          <p:attrName>style.visibility</p:attrName>
                                        </p:attrNameLst>
                                      </p:cBhvr>
                                      <p:to>
                                        <p:strVal val="visible"/>
                                      </p:to>
                                    </p:set>
                                    <p:animEffect transition="in" filter="fade">
                                      <p:cBhvr>
                                        <p:cTn id="64" dur="500"/>
                                        <p:tgtEl>
                                          <p:spTgt spid="5">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Effect transition="in" filter="fade">
                                      <p:cBhvr>
                                        <p:cTn id="67" dur="500"/>
                                        <p:tgtEl>
                                          <p:spTgt spid="5">
                                            <p:txEl>
                                              <p:pRg st="2" end="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5">
                                            <p:txEl>
                                              <p:pRg st="3" end="3"/>
                                            </p:txEl>
                                          </p:spTgt>
                                        </p:tgtEl>
                                        <p:attrNameLst>
                                          <p:attrName>style.visibility</p:attrName>
                                        </p:attrNameLst>
                                      </p:cBhvr>
                                      <p:to>
                                        <p:strVal val="visible"/>
                                      </p:to>
                                    </p:set>
                                    <p:animEffect transition="in" filter="fade">
                                      <p:cBhvr>
                                        <p:cTn id="70" dur="500"/>
                                        <p:tgtEl>
                                          <p:spTgt spid="5">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animEffect transition="in" filter="fade">
                                      <p:cBhvr>
                                        <p:cTn id="75" dur="500"/>
                                        <p:tgtEl>
                                          <p:spTgt spid="5">
                                            <p:txEl>
                                              <p:pRg st="4" end="4"/>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5">
                                            <p:txEl>
                                              <p:pRg st="5" end="5"/>
                                            </p:txEl>
                                          </p:spTgt>
                                        </p:tgtEl>
                                        <p:attrNameLst>
                                          <p:attrName>style.visibility</p:attrName>
                                        </p:attrNameLst>
                                      </p:cBhvr>
                                      <p:to>
                                        <p:strVal val="visible"/>
                                      </p:to>
                                    </p:set>
                                    <p:animEffect transition="in" filter="fade">
                                      <p:cBhvr>
                                        <p:cTn id="78" dur="500"/>
                                        <p:tgtEl>
                                          <p:spTgt spid="5">
                                            <p:txEl>
                                              <p:pRg st="5" end="5"/>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animEffect transition="in" filter="fade">
                                      <p:cBhvr>
                                        <p:cTn id="81" dur="500"/>
                                        <p:tgtEl>
                                          <p:spTgt spid="5">
                                            <p:txEl>
                                              <p:pRg st="6" end="6"/>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7" end="7"/>
                                            </p:txEl>
                                          </p:spTgt>
                                        </p:tgtEl>
                                        <p:attrNameLst>
                                          <p:attrName>style.visibility</p:attrName>
                                        </p:attrNameLst>
                                      </p:cBhvr>
                                      <p:to>
                                        <p:strVal val="visible"/>
                                      </p:to>
                                    </p:set>
                                    <p:animEffect transition="in" filter="fade">
                                      <p:cBhvr>
                                        <p:cTn id="84" dur="500"/>
                                        <p:tgtEl>
                                          <p:spTgt spid="5">
                                            <p:txEl>
                                              <p:pRg st="7" end="7"/>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animEffect transition="in" filter="fade">
                                      <p:cBhvr>
                                        <p:cTn id="87" dur="500"/>
                                        <p:tgtEl>
                                          <p:spTgt spid="5">
                                            <p:txEl>
                                              <p:pRg st="8" end="8"/>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5">
                                            <p:txEl>
                                              <p:pRg st="9" end="9"/>
                                            </p:txEl>
                                          </p:spTgt>
                                        </p:tgtEl>
                                        <p:attrNameLst>
                                          <p:attrName>style.visibility</p:attrName>
                                        </p:attrNameLst>
                                      </p:cBhvr>
                                      <p:to>
                                        <p:strVal val="visible"/>
                                      </p:to>
                                    </p:set>
                                    <p:animEffect transition="in" filter="fade">
                                      <p:cBhvr>
                                        <p:cTn id="9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4DC1A42-4275-E340-B700-711FBF5DFA69}"/>
              </a:ext>
            </a:extLst>
          </p:cNvPr>
          <p:cNvGraphicFramePr>
            <a:graphicFrameLocks noGrp="1"/>
          </p:cNvGraphicFramePr>
          <p:nvPr>
            <p:ph sz="quarter" idx="1"/>
            <p:extLst>
              <p:ext uri="{D42A27DB-BD31-4B8C-83A1-F6EECF244321}">
                <p14:modId xmlns:p14="http://schemas.microsoft.com/office/powerpoint/2010/main" val="3582715919"/>
              </p:ext>
            </p:extLst>
          </p:nvPr>
        </p:nvGraphicFramePr>
        <p:xfrm>
          <a:off x="609600" y="1447800"/>
          <a:ext cx="10972800" cy="1706880"/>
        </p:xfrm>
        <a:graphic>
          <a:graphicData uri="http://schemas.openxmlformats.org/drawingml/2006/table">
            <a:tbl>
              <a:tblPr firstRow="1" bandRow="1">
                <a:tableStyleId>{775DCB02-9BB8-47FD-8907-85C794F793BA}</a:tableStyleId>
              </a:tblPr>
              <a:tblGrid>
                <a:gridCol w="2259106">
                  <a:extLst>
                    <a:ext uri="{9D8B030D-6E8A-4147-A177-3AD203B41FA5}">
                      <a16:colId xmlns:a16="http://schemas.microsoft.com/office/drawing/2014/main" val="581261371"/>
                    </a:ext>
                  </a:extLst>
                </a:gridCol>
                <a:gridCol w="6051176">
                  <a:extLst>
                    <a:ext uri="{9D8B030D-6E8A-4147-A177-3AD203B41FA5}">
                      <a16:colId xmlns:a16="http://schemas.microsoft.com/office/drawing/2014/main" val="25917847"/>
                    </a:ext>
                  </a:extLst>
                </a:gridCol>
                <a:gridCol w="2662518">
                  <a:extLst>
                    <a:ext uri="{9D8B030D-6E8A-4147-A177-3AD203B41FA5}">
                      <a16:colId xmlns:a16="http://schemas.microsoft.com/office/drawing/2014/main" val="487949649"/>
                    </a:ext>
                  </a:extLst>
                </a:gridCol>
              </a:tblGrid>
              <a:tr h="370840">
                <a:tc>
                  <a:txBody>
                    <a:bodyPr/>
                    <a:lstStyle/>
                    <a:p>
                      <a:pPr algn="ctr"/>
                      <a:r>
                        <a:rPr lang="en-US" sz="2800" dirty="0"/>
                        <a:t>Unit No.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CO No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Attainment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8427474"/>
                  </a:ext>
                </a:extLst>
              </a:tr>
              <a:tr h="370840">
                <a:tc>
                  <a:txBody>
                    <a:bodyPr/>
                    <a:lstStyle/>
                    <a:p>
                      <a:pPr algn="ctr"/>
                      <a:r>
                        <a:rPr lang="en-US" sz="2400" dirty="0"/>
                        <a:t>Classes and 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en-IN" sz="2400" b="1" kern="1200" dirty="0">
                          <a:solidFill>
                            <a:schemeClr val="dk1"/>
                          </a:solidFill>
                          <a:effectLst/>
                          <a:latin typeface="+mn-lt"/>
                          <a:ea typeface="+mn-ea"/>
                          <a:cs typeface="+mn-cs"/>
                        </a:rPr>
                        <a:t>Define</a:t>
                      </a:r>
                      <a:r>
                        <a:rPr kumimoji="0" lang="en-IN" sz="2400" kern="1200" dirty="0">
                          <a:solidFill>
                            <a:schemeClr val="dk1"/>
                          </a:solidFill>
                          <a:effectLst/>
                          <a:latin typeface="+mn-lt"/>
                          <a:ea typeface="+mn-ea"/>
                          <a:cs typeface="+mn-cs"/>
                        </a:rPr>
                        <a:t> concepts of classes, objects, methods, constructors and </a:t>
                      </a:r>
                      <a:r>
                        <a:rPr kumimoji="0" lang="en-IN" sz="2400" b="1" kern="1200" dirty="0">
                          <a:solidFill>
                            <a:schemeClr val="dk1"/>
                          </a:solidFill>
                          <a:effectLst/>
                          <a:latin typeface="+mn-lt"/>
                          <a:ea typeface="+mn-ea"/>
                          <a:cs typeface="+mn-cs"/>
                        </a:rPr>
                        <a:t>implement</a:t>
                      </a:r>
                      <a:r>
                        <a:rPr kumimoji="0" lang="en-IN" sz="2400" kern="1200" dirty="0">
                          <a:solidFill>
                            <a:schemeClr val="dk1"/>
                          </a:solidFill>
                          <a:effectLst/>
                          <a:latin typeface="+mn-lt"/>
                          <a:ea typeface="+mn-ea"/>
                          <a:cs typeface="+mn-cs"/>
                        </a:rPr>
                        <a:t> method and constructor overloading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Unit Test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148130"/>
                  </a:ext>
                </a:extLst>
              </a:tr>
            </a:tbl>
          </a:graphicData>
        </a:graphic>
      </p:graphicFrame>
      <p:sp>
        <p:nvSpPr>
          <p:cNvPr id="4" name="Title 1">
            <a:extLst>
              <a:ext uri="{FF2B5EF4-FFF2-40B4-BE49-F238E27FC236}">
                <a16:creationId xmlns:a16="http://schemas.microsoft.com/office/drawing/2014/main" id="{950324E6-8E90-2DDD-7386-EDC953159A65}"/>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CO and PO Mapping</a:t>
            </a:r>
          </a:p>
        </p:txBody>
      </p:sp>
      <p:graphicFrame>
        <p:nvGraphicFramePr>
          <p:cNvPr id="5" name="Table 5">
            <a:extLst>
              <a:ext uri="{FF2B5EF4-FFF2-40B4-BE49-F238E27FC236}">
                <a16:creationId xmlns:a16="http://schemas.microsoft.com/office/drawing/2014/main" id="{CBDF9793-5223-D5A4-DEBB-8E85B34EC734}"/>
              </a:ext>
            </a:extLst>
          </p:cNvPr>
          <p:cNvGraphicFramePr>
            <a:graphicFrameLocks noGrp="1"/>
          </p:cNvGraphicFramePr>
          <p:nvPr>
            <p:extLst>
              <p:ext uri="{D42A27DB-BD31-4B8C-83A1-F6EECF244321}">
                <p14:modId xmlns:p14="http://schemas.microsoft.com/office/powerpoint/2010/main" val="3025524523"/>
              </p:ext>
            </p:extLst>
          </p:nvPr>
        </p:nvGraphicFramePr>
        <p:xfrm>
          <a:off x="533400" y="3703321"/>
          <a:ext cx="11049000" cy="741680"/>
        </p:xfrm>
        <a:graphic>
          <a:graphicData uri="http://schemas.openxmlformats.org/drawingml/2006/table">
            <a:tbl>
              <a:tblPr firstRow="1" bandRow="1">
                <a:tableStyleId>{5C22544A-7EE6-4342-B048-85BDC9FD1C3A}</a:tableStyleId>
              </a:tblPr>
              <a:tblGrid>
                <a:gridCol w="631170">
                  <a:extLst>
                    <a:ext uri="{9D8B030D-6E8A-4147-A177-3AD203B41FA5}">
                      <a16:colId xmlns:a16="http://schemas.microsoft.com/office/drawing/2014/main" val="1687340552"/>
                    </a:ext>
                  </a:extLst>
                </a:gridCol>
                <a:gridCol w="722052">
                  <a:extLst>
                    <a:ext uri="{9D8B030D-6E8A-4147-A177-3AD203B41FA5}">
                      <a16:colId xmlns:a16="http://schemas.microsoft.com/office/drawing/2014/main" val="2053230621"/>
                    </a:ext>
                  </a:extLst>
                </a:gridCol>
                <a:gridCol w="710066">
                  <a:extLst>
                    <a:ext uri="{9D8B030D-6E8A-4147-A177-3AD203B41FA5}">
                      <a16:colId xmlns:a16="http://schemas.microsoft.com/office/drawing/2014/main" val="3688489335"/>
                    </a:ext>
                  </a:extLst>
                </a:gridCol>
                <a:gridCol w="710066">
                  <a:extLst>
                    <a:ext uri="{9D8B030D-6E8A-4147-A177-3AD203B41FA5}">
                      <a16:colId xmlns:a16="http://schemas.microsoft.com/office/drawing/2014/main" val="4044948610"/>
                    </a:ext>
                  </a:extLst>
                </a:gridCol>
                <a:gridCol w="710066">
                  <a:extLst>
                    <a:ext uri="{9D8B030D-6E8A-4147-A177-3AD203B41FA5}">
                      <a16:colId xmlns:a16="http://schemas.microsoft.com/office/drawing/2014/main" val="524705560"/>
                    </a:ext>
                  </a:extLst>
                </a:gridCol>
                <a:gridCol w="692166">
                  <a:extLst>
                    <a:ext uri="{9D8B030D-6E8A-4147-A177-3AD203B41FA5}">
                      <a16:colId xmlns:a16="http://schemas.microsoft.com/office/drawing/2014/main" val="2239827146"/>
                    </a:ext>
                  </a:extLst>
                </a:gridCol>
                <a:gridCol w="643771">
                  <a:extLst>
                    <a:ext uri="{9D8B030D-6E8A-4147-A177-3AD203B41FA5}">
                      <a16:colId xmlns:a16="http://schemas.microsoft.com/office/drawing/2014/main" val="963484992"/>
                    </a:ext>
                  </a:extLst>
                </a:gridCol>
                <a:gridCol w="609600">
                  <a:extLst>
                    <a:ext uri="{9D8B030D-6E8A-4147-A177-3AD203B41FA5}">
                      <a16:colId xmlns:a16="http://schemas.microsoft.com/office/drawing/2014/main" val="1599555900"/>
                    </a:ext>
                  </a:extLst>
                </a:gridCol>
                <a:gridCol w="609600">
                  <a:extLst>
                    <a:ext uri="{9D8B030D-6E8A-4147-A177-3AD203B41FA5}">
                      <a16:colId xmlns:a16="http://schemas.microsoft.com/office/drawing/2014/main" val="3613763763"/>
                    </a:ext>
                  </a:extLst>
                </a:gridCol>
                <a:gridCol w="609600">
                  <a:extLst>
                    <a:ext uri="{9D8B030D-6E8A-4147-A177-3AD203B41FA5}">
                      <a16:colId xmlns:a16="http://schemas.microsoft.com/office/drawing/2014/main" val="1957897418"/>
                    </a:ext>
                  </a:extLst>
                </a:gridCol>
                <a:gridCol w="685800">
                  <a:extLst>
                    <a:ext uri="{9D8B030D-6E8A-4147-A177-3AD203B41FA5}">
                      <a16:colId xmlns:a16="http://schemas.microsoft.com/office/drawing/2014/main" val="1929206253"/>
                    </a:ext>
                  </a:extLst>
                </a:gridCol>
                <a:gridCol w="743243">
                  <a:extLst>
                    <a:ext uri="{9D8B030D-6E8A-4147-A177-3AD203B41FA5}">
                      <a16:colId xmlns:a16="http://schemas.microsoft.com/office/drawing/2014/main" val="919088560"/>
                    </a:ext>
                  </a:extLst>
                </a:gridCol>
                <a:gridCol w="685800">
                  <a:extLst>
                    <a:ext uri="{9D8B030D-6E8A-4147-A177-3AD203B41FA5}">
                      <a16:colId xmlns:a16="http://schemas.microsoft.com/office/drawing/2014/main" val="1235484402"/>
                    </a:ext>
                  </a:extLst>
                </a:gridCol>
                <a:gridCol w="762000">
                  <a:extLst>
                    <a:ext uri="{9D8B030D-6E8A-4147-A177-3AD203B41FA5}">
                      <a16:colId xmlns:a16="http://schemas.microsoft.com/office/drawing/2014/main" val="1201672387"/>
                    </a:ext>
                  </a:extLst>
                </a:gridCol>
                <a:gridCol w="762000">
                  <a:extLst>
                    <a:ext uri="{9D8B030D-6E8A-4147-A177-3AD203B41FA5}">
                      <a16:colId xmlns:a16="http://schemas.microsoft.com/office/drawing/2014/main" val="2544576001"/>
                    </a:ext>
                  </a:extLst>
                </a:gridCol>
                <a:gridCol w="762000">
                  <a:extLst>
                    <a:ext uri="{9D8B030D-6E8A-4147-A177-3AD203B41FA5}">
                      <a16:colId xmlns:a16="http://schemas.microsoft.com/office/drawing/2014/main" val="1720864835"/>
                    </a:ext>
                  </a:extLst>
                </a:gridCol>
              </a:tblGrid>
              <a:tr h="370840">
                <a:tc>
                  <a:txBody>
                    <a:bodyPr/>
                    <a:lstStyle/>
                    <a:p>
                      <a:r>
                        <a:rPr lang="en-US" dirty="0"/>
                        <a:t>CO</a:t>
                      </a:r>
                    </a:p>
                  </a:txBody>
                  <a:tcPr/>
                </a:tc>
                <a:tc>
                  <a:txBody>
                    <a:bodyPr/>
                    <a:lstStyle/>
                    <a:p>
                      <a:r>
                        <a:rPr lang="en-US" dirty="0"/>
                        <a:t>PO1</a:t>
                      </a:r>
                    </a:p>
                  </a:txBody>
                  <a:tcPr/>
                </a:tc>
                <a:tc>
                  <a:txBody>
                    <a:bodyPr/>
                    <a:lstStyle/>
                    <a:p>
                      <a:r>
                        <a:rPr lang="en-US" dirty="0"/>
                        <a:t>PO2</a:t>
                      </a:r>
                    </a:p>
                  </a:txBody>
                  <a:tcPr/>
                </a:tc>
                <a:tc>
                  <a:txBody>
                    <a:bodyPr/>
                    <a:lstStyle/>
                    <a:p>
                      <a:r>
                        <a:rPr lang="en-US" dirty="0"/>
                        <a:t>PO3</a:t>
                      </a:r>
                    </a:p>
                  </a:txBody>
                  <a:tcPr/>
                </a:tc>
                <a:tc>
                  <a:txBody>
                    <a:bodyPr/>
                    <a:lstStyle/>
                    <a:p>
                      <a:r>
                        <a:rPr lang="en-US" dirty="0"/>
                        <a:t>PO4</a:t>
                      </a:r>
                    </a:p>
                  </a:txBody>
                  <a:tcPr/>
                </a:tc>
                <a:tc>
                  <a:txBody>
                    <a:bodyPr/>
                    <a:lstStyle/>
                    <a:p>
                      <a:r>
                        <a:rPr lang="en-US" dirty="0"/>
                        <a:t>PO5</a:t>
                      </a:r>
                    </a:p>
                  </a:txBody>
                  <a:tcPr/>
                </a:tc>
                <a:tc>
                  <a:txBody>
                    <a:bodyPr/>
                    <a:lstStyle/>
                    <a:p>
                      <a:r>
                        <a:rPr lang="en-US" dirty="0"/>
                        <a:t>PO6</a:t>
                      </a:r>
                    </a:p>
                  </a:txBody>
                  <a:tcPr/>
                </a:tc>
                <a:tc>
                  <a:txBody>
                    <a:bodyPr/>
                    <a:lstStyle/>
                    <a:p>
                      <a:r>
                        <a:rPr lang="en-US" dirty="0"/>
                        <a:t>PO7</a:t>
                      </a:r>
                    </a:p>
                  </a:txBody>
                  <a:tcPr/>
                </a:tc>
                <a:tc>
                  <a:txBody>
                    <a:bodyPr/>
                    <a:lstStyle/>
                    <a:p>
                      <a:r>
                        <a:rPr lang="en-US" dirty="0"/>
                        <a:t>PO8</a:t>
                      </a:r>
                    </a:p>
                  </a:txBody>
                  <a:tcPr/>
                </a:tc>
                <a:tc>
                  <a:txBody>
                    <a:bodyPr/>
                    <a:lstStyle/>
                    <a:p>
                      <a:r>
                        <a:rPr lang="en-US" dirty="0"/>
                        <a:t>PO9</a:t>
                      </a:r>
                    </a:p>
                  </a:txBody>
                  <a:tcPr/>
                </a:tc>
                <a:tc>
                  <a:txBody>
                    <a:bodyPr/>
                    <a:lstStyle/>
                    <a:p>
                      <a:r>
                        <a:rPr lang="en-US" dirty="0"/>
                        <a:t>PO10</a:t>
                      </a:r>
                    </a:p>
                  </a:txBody>
                  <a:tcPr/>
                </a:tc>
                <a:tc>
                  <a:txBody>
                    <a:bodyPr/>
                    <a:lstStyle/>
                    <a:p>
                      <a:r>
                        <a:rPr lang="en-US" dirty="0"/>
                        <a:t>PO11</a:t>
                      </a:r>
                    </a:p>
                  </a:txBody>
                  <a:tcPr/>
                </a:tc>
                <a:tc>
                  <a:txBody>
                    <a:bodyPr/>
                    <a:lstStyle/>
                    <a:p>
                      <a:r>
                        <a:rPr lang="en-US" dirty="0"/>
                        <a:t>PO12</a:t>
                      </a:r>
                    </a:p>
                  </a:txBody>
                  <a:tcPr/>
                </a:tc>
                <a:tc>
                  <a:txBody>
                    <a:bodyPr/>
                    <a:lstStyle/>
                    <a:p>
                      <a:r>
                        <a:rPr lang="en-US" dirty="0"/>
                        <a:t>PSO1</a:t>
                      </a:r>
                    </a:p>
                  </a:txBody>
                  <a:tcPr/>
                </a:tc>
                <a:tc>
                  <a:txBody>
                    <a:bodyPr/>
                    <a:lstStyle/>
                    <a:p>
                      <a:r>
                        <a:rPr lang="en-US" dirty="0"/>
                        <a:t>PSO2</a:t>
                      </a:r>
                    </a:p>
                  </a:txBody>
                  <a:tcPr/>
                </a:tc>
                <a:tc>
                  <a:txBody>
                    <a:bodyPr/>
                    <a:lstStyle/>
                    <a:p>
                      <a:r>
                        <a:rPr lang="en-US" dirty="0"/>
                        <a:t>PSO3</a:t>
                      </a:r>
                    </a:p>
                  </a:txBody>
                  <a:tcPr/>
                </a:tc>
                <a:extLst>
                  <a:ext uri="{0D108BD9-81ED-4DB2-BD59-A6C34878D82A}">
                    <a16:rowId xmlns:a16="http://schemas.microsoft.com/office/drawing/2014/main" val="3251628923"/>
                  </a:ext>
                </a:extLst>
              </a:tr>
              <a:tr h="370840">
                <a:tc>
                  <a:txBody>
                    <a:bodyPr/>
                    <a:lstStyle/>
                    <a:p>
                      <a:r>
                        <a:rPr lang="en-US" dirty="0"/>
                        <a:t>CO2</a:t>
                      </a:r>
                    </a:p>
                  </a:txBody>
                  <a:tcPr/>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1904289613"/>
                  </a:ext>
                </a:extLst>
              </a:tr>
            </a:tbl>
          </a:graphicData>
        </a:graphic>
      </p:graphicFrame>
    </p:spTree>
    <p:extLst>
      <p:ext uri="{BB962C8B-B14F-4D97-AF65-F5344CB8AC3E}">
        <p14:creationId xmlns:p14="http://schemas.microsoft.com/office/powerpoint/2010/main" val="3045389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
            <a:ext cx="7772400" cy="808038"/>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dirty="0">
                <a:highlight>
                  <a:srgbClr val="FFFF00"/>
                </a:highlight>
              </a:rPr>
              <a:t>this: To invoke current class method</a:t>
            </a:r>
            <a:endParaRPr lang="en-US" dirty="0">
              <a:highlight>
                <a:srgbClr val="FFFF00"/>
              </a:highlight>
            </a:endParaRPr>
          </a:p>
        </p:txBody>
      </p:sp>
      <p:sp>
        <p:nvSpPr>
          <p:cNvPr id="4" name="Rectangle 3"/>
          <p:cNvSpPr/>
          <p:nvPr/>
        </p:nvSpPr>
        <p:spPr>
          <a:xfrm>
            <a:off x="228600" y="917912"/>
            <a:ext cx="5638800" cy="59400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A</a:t>
            </a:r>
          </a:p>
          <a:p>
            <a:r>
              <a:rPr lang="en-US" sz="2000" dirty="0"/>
              <a:t>{  </a:t>
            </a:r>
          </a:p>
          <a:p>
            <a:r>
              <a:rPr lang="en-US" sz="2000" dirty="0"/>
              <a:t>      </a:t>
            </a:r>
            <a:r>
              <a:rPr lang="en-US" sz="2000" dirty="0">
                <a:highlight>
                  <a:srgbClr val="00FFFF"/>
                </a:highlight>
              </a:rPr>
              <a:t>public void m()</a:t>
            </a:r>
          </a:p>
          <a:p>
            <a:r>
              <a:rPr lang="en-US" sz="2000" dirty="0"/>
              <a:t>     {</a:t>
            </a:r>
          </a:p>
          <a:p>
            <a:r>
              <a:rPr lang="en-US" sz="2000" dirty="0"/>
              <a:t>        </a:t>
            </a:r>
            <a:r>
              <a:rPr lang="en-US" sz="2000" dirty="0" err="1"/>
              <a:t>System.out.println</a:t>
            </a:r>
            <a:r>
              <a:rPr lang="en-US" sz="2000" dirty="0"/>
              <a:t>("</a:t>
            </a:r>
            <a:r>
              <a:rPr lang="en-US" sz="2000" dirty="0">
                <a:highlight>
                  <a:srgbClr val="00FFFF"/>
                </a:highlight>
              </a:rPr>
              <a:t>hello m</a:t>
            </a:r>
            <a:r>
              <a:rPr lang="en-US" sz="2000" dirty="0"/>
              <a:t>");</a:t>
            </a:r>
          </a:p>
          <a:p>
            <a:r>
              <a:rPr lang="en-US" sz="2000" dirty="0"/>
              <a:t>       }  </a:t>
            </a:r>
          </a:p>
          <a:p>
            <a:r>
              <a:rPr lang="en-US" sz="2000" dirty="0"/>
              <a:t>     </a:t>
            </a:r>
            <a:r>
              <a:rPr lang="en-US" sz="2000" dirty="0">
                <a:highlight>
                  <a:srgbClr val="00FFFF"/>
                </a:highlight>
              </a:rPr>
              <a:t>public void n()</a:t>
            </a:r>
          </a:p>
          <a:p>
            <a:r>
              <a:rPr lang="en-US" sz="2000" dirty="0"/>
              <a:t>     {  </a:t>
            </a:r>
          </a:p>
          <a:p>
            <a:r>
              <a:rPr lang="en-US" sz="2000" dirty="0"/>
              <a:t>         </a:t>
            </a:r>
            <a:r>
              <a:rPr lang="en-US" sz="2000" dirty="0" err="1"/>
              <a:t>System.out.println</a:t>
            </a:r>
            <a:r>
              <a:rPr lang="en-US" sz="2000" dirty="0"/>
              <a:t>("</a:t>
            </a:r>
            <a:r>
              <a:rPr lang="en-US" sz="2000" dirty="0">
                <a:highlight>
                  <a:srgbClr val="00FFFF"/>
                </a:highlight>
              </a:rPr>
              <a:t>hello n</a:t>
            </a:r>
            <a:r>
              <a:rPr lang="en-US" sz="2000" dirty="0"/>
              <a:t>");  </a:t>
            </a:r>
          </a:p>
          <a:p>
            <a:r>
              <a:rPr lang="en-US" sz="2000" dirty="0"/>
              <a:t>         m();  </a:t>
            </a:r>
          </a:p>
          <a:p>
            <a:r>
              <a:rPr lang="en-US" sz="2000" dirty="0"/>
              <a:t>       }   </a:t>
            </a:r>
          </a:p>
          <a:p>
            <a:r>
              <a:rPr lang="en-US" sz="2000" dirty="0"/>
              <a:t>}  </a:t>
            </a:r>
          </a:p>
          <a:p>
            <a:r>
              <a:rPr lang="en-US" sz="2000" dirty="0">
                <a:highlight>
                  <a:srgbClr val="00FFFF"/>
                </a:highlight>
              </a:rPr>
              <a:t>class Test</a:t>
            </a:r>
            <a:r>
              <a:rPr lang="en-US" sz="2000" dirty="0"/>
              <a:t>{  </a:t>
            </a:r>
          </a:p>
          <a:p>
            <a:r>
              <a:rPr lang="en-US" sz="2000" dirty="0"/>
              <a:t>public static void main(String </a:t>
            </a:r>
            <a:r>
              <a:rPr lang="en-US" sz="2000" dirty="0" err="1"/>
              <a:t>args</a:t>
            </a:r>
            <a:r>
              <a:rPr lang="en-US" sz="2000" dirty="0"/>
              <a:t>[])</a:t>
            </a:r>
          </a:p>
          <a:p>
            <a:r>
              <a:rPr lang="en-US" sz="2000" dirty="0"/>
              <a:t>   {  </a:t>
            </a:r>
          </a:p>
          <a:p>
            <a:r>
              <a:rPr lang="en-US" sz="2000" dirty="0"/>
              <a:t>       A </a:t>
            </a:r>
            <a:r>
              <a:rPr lang="en-US" sz="2000" dirty="0" err="1">
                <a:highlight>
                  <a:srgbClr val="00FFFF"/>
                </a:highlight>
              </a:rPr>
              <a:t>a</a:t>
            </a:r>
            <a:r>
              <a:rPr lang="en-US" sz="2000" dirty="0"/>
              <a:t>=new A();  </a:t>
            </a:r>
          </a:p>
          <a:p>
            <a:r>
              <a:rPr lang="en-US" sz="2000" dirty="0">
                <a:highlight>
                  <a:srgbClr val="00FFFF"/>
                </a:highlight>
              </a:rPr>
              <a:t>       </a:t>
            </a:r>
            <a:r>
              <a:rPr lang="en-US" sz="2000" dirty="0" err="1">
                <a:highlight>
                  <a:srgbClr val="00FFFF"/>
                </a:highlight>
              </a:rPr>
              <a:t>a.n</a:t>
            </a:r>
            <a:r>
              <a:rPr lang="en-US" sz="2000" dirty="0">
                <a:highlight>
                  <a:srgbClr val="00FFFF"/>
                </a:highlight>
              </a:rPr>
              <a:t>();  </a:t>
            </a:r>
          </a:p>
          <a:p>
            <a:r>
              <a:rPr lang="en-US" sz="2000" dirty="0"/>
              <a:t>    }</a:t>
            </a:r>
          </a:p>
          <a:p>
            <a:r>
              <a:rPr lang="en-US" sz="2000" dirty="0"/>
              <a:t>}  </a:t>
            </a:r>
          </a:p>
        </p:txBody>
      </p:sp>
      <p:sp>
        <p:nvSpPr>
          <p:cNvPr id="5" name="Rectangle 4"/>
          <p:cNvSpPr/>
          <p:nvPr/>
        </p:nvSpPr>
        <p:spPr>
          <a:xfrm>
            <a:off x="6172200" y="946744"/>
            <a:ext cx="5118755" cy="59400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A</a:t>
            </a:r>
            <a:r>
              <a:rPr lang="en-US" sz="2000" dirty="0"/>
              <a:t>{  </a:t>
            </a:r>
          </a:p>
          <a:p>
            <a:r>
              <a:rPr lang="en-US" sz="2000" dirty="0"/>
              <a:t>     </a:t>
            </a:r>
            <a:r>
              <a:rPr lang="en-US" sz="2000" dirty="0">
                <a:highlight>
                  <a:srgbClr val="00FF00"/>
                </a:highlight>
              </a:rPr>
              <a:t>public void m()</a:t>
            </a:r>
          </a:p>
          <a:p>
            <a:r>
              <a:rPr lang="en-US" sz="2000" dirty="0"/>
              <a:t>        {  </a:t>
            </a:r>
          </a:p>
          <a:p>
            <a:r>
              <a:rPr lang="en-US" sz="2000" dirty="0"/>
              <a:t>            </a:t>
            </a:r>
            <a:r>
              <a:rPr lang="en-US" sz="2000" dirty="0" err="1"/>
              <a:t>System.out.println</a:t>
            </a:r>
            <a:r>
              <a:rPr lang="en-US" sz="2000" dirty="0"/>
              <a:t>("</a:t>
            </a:r>
            <a:r>
              <a:rPr lang="en-US" sz="2000" dirty="0">
                <a:highlight>
                  <a:srgbClr val="00FF00"/>
                </a:highlight>
              </a:rPr>
              <a:t>hello m</a:t>
            </a:r>
            <a:r>
              <a:rPr lang="en-US" sz="2000" dirty="0"/>
              <a:t>");</a:t>
            </a:r>
          </a:p>
          <a:p>
            <a:r>
              <a:rPr lang="en-US" sz="2000" dirty="0"/>
              <a:t>        }  </a:t>
            </a:r>
          </a:p>
          <a:p>
            <a:r>
              <a:rPr lang="en-US" sz="2000" dirty="0">
                <a:highlight>
                  <a:srgbClr val="00FF00"/>
                </a:highlight>
              </a:rPr>
              <a:t>   public void n()</a:t>
            </a:r>
          </a:p>
          <a:p>
            <a:r>
              <a:rPr lang="en-US" sz="2000" dirty="0"/>
              <a:t>      {  </a:t>
            </a:r>
          </a:p>
          <a:p>
            <a:r>
              <a:rPr lang="en-US" sz="2000" dirty="0"/>
              <a:t>           </a:t>
            </a:r>
            <a:r>
              <a:rPr lang="en-US" sz="2000" dirty="0" err="1"/>
              <a:t>System.out.println</a:t>
            </a:r>
            <a:r>
              <a:rPr lang="en-US" sz="2000" dirty="0"/>
              <a:t>("</a:t>
            </a:r>
            <a:r>
              <a:rPr lang="en-US" sz="2000" dirty="0">
                <a:highlight>
                  <a:srgbClr val="00FF00"/>
                </a:highlight>
              </a:rPr>
              <a:t>hello n</a:t>
            </a:r>
            <a:r>
              <a:rPr lang="en-US" sz="2000" dirty="0"/>
              <a:t>");  </a:t>
            </a:r>
          </a:p>
          <a:p>
            <a:r>
              <a:rPr lang="en-US" sz="2000" b="1" dirty="0">
                <a:solidFill>
                  <a:srgbClr val="FF0000"/>
                </a:solidFill>
              </a:rPr>
              <a:t>          </a:t>
            </a:r>
            <a:r>
              <a:rPr lang="en-US" sz="2000" b="1" dirty="0" err="1">
                <a:solidFill>
                  <a:srgbClr val="FF0000"/>
                </a:solidFill>
                <a:highlight>
                  <a:srgbClr val="FFFF00"/>
                </a:highlight>
              </a:rPr>
              <a:t>this.m</a:t>
            </a:r>
            <a:r>
              <a:rPr lang="en-US" sz="2000" b="1" dirty="0">
                <a:solidFill>
                  <a:srgbClr val="FF0000"/>
                </a:solidFill>
                <a:highlight>
                  <a:srgbClr val="FFFF00"/>
                </a:highlight>
              </a:rPr>
              <a:t>(); </a:t>
            </a:r>
            <a:r>
              <a:rPr lang="en-US" sz="2000" b="1" dirty="0">
                <a:solidFill>
                  <a:srgbClr val="FF0000"/>
                </a:solidFill>
              </a:rPr>
              <a:t> </a:t>
            </a:r>
          </a:p>
          <a:p>
            <a:r>
              <a:rPr lang="en-US" sz="2000" dirty="0"/>
              <a:t>        }  </a:t>
            </a:r>
          </a:p>
          <a:p>
            <a:r>
              <a:rPr lang="en-US" sz="2000" dirty="0"/>
              <a:t> }  </a:t>
            </a:r>
          </a:p>
          <a:p>
            <a:r>
              <a:rPr lang="en-US" sz="2000" dirty="0">
                <a:highlight>
                  <a:srgbClr val="00FFFF"/>
                </a:highlight>
              </a:rPr>
              <a:t>class Test</a:t>
            </a:r>
          </a:p>
          <a:p>
            <a:r>
              <a:rPr lang="en-US" sz="2000" dirty="0"/>
              <a:t>{  </a:t>
            </a:r>
          </a:p>
          <a:p>
            <a:r>
              <a:rPr lang="en-US" sz="2000" dirty="0"/>
              <a:t>    public static void main(String </a:t>
            </a:r>
            <a:r>
              <a:rPr lang="en-US" sz="2000" dirty="0" err="1"/>
              <a:t>args</a:t>
            </a:r>
            <a:r>
              <a:rPr lang="en-US" sz="2000" dirty="0"/>
              <a:t>[])</a:t>
            </a:r>
          </a:p>
          <a:p>
            <a:r>
              <a:rPr lang="en-US" sz="2000" dirty="0"/>
              <a:t>   {  </a:t>
            </a:r>
          </a:p>
          <a:p>
            <a:r>
              <a:rPr lang="en-US" sz="2000" dirty="0"/>
              <a:t>        A </a:t>
            </a:r>
            <a:r>
              <a:rPr lang="en-US" sz="2000" dirty="0">
                <a:highlight>
                  <a:srgbClr val="00FFFF"/>
                </a:highlight>
              </a:rPr>
              <a:t>a=</a:t>
            </a:r>
            <a:r>
              <a:rPr lang="en-US" sz="2000" dirty="0"/>
              <a:t>new A();  </a:t>
            </a:r>
          </a:p>
          <a:p>
            <a:r>
              <a:rPr lang="en-US" sz="2000" dirty="0">
                <a:highlight>
                  <a:srgbClr val="00FFFF"/>
                </a:highlight>
              </a:rPr>
              <a:t>        </a:t>
            </a:r>
            <a:r>
              <a:rPr lang="en-US" sz="2000" dirty="0" err="1">
                <a:highlight>
                  <a:srgbClr val="00FFFF"/>
                </a:highlight>
              </a:rPr>
              <a:t>a.n</a:t>
            </a:r>
            <a:r>
              <a:rPr lang="en-US" sz="2000" dirty="0">
                <a:highlight>
                  <a:srgbClr val="00FFFF"/>
                </a:highlight>
              </a:rPr>
              <a:t>();  </a:t>
            </a:r>
          </a:p>
          <a:p>
            <a:r>
              <a:rPr lang="en-US" sz="2000" dirty="0"/>
              <a:t>     }</a:t>
            </a:r>
          </a:p>
          <a:p>
            <a:r>
              <a:rPr lang="en-US" sz="2000" dirty="0"/>
              <a:t>}  </a:t>
            </a:r>
          </a:p>
        </p:txBody>
      </p:sp>
      <p:cxnSp>
        <p:nvCxnSpPr>
          <p:cNvPr id="7" name="Straight Connector 6"/>
          <p:cNvCxnSpPr/>
          <p:nvPr/>
        </p:nvCxnSpPr>
        <p:spPr>
          <a:xfrm rot="5400000">
            <a:off x="3391694" y="3847306"/>
            <a:ext cx="5257800" cy="1588"/>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fade">
                                      <p:cBhvr>
                                        <p:cTn id="49" dur="500"/>
                                        <p:tgtEl>
                                          <p:spTgt spid="4">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fade">
                                      <p:cBhvr>
                                        <p:cTn id="52" dur="500"/>
                                        <p:tgtEl>
                                          <p:spTgt spid="4">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fade">
                                      <p:cBhvr>
                                        <p:cTn id="55" dur="500"/>
                                        <p:tgtEl>
                                          <p:spTgt spid="4">
                                            <p:txEl>
                                              <p:pRg st="14" end="1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fade">
                                      <p:cBhvr>
                                        <p:cTn id="58" dur="500"/>
                                        <p:tgtEl>
                                          <p:spTgt spid="4">
                                            <p:txEl>
                                              <p:pRg st="15" end="1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animEffect transition="in" filter="fade">
                                      <p:cBhvr>
                                        <p:cTn id="63" dur="500"/>
                                        <p:tgtEl>
                                          <p:spTgt spid="4">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17" end="17"/>
                                            </p:txEl>
                                          </p:spTgt>
                                        </p:tgtEl>
                                        <p:attrNameLst>
                                          <p:attrName>style.visibility</p:attrName>
                                        </p:attrNameLst>
                                      </p:cBhvr>
                                      <p:to>
                                        <p:strVal val="visible"/>
                                      </p:to>
                                    </p:set>
                                    <p:animEffect transition="in" filter="fade">
                                      <p:cBhvr>
                                        <p:cTn id="66" dur="500"/>
                                        <p:tgtEl>
                                          <p:spTgt spid="4">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18" end="18"/>
                                            </p:txEl>
                                          </p:spTgt>
                                        </p:tgtEl>
                                        <p:attrNameLst>
                                          <p:attrName>style.visibility</p:attrName>
                                        </p:attrNameLst>
                                      </p:cBhvr>
                                      <p:to>
                                        <p:strVal val="visible"/>
                                      </p:to>
                                    </p:set>
                                    <p:animEffect transition="in" filter="fade">
                                      <p:cBhvr>
                                        <p:cTn id="69" dur="500"/>
                                        <p:tgtEl>
                                          <p:spTgt spid="4">
                                            <p:txEl>
                                              <p:pRg st="18" end="1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
                                            <p:txEl>
                                              <p:pRg st="0" end="0"/>
                                            </p:txEl>
                                          </p:spTgt>
                                        </p:tgtEl>
                                        <p:attrNameLst>
                                          <p:attrName>style.visibility</p:attrName>
                                        </p:attrNameLst>
                                      </p:cBhvr>
                                      <p:to>
                                        <p:strVal val="visible"/>
                                      </p:to>
                                    </p:set>
                                    <p:animEffect transition="in" filter="fade">
                                      <p:cBhvr>
                                        <p:cTn id="74" dur="500"/>
                                        <p:tgtEl>
                                          <p:spTgt spid="5">
                                            <p:txEl>
                                              <p:pRg st="0" end="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5">
                                            <p:txEl>
                                              <p:pRg st="1" end="1"/>
                                            </p:txEl>
                                          </p:spTgt>
                                        </p:tgtEl>
                                        <p:attrNameLst>
                                          <p:attrName>style.visibility</p:attrName>
                                        </p:attrNameLst>
                                      </p:cBhvr>
                                      <p:to>
                                        <p:strVal val="visible"/>
                                      </p:to>
                                    </p:set>
                                    <p:animEffect transition="in" filter="fade">
                                      <p:cBhvr>
                                        <p:cTn id="77" dur="500"/>
                                        <p:tgtEl>
                                          <p:spTgt spid="5">
                                            <p:txEl>
                                              <p:pRg st="1" end="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2" end="2"/>
                                            </p:txEl>
                                          </p:spTgt>
                                        </p:tgtEl>
                                        <p:attrNameLst>
                                          <p:attrName>style.visibility</p:attrName>
                                        </p:attrNameLst>
                                      </p:cBhvr>
                                      <p:to>
                                        <p:strVal val="visible"/>
                                      </p:to>
                                    </p:set>
                                    <p:animEffect transition="in" filter="fade">
                                      <p:cBhvr>
                                        <p:cTn id="80" dur="500"/>
                                        <p:tgtEl>
                                          <p:spTgt spid="5">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
                                            <p:txEl>
                                              <p:pRg st="3" end="3"/>
                                            </p:txEl>
                                          </p:spTgt>
                                        </p:tgtEl>
                                        <p:attrNameLst>
                                          <p:attrName>style.visibility</p:attrName>
                                        </p:attrNameLst>
                                      </p:cBhvr>
                                      <p:to>
                                        <p:strVal val="visible"/>
                                      </p:to>
                                    </p:set>
                                    <p:animEffect transition="in" filter="fade">
                                      <p:cBhvr>
                                        <p:cTn id="83" dur="500"/>
                                        <p:tgtEl>
                                          <p:spTgt spid="5">
                                            <p:txEl>
                                              <p:pRg st="3" end="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5">
                                            <p:txEl>
                                              <p:pRg st="4" end="4"/>
                                            </p:txEl>
                                          </p:spTgt>
                                        </p:tgtEl>
                                        <p:attrNameLst>
                                          <p:attrName>style.visibility</p:attrName>
                                        </p:attrNameLst>
                                      </p:cBhvr>
                                      <p:to>
                                        <p:strVal val="visible"/>
                                      </p:to>
                                    </p:set>
                                    <p:animEffect transition="in" filter="fade">
                                      <p:cBhvr>
                                        <p:cTn id="86" dur="500"/>
                                        <p:tgtEl>
                                          <p:spTgt spid="5">
                                            <p:txEl>
                                              <p:pRg st="4" end="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Effect transition="in" filter="fade">
                                      <p:cBhvr>
                                        <p:cTn id="91" dur="500"/>
                                        <p:tgtEl>
                                          <p:spTgt spid="5">
                                            <p:txEl>
                                              <p:pRg st="5" end="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5">
                                            <p:txEl>
                                              <p:pRg st="6" end="6"/>
                                            </p:txEl>
                                          </p:spTgt>
                                        </p:tgtEl>
                                        <p:attrNameLst>
                                          <p:attrName>style.visibility</p:attrName>
                                        </p:attrNameLst>
                                      </p:cBhvr>
                                      <p:to>
                                        <p:strVal val="visible"/>
                                      </p:to>
                                    </p:set>
                                    <p:animEffect transition="in" filter="fade">
                                      <p:cBhvr>
                                        <p:cTn id="94" dur="500"/>
                                        <p:tgtEl>
                                          <p:spTgt spid="5">
                                            <p:txEl>
                                              <p:pRg st="6" end="6"/>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5">
                                            <p:txEl>
                                              <p:pRg st="7" end="7"/>
                                            </p:txEl>
                                          </p:spTgt>
                                        </p:tgtEl>
                                        <p:attrNameLst>
                                          <p:attrName>style.visibility</p:attrName>
                                        </p:attrNameLst>
                                      </p:cBhvr>
                                      <p:to>
                                        <p:strVal val="visible"/>
                                      </p:to>
                                    </p:set>
                                    <p:animEffect transition="in" filter="fade">
                                      <p:cBhvr>
                                        <p:cTn id="97" dur="500"/>
                                        <p:tgtEl>
                                          <p:spTgt spid="5">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
                                            <p:txEl>
                                              <p:pRg st="8" end="8"/>
                                            </p:txEl>
                                          </p:spTgt>
                                        </p:tgtEl>
                                        <p:attrNameLst>
                                          <p:attrName>style.visibility</p:attrName>
                                        </p:attrNameLst>
                                      </p:cBhvr>
                                      <p:to>
                                        <p:strVal val="visible"/>
                                      </p:to>
                                    </p:set>
                                    <p:animEffect transition="in" filter="fade">
                                      <p:cBhvr>
                                        <p:cTn id="102" dur="500"/>
                                        <p:tgtEl>
                                          <p:spTgt spid="5">
                                            <p:txEl>
                                              <p:pRg st="8" end="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
                                            <p:txEl>
                                              <p:pRg st="9" end="9"/>
                                            </p:txEl>
                                          </p:spTgt>
                                        </p:tgtEl>
                                        <p:attrNameLst>
                                          <p:attrName>style.visibility</p:attrName>
                                        </p:attrNameLst>
                                      </p:cBhvr>
                                      <p:to>
                                        <p:strVal val="visible"/>
                                      </p:to>
                                    </p:set>
                                    <p:animEffect transition="in" filter="fade">
                                      <p:cBhvr>
                                        <p:cTn id="107" dur="500"/>
                                        <p:tgtEl>
                                          <p:spTgt spid="5">
                                            <p:txEl>
                                              <p:pRg st="9" end="9"/>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5">
                                            <p:txEl>
                                              <p:pRg st="10" end="10"/>
                                            </p:txEl>
                                          </p:spTgt>
                                        </p:tgtEl>
                                        <p:attrNameLst>
                                          <p:attrName>style.visibility</p:attrName>
                                        </p:attrNameLst>
                                      </p:cBhvr>
                                      <p:to>
                                        <p:strVal val="visible"/>
                                      </p:to>
                                    </p:set>
                                    <p:animEffect transition="in" filter="fade">
                                      <p:cBhvr>
                                        <p:cTn id="110" dur="500"/>
                                        <p:tgtEl>
                                          <p:spTgt spid="5">
                                            <p:txEl>
                                              <p:pRg st="10" end="1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
                                            <p:txEl>
                                              <p:pRg st="11" end="11"/>
                                            </p:txEl>
                                          </p:spTgt>
                                        </p:tgtEl>
                                        <p:attrNameLst>
                                          <p:attrName>style.visibility</p:attrName>
                                        </p:attrNameLst>
                                      </p:cBhvr>
                                      <p:to>
                                        <p:strVal val="visible"/>
                                      </p:to>
                                    </p:set>
                                    <p:animEffect transition="in" filter="fade">
                                      <p:cBhvr>
                                        <p:cTn id="115" dur="500"/>
                                        <p:tgtEl>
                                          <p:spTgt spid="5">
                                            <p:txEl>
                                              <p:pRg st="11" end="11"/>
                                            </p:txEl>
                                          </p:spTgt>
                                        </p:tgtEl>
                                      </p:cBhvr>
                                    </p:animEffect>
                                  </p:childTnLst>
                                </p:cTn>
                              </p:par>
                              <p:par>
                                <p:cTn id="116" presetID="10" presetClass="entr" presetSubtype="0" fill="hold" nodeType="withEffect">
                                  <p:stCondLst>
                                    <p:cond delay="0"/>
                                  </p:stCondLst>
                                  <p:childTnLst>
                                    <p:set>
                                      <p:cBhvr>
                                        <p:cTn id="117" dur="1" fill="hold">
                                          <p:stCondLst>
                                            <p:cond delay="0"/>
                                          </p:stCondLst>
                                        </p:cTn>
                                        <p:tgtEl>
                                          <p:spTgt spid="5">
                                            <p:txEl>
                                              <p:pRg st="12" end="12"/>
                                            </p:txEl>
                                          </p:spTgt>
                                        </p:tgtEl>
                                        <p:attrNameLst>
                                          <p:attrName>style.visibility</p:attrName>
                                        </p:attrNameLst>
                                      </p:cBhvr>
                                      <p:to>
                                        <p:strVal val="visible"/>
                                      </p:to>
                                    </p:set>
                                    <p:animEffect transition="in" filter="fade">
                                      <p:cBhvr>
                                        <p:cTn id="118" dur="500"/>
                                        <p:tgtEl>
                                          <p:spTgt spid="5">
                                            <p:txEl>
                                              <p:pRg st="12" end="12"/>
                                            </p:txEl>
                                          </p:spTgt>
                                        </p:tgtEl>
                                      </p:cBhvr>
                                    </p:animEffect>
                                  </p:childTnLst>
                                </p:cTn>
                              </p:par>
                              <p:par>
                                <p:cTn id="119" presetID="10" presetClass="entr" presetSubtype="0" fill="hold" nodeType="withEffect">
                                  <p:stCondLst>
                                    <p:cond delay="0"/>
                                  </p:stCondLst>
                                  <p:childTnLst>
                                    <p:set>
                                      <p:cBhvr>
                                        <p:cTn id="120" dur="1" fill="hold">
                                          <p:stCondLst>
                                            <p:cond delay="0"/>
                                          </p:stCondLst>
                                        </p:cTn>
                                        <p:tgtEl>
                                          <p:spTgt spid="5">
                                            <p:txEl>
                                              <p:pRg st="13" end="13"/>
                                            </p:txEl>
                                          </p:spTgt>
                                        </p:tgtEl>
                                        <p:attrNameLst>
                                          <p:attrName>style.visibility</p:attrName>
                                        </p:attrNameLst>
                                      </p:cBhvr>
                                      <p:to>
                                        <p:strVal val="visible"/>
                                      </p:to>
                                    </p:set>
                                    <p:animEffect transition="in" filter="fade">
                                      <p:cBhvr>
                                        <p:cTn id="121" dur="500"/>
                                        <p:tgtEl>
                                          <p:spTgt spid="5">
                                            <p:txEl>
                                              <p:pRg st="13" end="13"/>
                                            </p:txEl>
                                          </p:spTgt>
                                        </p:tgtEl>
                                      </p:cBhvr>
                                    </p:animEffect>
                                  </p:childTnLst>
                                </p:cTn>
                              </p:par>
                              <p:par>
                                <p:cTn id="122" presetID="10" presetClass="entr" presetSubtype="0" fill="hold" nodeType="withEffect">
                                  <p:stCondLst>
                                    <p:cond delay="0"/>
                                  </p:stCondLst>
                                  <p:childTnLst>
                                    <p:set>
                                      <p:cBhvr>
                                        <p:cTn id="123" dur="1" fill="hold">
                                          <p:stCondLst>
                                            <p:cond delay="0"/>
                                          </p:stCondLst>
                                        </p:cTn>
                                        <p:tgtEl>
                                          <p:spTgt spid="5">
                                            <p:txEl>
                                              <p:pRg st="14" end="14"/>
                                            </p:txEl>
                                          </p:spTgt>
                                        </p:tgtEl>
                                        <p:attrNameLst>
                                          <p:attrName>style.visibility</p:attrName>
                                        </p:attrNameLst>
                                      </p:cBhvr>
                                      <p:to>
                                        <p:strVal val="visible"/>
                                      </p:to>
                                    </p:set>
                                    <p:animEffect transition="in" filter="fade">
                                      <p:cBhvr>
                                        <p:cTn id="124" dur="500"/>
                                        <p:tgtEl>
                                          <p:spTgt spid="5">
                                            <p:txEl>
                                              <p:pRg st="14" end="14"/>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5">
                                            <p:txEl>
                                              <p:pRg st="15" end="15"/>
                                            </p:txEl>
                                          </p:spTgt>
                                        </p:tgtEl>
                                        <p:attrNameLst>
                                          <p:attrName>style.visibility</p:attrName>
                                        </p:attrNameLst>
                                      </p:cBhvr>
                                      <p:to>
                                        <p:strVal val="visible"/>
                                      </p:to>
                                    </p:set>
                                    <p:animEffect transition="in" filter="fade">
                                      <p:cBhvr>
                                        <p:cTn id="127" dur="500"/>
                                        <p:tgtEl>
                                          <p:spTgt spid="5">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
                                            <p:txEl>
                                              <p:pRg st="16" end="16"/>
                                            </p:txEl>
                                          </p:spTgt>
                                        </p:tgtEl>
                                        <p:attrNameLst>
                                          <p:attrName>style.visibility</p:attrName>
                                        </p:attrNameLst>
                                      </p:cBhvr>
                                      <p:to>
                                        <p:strVal val="visible"/>
                                      </p:to>
                                    </p:set>
                                    <p:animEffect transition="in" filter="fade">
                                      <p:cBhvr>
                                        <p:cTn id="132" dur="500"/>
                                        <p:tgtEl>
                                          <p:spTgt spid="5">
                                            <p:txEl>
                                              <p:pRg st="16" end="16"/>
                                            </p:txEl>
                                          </p:spTgt>
                                        </p:tgtEl>
                                      </p:cBhvr>
                                    </p:animEffect>
                                  </p:childTnLst>
                                </p:cTn>
                              </p:par>
                              <p:par>
                                <p:cTn id="133" presetID="10" presetClass="entr" presetSubtype="0" fill="hold" nodeType="withEffect">
                                  <p:stCondLst>
                                    <p:cond delay="0"/>
                                  </p:stCondLst>
                                  <p:childTnLst>
                                    <p:set>
                                      <p:cBhvr>
                                        <p:cTn id="134" dur="1" fill="hold">
                                          <p:stCondLst>
                                            <p:cond delay="0"/>
                                          </p:stCondLst>
                                        </p:cTn>
                                        <p:tgtEl>
                                          <p:spTgt spid="5">
                                            <p:txEl>
                                              <p:pRg st="17" end="17"/>
                                            </p:txEl>
                                          </p:spTgt>
                                        </p:tgtEl>
                                        <p:attrNameLst>
                                          <p:attrName>style.visibility</p:attrName>
                                        </p:attrNameLst>
                                      </p:cBhvr>
                                      <p:to>
                                        <p:strVal val="visible"/>
                                      </p:to>
                                    </p:set>
                                    <p:animEffect transition="in" filter="fade">
                                      <p:cBhvr>
                                        <p:cTn id="135" dur="500"/>
                                        <p:tgtEl>
                                          <p:spTgt spid="5">
                                            <p:txEl>
                                              <p:pRg st="17" end="17"/>
                                            </p:txEl>
                                          </p:spTgt>
                                        </p:tgtEl>
                                      </p:cBhvr>
                                    </p:animEffect>
                                  </p:childTnLst>
                                </p:cTn>
                              </p:par>
                              <p:par>
                                <p:cTn id="136" presetID="10" presetClass="entr" presetSubtype="0" fill="hold" nodeType="withEffect">
                                  <p:stCondLst>
                                    <p:cond delay="0"/>
                                  </p:stCondLst>
                                  <p:childTnLst>
                                    <p:set>
                                      <p:cBhvr>
                                        <p:cTn id="137" dur="1" fill="hold">
                                          <p:stCondLst>
                                            <p:cond delay="0"/>
                                          </p:stCondLst>
                                        </p:cTn>
                                        <p:tgtEl>
                                          <p:spTgt spid="5">
                                            <p:txEl>
                                              <p:pRg st="18" end="18"/>
                                            </p:txEl>
                                          </p:spTgt>
                                        </p:tgtEl>
                                        <p:attrNameLst>
                                          <p:attrName>style.visibility</p:attrName>
                                        </p:attrNameLst>
                                      </p:cBhvr>
                                      <p:to>
                                        <p:strVal val="visible"/>
                                      </p:to>
                                    </p:set>
                                    <p:animEffect transition="in" filter="fade">
                                      <p:cBhvr>
                                        <p:cTn id="138"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9372600" cy="6858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highlight>
                  <a:srgbClr val="FFFF00"/>
                </a:highlight>
              </a:rPr>
              <a:t>3) this() : To invoke current class constructor</a:t>
            </a:r>
            <a:endParaRPr lang="en-US" dirty="0">
              <a:highlight>
                <a:srgbClr val="FFFF00"/>
              </a:highlight>
            </a:endParaRPr>
          </a:p>
        </p:txBody>
      </p:sp>
      <p:sp>
        <p:nvSpPr>
          <p:cNvPr id="4" name="Rectangle 3"/>
          <p:cNvSpPr/>
          <p:nvPr/>
        </p:nvSpPr>
        <p:spPr>
          <a:xfrm>
            <a:off x="990600" y="1371600"/>
            <a:ext cx="10668000" cy="5016758"/>
          </a:xfrm>
          <a:prstGeom prst="rect">
            <a:avLst/>
          </a:prstGeom>
        </p:spPr>
        <p:style>
          <a:lnRef idx="1">
            <a:schemeClr val="dk1"/>
          </a:lnRef>
          <a:fillRef idx="2">
            <a:schemeClr val="dk1"/>
          </a:fillRef>
          <a:effectRef idx="1">
            <a:schemeClr val="dk1"/>
          </a:effectRef>
          <a:fontRef idx="minor">
            <a:schemeClr val="dk1"/>
          </a:fontRef>
        </p:style>
        <p:txBody>
          <a:bodyPr wrap="square" numCol="2">
            <a:spAutoFit/>
          </a:bodyPr>
          <a:lstStyle/>
          <a:p>
            <a:r>
              <a:rPr lang="en-US" sz="2400" dirty="0">
                <a:highlight>
                  <a:srgbClr val="00FF00"/>
                </a:highlight>
              </a:rPr>
              <a:t>class A</a:t>
            </a:r>
          </a:p>
          <a:p>
            <a:r>
              <a:rPr lang="en-US" sz="2400" dirty="0">
                <a:highlight>
                  <a:srgbClr val="00FF00"/>
                </a:highlight>
              </a:rPr>
              <a:t>{  </a:t>
            </a:r>
          </a:p>
          <a:p>
            <a:r>
              <a:rPr lang="en-US" sz="2400" dirty="0"/>
              <a:t>    </a:t>
            </a:r>
            <a:r>
              <a:rPr lang="en-US" sz="2400" dirty="0">
                <a:highlight>
                  <a:srgbClr val="00FFFF"/>
                </a:highlight>
              </a:rPr>
              <a:t>A()</a:t>
            </a:r>
          </a:p>
          <a:p>
            <a:r>
              <a:rPr lang="en-US" sz="2400" dirty="0"/>
              <a:t>     {</a:t>
            </a:r>
          </a:p>
          <a:p>
            <a:r>
              <a:rPr lang="en-US" sz="2400" dirty="0"/>
              <a:t>        </a:t>
            </a:r>
            <a:r>
              <a:rPr lang="en-US" sz="2400" dirty="0" err="1"/>
              <a:t>System.out.println</a:t>
            </a:r>
            <a:r>
              <a:rPr lang="en-US" sz="2400" dirty="0"/>
              <a:t>("</a:t>
            </a:r>
            <a:r>
              <a:rPr lang="en-US" sz="2400" dirty="0">
                <a:highlight>
                  <a:srgbClr val="00FFFF"/>
                </a:highlight>
              </a:rPr>
              <a:t>hello a</a:t>
            </a:r>
            <a:r>
              <a:rPr lang="en-US" sz="2400" dirty="0"/>
              <a:t>");</a:t>
            </a:r>
          </a:p>
          <a:p>
            <a:r>
              <a:rPr lang="en-US" sz="2400" dirty="0"/>
              <a:t>      }  </a:t>
            </a:r>
          </a:p>
          <a:p>
            <a:endParaRPr lang="en-US" sz="2400" dirty="0"/>
          </a:p>
          <a:p>
            <a:r>
              <a:rPr lang="en-US" sz="2400" dirty="0"/>
              <a:t>     </a:t>
            </a:r>
            <a:r>
              <a:rPr lang="en-US" sz="2400" dirty="0">
                <a:highlight>
                  <a:srgbClr val="00FFFF"/>
                </a:highlight>
              </a:rPr>
              <a:t>A(int x)</a:t>
            </a:r>
          </a:p>
          <a:p>
            <a:r>
              <a:rPr lang="en-US" sz="2400" dirty="0"/>
              <a:t>     {  </a:t>
            </a:r>
          </a:p>
          <a:p>
            <a:r>
              <a:rPr lang="en-US" sz="2400" dirty="0"/>
              <a:t>        </a:t>
            </a:r>
            <a:r>
              <a:rPr lang="en-US" sz="2400" dirty="0">
                <a:solidFill>
                  <a:srgbClr val="FF0000"/>
                </a:solidFill>
                <a:highlight>
                  <a:srgbClr val="FFFF00"/>
                </a:highlight>
              </a:rPr>
              <a:t>this();</a:t>
            </a:r>
            <a:r>
              <a:rPr lang="en-US" sz="2400" dirty="0">
                <a:highlight>
                  <a:srgbClr val="FFFF00"/>
                </a:highlight>
              </a:rPr>
              <a:t>  </a:t>
            </a:r>
          </a:p>
          <a:p>
            <a:r>
              <a:rPr lang="en-US" sz="2400" dirty="0"/>
              <a:t>       </a:t>
            </a:r>
            <a:r>
              <a:rPr lang="en-US" sz="2400" dirty="0" err="1"/>
              <a:t>System.out.println</a:t>
            </a:r>
            <a:r>
              <a:rPr lang="en-US" sz="2400" dirty="0"/>
              <a:t>(</a:t>
            </a:r>
            <a:r>
              <a:rPr lang="en-US" sz="2400" dirty="0">
                <a:highlight>
                  <a:srgbClr val="00FFFF"/>
                </a:highlight>
              </a:rPr>
              <a:t>x</a:t>
            </a:r>
            <a:r>
              <a:rPr lang="en-US" sz="2400" dirty="0"/>
              <a:t>);  </a:t>
            </a:r>
          </a:p>
          <a:p>
            <a:r>
              <a:rPr lang="en-US" sz="2400" dirty="0"/>
              <a:t>       }  </a:t>
            </a:r>
          </a:p>
          <a:p>
            <a:r>
              <a:rPr lang="en-US" sz="2400" dirty="0"/>
              <a:t> }  </a:t>
            </a:r>
          </a:p>
          <a:p>
            <a:endParaRPr lang="en-US" sz="2400" dirty="0"/>
          </a:p>
          <a:p>
            <a:r>
              <a:rPr lang="en-US" sz="2400" dirty="0"/>
              <a:t>   </a:t>
            </a:r>
          </a:p>
          <a:p>
            <a:r>
              <a:rPr lang="en-US" sz="2400" dirty="0">
                <a:highlight>
                  <a:srgbClr val="00FF00"/>
                </a:highlight>
              </a:rPr>
              <a:t>class Test</a:t>
            </a:r>
          </a:p>
          <a:p>
            <a:r>
              <a:rPr lang="en-US" sz="2400" dirty="0"/>
              <a:t>{  </a:t>
            </a:r>
          </a:p>
          <a:p>
            <a:r>
              <a:rPr lang="en-US" sz="2400" dirty="0"/>
              <a:t>      public static void </a:t>
            </a:r>
            <a:r>
              <a:rPr lang="en-US" sz="2400" dirty="0">
                <a:highlight>
                  <a:srgbClr val="00FFFF"/>
                </a:highlight>
              </a:rPr>
              <a:t>main</a:t>
            </a:r>
            <a:r>
              <a:rPr lang="en-US" sz="2400" dirty="0"/>
              <a:t>(String </a:t>
            </a:r>
            <a:r>
              <a:rPr lang="en-US" sz="2400" dirty="0" err="1"/>
              <a:t>args</a:t>
            </a:r>
            <a:r>
              <a:rPr lang="en-US" sz="2400" dirty="0"/>
              <a:t>[])</a:t>
            </a:r>
          </a:p>
          <a:p>
            <a:r>
              <a:rPr lang="en-US" sz="2400" dirty="0"/>
              <a:t>    {  </a:t>
            </a:r>
          </a:p>
          <a:p>
            <a:r>
              <a:rPr lang="en-US" sz="2400" dirty="0"/>
              <a:t>          A </a:t>
            </a:r>
            <a:r>
              <a:rPr lang="en-US" sz="2400" dirty="0">
                <a:highlight>
                  <a:srgbClr val="00FFFF"/>
                </a:highlight>
              </a:rPr>
              <a:t>a</a:t>
            </a:r>
            <a:r>
              <a:rPr lang="en-US" sz="2400" dirty="0"/>
              <a:t>=new A(</a:t>
            </a:r>
            <a:r>
              <a:rPr lang="en-US" sz="2400" dirty="0">
                <a:highlight>
                  <a:srgbClr val="00FFFF"/>
                </a:highlight>
              </a:rPr>
              <a:t>10</a:t>
            </a:r>
            <a:r>
              <a:rPr lang="en-US" sz="2400" dirty="0"/>
              <a:t>);  </a:t>
            </a:r>
          </a:p>
          <a:p>
            <a:r>
              <a:rPr lang="en-US" sz="2400" dirty="0"/>
              <a:t>       }</a:t>
            </a:r>
          </a:p>
          <a:p>
            <a:r>
              <a:rPr lang="en-US" sz="2400" dirty="0"/>
              <a:t> }  </a:t>
            </a:r>
          </a:p>
        </p:txBody>
      </p:sp>
      <p:sp>
        <p:nvSpPr>
          <p:cNvPr id="5" name="Rectangle 4"/>
          <p:cNvSpPr/>
          <p:nvPr/>
        </p:nvSpPr>
        <p:spPr>
          <a:xfrm>
            <a:off x="2286000" y="685800"/>
            <a:ext cx="7391400" cy="677108"/>
          </a:xfrm>
          <a:prstGeom prst="rect">
            <a:avLst/>
          </a:prstGeom>
        </p:spPr>
        <p:txBody>
          <a:bodyPr wrap="square">
            <a:spAutoFit/>
          </a:bodyPr>
          <a:lstStyle/>
          <a:p>
            <a:endParaRPr lang="en-US" b="1" dirty="0">
              <a:solidFill>
                <a:srgbClr val="FF0000"/>
              </a:solidFill>
            </a:endParaRPr>
          </a:p>
          <a:p>
            <a:r>
              <a:rPr lang="en-US" sz="2000" b="1" dirty="0">
                <a:solidFill>
                  <a:srgbClr val="FF0000"/>
                </a:solidFill>
              </a:rPr>
              <a:t>Calling default constructor from parameterized constructor</a:t>
            </a:r>
            <a:r>
              <a:rPr lang="en-US" b="1" dirty="0">
                <a:solidFill>
                  <a:srgbClr val="FF0000"/>
                </a:solidFill>
              </a:rPr>
              <a:t>:</a:t>
            </a:r>
            <a:endParaRPr lang="en-US" dirty="0">
              <a:solidFill>
                <a:srgbClr val="FF0000"/>
              </a:solidFill>
            </a:endParaRPr>
          </a:p>
        </p:txBody>
      </p:sp>
      <p:cxnSp>
        <p:nvCxnSpPr>
          <p:cNvPr id="6" name="Straight Connector 5">
            <a:extLst>
              <a:ext uri="{FF2B5EF4-FFF2-40B4-BE49-F238E27FC236}">
                <a16:creationId xmlns:a16="http://schemas.microsoft.com/office/drawing/2014/main" id="{DE9EEAD7-57A1-480A-B81A-CE4160FC8911}"/>
              </a:ext>
            </a:extLst>
          </p:cNvPr>
          <p:cNvCxnSpPr/>
          <p:nvPr/>
        </p:nvCxnSpPr>
        <p:spPr>
          <a:xfrm>
            <a:off x="5486400" y="1600200"/>
            <a:ext cx="0" cy="4343400"/>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15" end="15"/>
                                            </p:txEl>
                                          </p:spTgt>
                                        </p:tgtEl>
                                        <p:attrNameLst>
                                          <p:attrName>style.visibility</p:attrName>
                                        </p:attrNameLst>
                                      </p:cBhvr>
                                      <p:to>
                                        <p:strVal val="visible"/>
                                      </p:to>
                                    </p:set>
                                    <p:animEffect transition="in" filter="fade">
                                      <p:cBhvr>
                                        <p:cTn id="48" dur="500"/>
                                        <p:tgtEl>
                                          <p:spTgt spid="4">
                                            <p:txEl>
                                              <p:pRg st="15" end="1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6" end="16"/>
                                            </p:txEl>
                                          </p:spTgt>
                                        </p:tgtEl>
                                        <p:attrNameLst>
                                          <p:attrName>style.visibility</p:attrName>
                                        </p:attrNameLst>
                                      </p:cBhvr>
                                      <p:to>
                                        <p:strVal val="visible"/>
                                      </p:to>
                                    </p:set>
                                    <p:animEffect transition="in" filter="fade">
                                      <p:cBhvr>
                                        <p:cTn id="51" dur="500"/>
                                        <p:tgtEl>
                                          <p:spTgt spid="4">
                                            <p:txEl>
                                              <p:pRg st="16" end="1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7" end="17"/>
                                            </p:txEl>
                                          </p:spTgt>
                                        </p:tgtEl>
                                        <p:attrNameLst>
                                          <p:attrName>style.visibility</p:attrName>
                                        </p:attrNameLst>
                                      </p:cBhvr>
                                      <p:to>
                                        <p:strVal val="visible"/>
                                      </p:to>
                                    </p:set>
                                    <p:animEffect transition="in" filter="fade">
                                      <p:cBhvr>
                                        <p:cTn id="54" dur="500"/>
                                        <p:tgtEl>
                                          <p:spTgt spid="4">
                                            <p:txEl>
                                              <p:pRg st="17" end="1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animEffect transition="in" filter="fade">
                                      <p:cBhvr>
                                        <p:cTn id="57" dur="500"/>
                                        <p:tgtEl>
                                          <p:spTgt spid="4">
                                            <p:txEl>
                                              <p:pRg st="18" end="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9" end="19"/>
                                            </p:txEl>
                                          </p:spTgt>
                                        </p:tgtEl>
                                        <p:attrNameLst>
                                          <p:attrName>style.visibility</p:attrName>
                                        </p:attrNameLst>
                                      </p:cBhvr>
                                      <p:to>
                                        <p:strVal val="visible"/>
                                      </p:to>
                                    </p:set>
                                    <p:animEffect transition="in" filter="fade">
                                      <p:cBhvr>
                                        <p:cTn id="62" dur="500"/>
                                        <p:tgtEl>
                                          <p:spTgt spid="4">
                                            <p:txEl>
                                              <p:pRg st="19" end="19"/>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20" end="20"/>
                                            </p:txEl>
                                          </p:spTgt>
                                        </p:tgtEl>
                                        <p:attrNameLst>
                                          <p:attrName>style.visibility</p:attrName>
                                        </p:attrNameLst>
                                      </p:cBhvr>
                                      <p:to>
                                        <p:strVal val="visible"/>
                                      </p:to>
                                    </p:set>
                                    <p:animEffect transition="in" filter="fade">
                                      <p:cBhvr>
                                        <p:cTn id="65" dur="500"/>
                                        <p:tgtEl>
                                          <p:spTgt spid="4">
                                            <p:txEl>
                                              <p:pRg st="20" end="2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1" end="21"/>
                                            </p:txEl>
                                          </p:spTgt>
                                        </p:tgtEl>
                                        <p:attrNameLst>
                                          <p:attrName>style.visibility</p:attrName>
                                        </p:attrNameLst>
                                      </p:cBhvr>
                                      <p:to>
                                        <p:strVal val="visible"/>
                                      </p:to>
                                    </p:set>
                                    <p:animEffect transition="in" filter="fade">
                                      <p:cBhvr>
                                        <p:cTn id="68" dur="500"/>
                                        <p:tgtEl>
                                          <p:spTgt spid="4">
                                            <p:txEl>
                                              <p:pRg st="21" end="2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Effect transition="in" filter="fade">
                                      <p:cBhvr>
                                        <p:cTn id="7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381003"/>
            <a:ext cx="9601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800" b="1" dirty="0">
                <a:solidFill>
                  <a:schemeClr val="tx1"/>
                </a:solidFill>
                <a:highlight>
                  <a:srgbClr val="FFFF00"/>
                </a:highlight>
              </a:rPr>
              <a:t>Calling parameterized constructor from default constructor</a:t>
            </a:r>
            <a:r>
              <a:rPr lang="en-US" sz="2000" b="1" dirty="0">
                <a:solidFill>
                  <a:schemeClr val="tx1"/>
                </a:solidFill>
                <a:highlight>
                  <a:srgbClr val="FFFF00"/>
                </a:highlight>
              </a:rPr>
              <a:t>:</a:t>
            </a:r>
            <a:endParaRPr lang="en-US" sz="2000" dirty="0">
              <a:solidFill>
                <a:schemeClr val="tx1"/>
              </a:solidFill>
              <a:highlight>
                <a:srgbClr val="FFFF00"/>
              </a:highlight>
            </a:endParaRPr>
          </a:p>
        </p:txBody>
      </p:sp>
      <p:sp>
        <p:nvSpPr>
          <p:cNvPr id="5" name="Rectangle 4"/>
          <p:cNvSpPr/>
          <p:nvPr/>
        </p:nvSpPr>
        <p:spPr>
          <a:xfrm>
            <a:off x="2438400" y="990600"/>
            <a:ext cx="7010400" cy="563231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A{  </a:t>
            </a:r>
          </a:p>
          <a:p>
            <a:r>
              <a:rPr lang="en-US" sz="2000" dirty="0">
                <a:highlight>
                  <a:srgbClr val="00FFFF"/>
                </a:highlight>
              </a:rPr>
              <a:t>          A()</a:t>
            </a:r>
          </a:p>
          <a:p>
            <a:r>
              <a:rPr lang="en-US" sz="2000" dirty="0"/>
              <a:t>           {  </a:t>
            </a:r>
          </a:p>
          <a:p>
            <a:r>
              <a:rPr lang="en-US" sz="2000" b="1" dirty="0">
                <a:solidFill>
                  <a:srgbClr val="002060"/>
                </a:solidFill>
              </a:rPr>
              <a:t>               </a:t>
            </a:r>
            <a:r>
              <a:rPr lang="en-US" sz="2000" b="1" dirty="0">
                <a:solidFill>
                  <a:srgbClr val="FF0000"/>
                </a:solidFill>
                <a:highlight>
                  <a:srgbClr val="FFFF00"/>
                </a:highlight>
              </a:rPr>
              <a:t>this(5); </a:t>
            </a:r>
            <a:r>
              <a:rPr lang="en-US" sz="2000" dirty="0">
                <a:solidFill>
                  <a:srgbClr val="FF0000"/>
                </a:solidFill>
                <a:highlight>
                  <a:srgbClr val="FFFF00"/>
                </a:highlight>
              </a:rPr>
              <a:t> </a:t>
            </a:r>
          </a:p>
          <a:p>
            <a:r>
              <a:rPr lang="en-US" sz="2000" dirty="0"/>
              <a:t>               </a:t>
            </a:r>
            <a:r>
              <a:rPr lang="en-US" sz="2000" dirty="0" err="1"/>
              <a:t>System.out.println</a:t>
            </a:r>
            <a:r>
              <a:rPr lang="en-US" sz="2000" dirty="0"/>
              <a:t>("hello a");  </a:t>
            </a:r>
          </a:p>
          <a:p>
            <a:r>
              <a:rPr lang="en-US" sz="2000" dirty="0"/>
              <a:t>            }   </a:t>
            </a:r>
          </a:p>
          <a:p>
            <a:endParaRPr lang="en-US" sz="2000" dirty="0"/>
          </a:p>
          <a:p>
            <a:r>
              <a:rPr lang="en-US" sz="2000" dirty="0"/>
              <a:t>         </a:t>
            </a:r>
            <a:r>
              <a:rPr lang="en-US" sz="2000" dirty="0">
                <a:highlight>
                  <a:srgbClr val="00FFFF"/>
                </a:highlight>
              </a:rPr>
              <a:t>A(</a:t>
            </a:r>
            <a:r>
              <a:rPr lang="en-US" sz="2000" dirty="0" err="1">
                <a:highlight>
                  <a:srgbClr val="00FFFF"/>
                </a:highlight>
              </a:rPr>
              <a:t>int</a:t>
            </a:r>
            <a:r>
              <a:rPr lang="en-US" sz="2000" dirty="0">
                <a:highlight>
                  <a:srgbClr val="00FFFF"/>
                </a:highlight>
              </a:rPr>
              <a:t> x)</a:t>
            </a:r>
          </a:p>
          <a:p>
            <a:r>
              <a:rPr lang="en-US" sz="2000" dirty="0"/>
              <a:t>                {  </a:t>
            </a:r>
          </a:p>
          <a:p>
            <a:r>
              <a:rPr lang="en-US" sz="2000" dirty="0"/>
              <a:t>                   </a:t>
            </a:r>
            <a:r>
              <a:rPr lang="en-US" sz="2000" dirty="0" err="1"/>
              <a:t>System.out.println</a:t>
            </a:r>
            <a:r>
              <a:rPr lang="en-US" sz="2000" dirty="0"/>
              <a:t>(x);  </a:t>
            </a:r>
          </a:p>
          <a:p>
            <a:r>
              <a:rPr lang="en-US" sz="2000" dirty="0"/>
              <a:t>                }  </a:t>
            </a:r>
          </a:p>
          <a:p>
            <a:r>
              <a:rPr lang="en-US" sz="2000" dirty="0"/>
              <a:t>            }  </a:t>
            </a:r>
          </a:p>
          <a:p>
            <a:r>
              <a:rPr lang="en-US" sz="2000" dirty="0">
                <a:highlight>
                  <a:srgbClr val="00FFFF"/>
                </a:highlight>
              </a:rPr>
              <a:t>class Test</a:t>
            </a:r>
          </a:p>
          <a:p>
            <a:r>
              <a:rPr lang="en-US" sz="2000" dirty="0"/>
              <a:t> {   </a:t>
            </a:r>
          </a:p>
          <a:p>
            <a:r>
              <a:rPr lang="en-US" sz="2000" dirty="0"/>
              <a:t>      public static void </a:t>
            </a:r>
            <a:r>
              <a:rPr lang="en-US" sz="2000" dirty="0">
                <a:highlight>
                  <a:srgbClr val="00FFFF"/>
                </a:highlight>
              </a:rPr>
              <a:t>main</a:t>
            </a:r>
            <a:r>
              <a:rPr lang="en-US" sz="2000" dirty="0"/>
              <a:t>(String </a:t>
            </a:r>
            <a:r>
              <a:rPr lang="en-US" sz="2000" dirty="0" err="1"/>
              <a:t>args</a:t>
            </a:r>
            <a:r>
              <a:rPr lang="en-US" sz="2000" dirty="0"/>
              <a:t>[]){  </a:t>
            </a:r>
          </a:p>
          <a:p>
            <a:r>
              <a:rPr lang="en-US" sz="2000" dirty="0"/>
              <a:t>      </a:t>
            </a:r>
            <a:r>
              <a:rPr lang="en-US" sz="2000" dirty="0">
                <a:highlight>
                  <a:srgbClr val="00FFFF"/>
                </a:highlight>
              </a:rPr>
              <a:t>A </a:t>
            </a:r>
            <a:r>
              <a:rPr lang="en-US" sz="2000" dirty="0" err="1">
                <a:highlight>
                  <a:srgbClr val="00FFFF"/>
                </a:highlight>
              </a:rPr>
              <a:t>a</a:t>
            </a:r>
            <a:r>
              <a:rPr lang="en-US" sz="2000" dirty="0">
                <a:highlight>
                  <a:srgbClr val="00FFFF"/>
                </a:highlight>
              </a:rPr>
              <a:t>=new A();  </a:t>
            </a:r>
          </a:p>
          <a:p>
            <a:r>
              <a:rPr lang="en-US" sz="2000" dirty="0"/>
              <a:t>    }</a:t>
            </a:r>
          </a:p>
          <a:p>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fade">
                                      <p:cBhvr>
                                        <p:cTn id="35" dur="500"/>
                                        <p:tgtEl>
                                          <p:spTgt spid="5">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fade">
                                      <p:cBhvr>
                                        <p:cTn id="38" dur="500"/>
                                        <p:tgtEl>
                                          <p:spTgt spid="5">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fade">
                                      <p:cBhvr>
                                        <p:cTn id="43" dur="500"/>
                                        <p:tgtEl>
                                          <p:spTgt spid="5">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3" end="13"/>
                                            </p:txEl>
                                          </p:spTgt>
                                        </p:tgtEl>
                                        <p:attrNameLst>
                                          <p:attrName>style.visibility</p:attrName>
                                        </p:attrNameLst>
                                      </p:cBhvr>
                                      <p:to>
                                        <p:strVal val="visible"/>
                                      </p:to>
                                    </p:set>
                                    <p:animEffect transition="in" filter="fade">
                                      <p:cBhvr>
                                        <p:cTn id="46" dur="500"/>
                                        <p:tgtEl>
                                          <p:spTgt spid="5">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animEffect transition="in" filter="fade">
                                      <p:cBhvr>
                                        <p:cTn id="49" dur="500"/>
                                        <p:tgtEl>
                                          <p:spTgt spid="5">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5" end="15"/>
                                            </p:txEl>
                                          </p:spTgt>
                                        </p:tgtEl>
                                        <p:attrNameLst>
                                          <p:attrName>style.visibility</p:attrName>
                                        </p:attrNameLst>
                                      </p:cBhvr>
                                      <p:to>
                                        <p:strVal val="visible"/>
                                      </p:to>
                                    </p:set>
                                    <p:animEffect transition="in" filter="fade">
                                      <p:cBhvr>
                                        <p:cTn id="52" dur="500"/>
                                        <p:tgtEl>
                                          <p:spTgt spid="5">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animEffect transition="in" filter="fade">
                                      <p:cBhvr>
                                        <p:cTn id="55" dur="500"/>
                                        <p:tgtEl>
                                          <p:spTgt spid="5">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17" end="17"/>
                                            </p:txEl>
                                          </p:spTgt>
                                        </p:tgtEl>
                                        <p:attrNameLst>
                                          <p:attrName>style.visibility</p:attrName>
                                        </p:attrNameLst>
                                      </p:cBhvr>
                                      <p:to>
                                        <p:strVal val="visible"/>
                                      </p:to>
                                    </p:set>
                                    <p:animEffect transition="in" filter="fade">
                                      <p:cBhvr>
                                        <p:cTn id="58" dur="500"/>
                                        <p:tgtEl>
                                          <p:spTgt spid="5">
                                            <p:txEl>
                                              <p:pRg st="17" end="1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fade">
                                      <p:cBhvr>
                                        <p:cTn id="6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458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i="1" dirty="0">
                <a:solidFill>
                  <a:schemeClr val="tx1"/>
                </a:solidFill>
                <a:highlight>
                  <a:srgbClr val="FFFF00"/>
                </a:highlight>
              </a:rPr>
              <a:t>Final </a:t>
            </a:r>
            <a:r>
              <a:rPr lang="en-US" b="1" dirty="0">
                <a:solidFill>
                  <a:schemeClr val="tx1"/>
                </a:solidFill>
                <a:highlight>
                  <a:srgbClr val="FFFF00"/>
                </a:highlight>
              </a:rPr>
              <a:t>Keyword</a:t>
            </a:r>
          </a:p>
        </p:txBody>
      </p:sp>
      <p:sp>
        <p:nvSpPr>
          <p:cNvPr id="3" name="Content Placeholder 2"/>
          <p:cNvSpPr>
            <a:spLocks noGrp="1"/>
          </p:cNvSpPr>
          <p:nvPr>
            <p:ph sz="quarter" idx="1"/>
          </p:nvPr>
        </p:nvSpPr>
        <p:spPr>
          <a:xfrm>
            <a:off x="1219200" y="1524000"/>
            <a:ext cx="9372600" cy="2895600"/>
          </a:xfrm>
        </p:spPr>
        <p:style>
          <a:lnRef idx="1">
            <a:schemeClr val="dk1"/>
          </a:lnRef>
          <a:fillRef idx="2">
            <a:schemeClr val="dk1"/>
          </a:fillRef>
          <a:effectRef idx="1">
            <a:schemeClr val="dk1"/>
          </a:effectRef>
          <a:fontRef idx="minor">
            <a:schemeClr val="dk1"/>
          </a:fontRef>
        </p:style>
        <p:txBody>
          <a:bodyPr>
            <a:normAutofit fontScale="92500"/>
          </a:bodyPr>
          <a:lstStyle/>
          <a:p>
            <a:r>
              <a:rPr lang="en-US" sz="3200" dirty="0"/>
              <a:t>The </a:t>
            </a:r>
            <a:r>
              <a:rPr lang="en-US" sz="3200" b="1" dirty="0">
                <a:highlight>
                  <a:srgbClr val="00FFFF"/>
                </a:highlight>
              </a:rPr>
              <a:t>final keyword</a:t>
            </a:r>
            <a:r>
              <a:rPr lang="en-US" sz="3200" dirty="0">
                <a:highlight>
                  <a:srgbClr val="00FFFF"/>
                </a:highlight>
              </a:rPr>
              <a:t> </a:t>
            </a:r>
            <a:r>
              <a:rPr lang="en-US" sz="3200" dirty="0"/>
              <a:t>in java is used to restrict the user. The java final keyword can be used in many context. Final can be:</a:t>
            </a:r>
          </a:p>
          <a:p>
            <a:pPr>
              <a:buNone/>
            </a:pPr>
            <a:r>
              <a:rPr lang="en-US" sz="3200" dirty="0"/>
              <a:t>  1. variable</a:t>
            </a:r>
          </a:p>
          <a:p>
            <a:pPr>
              <a:buNone/>
            </a:pPr>
            <a:r>
              <a:rPr lang="en-US" sz="3200" dirty="0"/>
              <a:t>  2. method</a:t>
            </a:r>
          </a:p>
          <a:p>
            <a:pPr>
              <a:buNone/>
            </a:pPr>
            <a:r>
              <a:rPr lang="en-US" sz="3200" dirty="0"/>
              <a:t>  3. class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highlight>
                  <a:srgbClr val="FFFF00"/>
                </a:highlight>
              </a:rPr>
              <a:t>1) Java final variable</a:t>
            </a:r>
            <a:endParaRPr lang="en-US" dirty="0">
              <a:highlight>
                <a:srgbClr val="FFFF00"/>
              </a:highlight>
            </a:endParaRPr>
          </a:p>
        </p:txBody>
      </p:sp>
      <p:sp>
        <p:nvSpPr>
          <p:cNvPr id="3" name="Content Placeholder 2"/>
          <p:cNvSpPr>
            <a:spLocks noGrp="1"/>
          </p:cNvSpPr>
          <p:nvPr>
            <p:ph sz="quarter" idx="1"/>
          </p:nvPr>
        </p:nvSpPr>
        <p:spPr>
          <a:xfrm>
            <a:off x="1219200" y="1066800"/>
            <a:ext cx="9448800" cy="9906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If you make any variable as final, you cannot change the value of final variable(It will be constant).</a:t>
            </a:r>
          </a:p>
        </p:txBody>
      </p:sp>
      <p:sp>
        <p:nvSpPr>
          <p:cNvPr id="7" name="Rectangle 6"/>
          <p:cNvSpPr/>
          <p:nvPr/>
        </p:nvSpPr>
        <p:spPr>
          <a:xfrm>
            <a:off x="1219200" y="2286000"/>
            <a:ext cx="6781800" cy="40934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Bike</a:t>
            </a:r>
          </a:p>
          <a:p>
            <a:r>
              <a:rPr lang="en-US" sz="2000" dirty="0"/>
              <a:t>   {  </a:t>
            </a:r>
          </a:p>
          <a:p>
            <a:r>
              <a:rPr lang="en-US" sz="2000" dirty="0"/>
              <a:t>       </a:t>
            </a:r>
            <a:r>
              <a:rPr lang="en-US" sz="2000" dirty="0">
                <a:highlight>
                  <a:srgbClr val="00FFFF"/>
                </a:highlight>
              </a:rPr>
              <a:t>final int </a:t>
            </a:r>
            <a:r>
              <a:rPr lang="en-US" sz="2000" dirty="0" err="1">
                <a:highlight>
                  <a:srgbClr val="00FFFF"/>
                </a:highlight>
              </a:rPr>
              <a:t>speedlimit</a:t>
            </a:r>
            <a:r>
              <a:rPr lang="en-US" sz="2000" dirty="0">
                <a:highlight>
                  <a:srgbClr val="00FFFF"/>
                </a:highlight>
              </a:rPr>
              <a:t>=90;  </a:t>
            </a:r>
            <a:r>
              <a:rPr lang="en-US" sz="2000" dirty="0"/>
              <a:t>//final variable  </a:t>
            </a:r>
          </a:p>
          <a:p>
            <a:r>
              <a:rPr lang="en-US" sz="2000" dirty="0"/>
              <a:t>       void run()</a:t>
            </a:r>
          </a:p>
          <a:p>
            <a:r>
              <a:rPr lang="en-US" sz="2000" dirty="0"/>
              <a:t>       {  </a:t>
            </a:r>
          </a:p>
          <a:p>
            <a:r>
              <a:rPr lang="en-US" sz="2000" dirty="0"/>
              <a:t>        </a:t>
            </a:r>
            <a:r>
              <a:rPr lang="en-US" sz="2000" dirty="0" err="1">
                <a:highlight>
                  <a:srgbClr val="FFFF00"/>
                </a:highlight>
              </a:rPr>
              <a:t>speedlimit</a:t>
            </a:r>
            <a:r>
              <a:rPr lang="en-US" sz="2000" dirty="0">
                <a:highlight>
                  <a:srgbClr val="FFFF00"/>
                </a:highlight>
              </a:rPr>
              <a:t>=400;  </a:t>
            </a:r>
          </a:p>
          <a:p>
            <a:r>
              <a:rPr lang="en-US" sz="2000" dirty="0"/>
              <a:t>        }  </a:t>
            </a:r>
          </a:p>
          <a:p>
            <a:r>
              <a:rPr lang="en-US" sz="2000" dirty="0"/>
              <a:t>      </a:t>
            </a:r>
            <a:r>
              <a:rPr lang="en-US" sz="2000" dirty="0">
                <a:highlight>
                  <a:srgbClr val="00FFFF"/>
                </a:highlight>
              </a:rPr>
              <a:t>public static void main(String </a:t>
            </a:r>
            <a:r>
              <a:rPr lang="en-US" sz="2000" dirty="0" err="1">
                <a:highlight>
                  <a:srgbClr val="00FFFF"/>
                </a:highlight>
              </a:rPr>
              <a:t>args</a:t>
            </a:r>
            <a:r>
              <a:rPr lang="en-US" sz="2000" dirty="0">
                <a:highlight>
                  <a:srgbClr val="00FFFF"/>
                </a:highlight>
              </a:rPr>
              <a:t>[])</a:t>
            </a:r>
          </a:p>
          <a:p>
            <a:r>
              <a:rPr lang="en-US" sz="2000" dirty="0"/>
              <a:t>      {  </a:t>
            </a:r>
          </a:p>
          <a:p>
            <a:r>
              <a:rPr lang="en-US" sz="2000" dirty="0"/>
              <a:t>          Bike obj=new  Bike();  </a:t>
            </a:r>
          </a:p>
          <a:p>
            <a:r>
              <a:rPr lang="en-US" sz="2000" dirty="0"/>
              <a:t>           </a:t>
            </a:r>
            <a:r>
              <a:rPr lang="en-US" sz="2000" dirty="0" err="1"/>
              <a:t>obj.run</a:t>
            </a:r>
            <a:r>
              <a:rPr lang="en-US" sz="2000" dirty="0"/>
              <a:t>();  </a:t>
            </a:r>
          </a:p>
          <a:p>
            <a:r>
              <a:rPr lang="en-US" sz="2000" dirty="0"/>
              <a:t>       }  </a:t>
            </a:r>
          </a:p>
          <a:p>
            <a:r>
              <a:rPr lang="en-US" sz="2000" dirty="0"/>
              <a:t>  }</a:t>
            </a:r>
          </a:p>
        </p:txBody>
      </p:sp>
      <p:sp>
        <p:nvSpPr>
          <p:cNvPr id="8" name="TextBox 7"/>
          <p:cNvSpPr txBox="1"/>
          <p:nvPr/>
        </p:nvSpPr>
        <p:spPr>
          <a:xfrm>
            <a:off x="8229600" y="5943600"/>
            <a:ext cx="3200492" cy="400110"/>
          </a:xfrm>
          <a:prstGeom prst="rect">
            <a:avLst/>
          </a:prstGeom>
          <a:noFill/>
        </p:spPr>
        <p:txBody>
          <a:bodyPr wrap="none" rtlCol="0">
            <a:spAutoFit/>
          </a:bodyPr>
          <a:lstStyle/>
          <a:p>
            <a:r>
              <a:rPr lang="en-US" sz="2000" b="1" dirty="0">
                <a:highlight>
                  <a:srgbClr val="00FFFF"/>
                </a:highlight>
              </a:rPr>
              <a:t>Output: Compile time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500"/>
                                        <p:tgtEl>
                                          <p:spTgt spid="7">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500"/>
                                        <p:tgtEl>
                                          <p:spTgt spid="7">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fade">
                                      <p:cBhvr>
                                        <p:cTn id="37" dur="500"/>
                                        <p:tgtEl>
                                          <p:spTgt spid="7">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fade">
                                      <p:cBhvr>
                                        <p:cTn id="40" dur="500"/>
                                        <p:tgtEl>
                                          <p:spTgt spid="7">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animEffect transition="in" filter="fade">
                                      <p:cBhvr>
                                        <p:cTn id="43" dur="500"/>
                                        <p:tgtEl>
                                          <p:spTgt spid="7">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2" end="12"/>
                                            </p:txEl>
                                          </p:spTgt>
                                        </p:tgtEl>
                                        <p:attrNameLst>
                                          <p:attrName>style.visibility</p:attrName>
                                        </p:attrNameLst>
                                      </p:cBhvr>
                                      <p:to>
                                        <p:strVal val="visible"/>
                                      </p:to>
                                    </p:set>
                                    <p:animEffect transition="in" filter="fade">
                                      <p:cBhvr>
                                        <p:cTn id="46" dur="500"/>
                                        <p:tgtEl>
                                          <p:spTgt spid="7">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772400" cy="685800"/>
          </a:xfrm>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US" b="1" dirty="0"/>
            </a:br>
            <a:r>
              <a:rPr lang="en-US" b="1" dirty="0">
                <a:highlight>
                  <a:srgbClr val="FFFF00"/>
                </a:highlight>
              </a:rPr>
              <a:t>2) Java final method</a:t>
            </a:r>
            <a:endParaRPr lang="en-US" dirty="0">
              <a:highlight>
                <a:srgbClr val="FFFF00"/>
              </a:highlight>
            </a:endParaRPr>
          </a:p>
        </p:txBody>
      </p:sp>
      <p:sp>
        <p:nvSpPr>
          <p:cNvPr id="3" name="Content Placeholder 2"/>
          <p:cNvSpPr>
            <a:spLocks noGrp="1"/>
          </p:cNvSpPr>
          <p:nvPr>
            <p:ph sz="quarter" idx="1"/>
          </p:nvPr>
        </p:nvSpPr>
        <p:spPr>
          <a:xfrm>
            <a:off x="2209800" y="1219200"/>
            <a:ext cx="7772400" cy="6858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highlight>
                  <a:srgbClr val="00FFFF"/>
                </a:highlight>
              </a:rPr>
              <a:t>If you make any method as final, you cannot override it.</a:t>
            </a:r>
          </a:p>
        </p:txBody>
      </p:sp>
      <p:sp>
        <p:nvSpPr>
          <p:cNvPr id="4" name="Rectangle 3"/>
          <p:cNvSpPr/>
          <p:nvPr/>
        </p:nvSpPr>
        <p:spPr>
          <a:xfrm>
            <a:off x="990600" y="2362200"/>
            <a:ext cx="3886200" cy="32316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00"/>
                </a:highlight>
              </a:rPr>
              <a:t>class Bike</a:t>
            </a:r>
          </a:p>
          <a:p>
            <a:r>
              <a:rPr lang="en-US" sz="2400" dirty="0"/>
              <a:t>{  </a:t>
            </a:r>
          </a:p>
          <a:p>
            <a:r>
              <a:rPr lang="en-US" sz="2400" dirty="0"/>
              <a:t>   </a:t>
            </a:r>
            <a:r>
              <a:rPr lang="en-US" sz="2400" dirty="0">
                <a:highlight>
                  <a:srgbClr val="00FFFF"/>
                </a:highlight>
              </a:rPr>
              <a:t>final void run()</a:t>
            </a:r>
          </a:p>
          <a:p>
            <a:r>
              <a:rPr lang="en-US" sz="2400" dirty="0"/>
              <a:t>   {</a:t>
            </a:r>
          </a:p>
          <a:p>
            <a:r>
              <a:rPr lang="en-US" sz="2400" dirty="0"/>
              <a:t>     </a:t>
            </a:r>
            <a:r>
              <a:rPr lang="en-US" sz="2400" dirty="0" err="1"/>
              <a:t>System.</a:t>
            </a:r>
            <a:r>
              <a:rPr lang="en-US" sz="2400" i="1" dirty="0" err="1"/>
              <a:t>out.println</a:t>
            </a:r>
            <a:r>
              <a:rPr lang="en-US" sz="2400" i="1" dirty="0"/>
              <a:t>(“</a:t>
            </a:r>
            <a:r>
              <a:rPr lang="en-US" sz="2400" i="1" dirty="0">
                <a:highlight>
                  <a:srgbClr val="00FFFF"/>
                </a:highlight>
              </a:rPr>
              <a:t>Bike</a:t>
            </a:r>
            <a:r>
              <a:rPr lang="en-US" sz="2400" i="1" dirty="0"/>
              <a:t>");</a:t>
            </a:r>
          </a:p>
          <a:p>
            <a:r>
              <a:rPr lang="en-US" sz="2400" i="1" dirty="0"/>
              <a:t>    }  </a:t>
            </a:r>
          </a:p>
          <a:p>
            <a:r>
              <a:rPr lang="en-US" sz="2400" dirty="0"/>
              <a:t>}  </a:t>
            </a:r>
            <a:endParaRPr lang="en-US" dirty="0"/>
          </a:p>
          <a:p>
            <a:r>
              <a:rPr lang="en-US" dirty="0"/>
              <a:t>           </a:t>
            </a:r>
          </a:p>
          <a:p>
            <a:r>
              <a:rPr lang="en-US" dirty="0"/>
              <a:t>      </a:t>
            </a:r>
          </a:p>
        </p:txBody>
      </p:sp>
      <p:sp>
        <p:nvSpPr>
          <p:cNvPr id="5" name="Rectangle 4"/>
          <p:cNvSpPr/>
          <p:nvPr/>
        </p:nvSpPr>
        <p:spPr>
          <a:xfrm>
            <a:off x="6324600" y="2286000"/>
            <a:ext cx="4572000" cy="4062651"/>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r>
              <a:rPr lang="en-US" sz="2000" b="1" dirty="0">
                <a:highlight>
                  <a:srgbClr val="00FFFF"/>
                </a:highlight>
              </a:rPr>
              <a:t>class Honda extends Bike</a:t>
            </a:r>
          </a:p>
          <a:p>
            <a:r>
              <a:rPr lang="en-US" sz="2000" b="1" dirty="0"/>
              <a:t> {  </a:t>
            </a:r>
          </a:p>
          <a:p>
            <a:r>
              <a:rPr lang="en-US" sz="2000" dirty="0"/>
              <a:t>        </a:t>
            </a:r>
            <a:r>
              <a:rPr lang="en-US" sz="2000" b="1" dirty="0">
                <a:highlight>
                  <a:srgbClr val="00FFFF"/>
                </a:highlight>
              </a:rPr>
              <a:t>void run()</a:t>
            </a:r>
          </a:p>
          <a:p>
            <a:r>
              <a:rPr lang="en-US" sz="2000" b="1" dirty="0"/>
              <a:t>          {</a:t>
            </a:r>
          </a:p>
          <a:p>
            <a:r>
              <a:rPr lang="en-US" sz="2000" b="1" dirty="0"/>
              <a:t>             </a:t>
            </a:r>
            <a:r>
              <a:rPr lang="en-US" sz="2000" b="1" dirty="0" err="1"/>
              <a:t>System.</a:t>
            </a:r>
            <a:r>
              <a:rPr lang="en-US" sz="2000" b="1" i="1" dirty="0" err="1"/>
              <a:t>out.println</a:t>
            </a:r>
            <a:r>
              <a:rPr lang="en-US" sz="2000" b="1" i="1" dirty="0"/>
              <a:t>(“</a:t>
            </a:r>
            <a:r>
              <a:rPr lang="en-US" sz="2000" b="1" i="1" dirty="0">
                <a:highlight>
                  <a:srgbClr val="00FFFF"/>
                </a:highlight>
              </a:rPr>
              <a:t>Honda");</a:t>
            </a:r>
          </a:p>
          <a:p>
            <a:r>
              <a:rPr lang="en-US" sz="2000" b="1" i="1" dirty="0"/>
              <a:t>           }  </a:t>
            </a:r>
          </a:p>
          <a:p>
            <a:r>
              <a:rPr lang="en-US" sz="2000" dirty="0"/>
              <a:t>           </a:t>
            </a:r>
          </a:p>
          <a:p>
            <a:r>
              <a:rPr lang="en-US" sz="2000" dirty="0"/>
              <a:t>     </a:t>
            </a:r>
            <a:r>
              <a:rPr lang="en-US" sz="2000" b="1" dirty="0">
                <a:highlight>
                  <a:srgbClr val="00FFFF"/>
                </a:highlight>
              </a:rPr>
              <a:t>public static void main(String </a:t>
            </a:r>
            <a:r>
              <a:rPr lang="en-US" sz="2000" b="1" dirty="0" err="1">
                <a:highlight>
                  <a:srgbClr val="00FFFF"/>
                </a:highlight>
              </a:rPr>
              <a:t>args</a:t>
            </a:r>
            <a:r>
              <a:rPr lang="en-US" sz="2000" b="1" dirty="0">
                <a:highlight>
                  <a:srgbClr val="00FFFF"/>
                </a:highlight>
              </a:rPr>
              <a:t>[])</a:t>
            </a:r>
          </a:p>
          <a:p>
            <a:r>
              <a:rPr lang="en-US" sz="2000" b="1" dirty="0"/>
              <a:t>      {  </a:t>
            </a:r>
          </a:p>
          <a:p>
            <a:r>
              <a:rPr lang="en-US" sz="2000" dirty="0"/>
              <a:t>         Honda </a:t>
            </a:r>
            <a:r>
              <a:rPr lang="en-US" sz="2000" dirty="0" err="1"/>
              <a:t>honda</a:t>
            </a:r>
            <a:r>
              <a:rPr lang="en-US" sz="2000" dirty="0"/>
              <a:t>= </a:t>
            </a:r>
            <a:r>
              <a:rPr lang="en-US" sz="2000" b="1" dirty="0"/>
              <a:t>new Honda();  </a:t>
            </a:r>
          </a:p>
          <a:p>
            <a:r>
              <a:rPr lang="en-US" sz="2000" dirty="0"/>
              <a:t>         </a:t>
            </a:r>
            <a:r>
              <a:rPr lang="en-US" sz="2000" dirty="0" err="1">
                <a:highlight>
                  <a:srgbClr val="00FFFF"/>
                </a:highlight>
              </a:rPr>
              <a:t>honda.run</a:t>
            </a:r>
            <a:r>
              <a:rPr lang="en-US" sz="2000" dirty="0">
                <a:highlight>
                  <a:srgbClr val="00FFFF"/>
                </a:highlight>
              </a:rPr>
              <a:t>();  </a:t>
            </a:r>
          </a:p>
          <a:p>
            <a:r>
              <a:rPr lang="en-US" sz="2000" dirty="0"/>
              <a:t>       }  </a:t>
            </a:r>
          </a:p>
          <a:p>
            <a:r>
              <a:rPr lang="en-US" sz="2000" dirty="0"/>
              <a:t>} </a:t>
            </a:r>
          </a:p>
        </p:txBody>
      </p:sp>
      <p:cxnSp>
        <p:nvCxnSpPr>
          <p:cNvPr id="7" name="Straight Connector 6"/>
          <p:cNvCxnSpPr>
            <a:cxnSpLocks/>
          </p:cNvCxnSpPr>
          <p:nvPr/>
        </p:nvCxnSpPr>
        <p:spPr>
          <a:xfrm>
            <a:off x="5638006" y="2209800"/>
            <a:ext cx="0" cy="4420394"/>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fade">
                                      <p:cBhvr>
                                        <p:cTn id="36" dur="500"/>
                                        <p:tgtEl>
                                          <p:spTgt spid="5">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500"/>
                                        <p:tgtEl>
                                          <p:spTgt spid="5">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fade">
                                      <p:cBhvr>
                                        <p:cTn id="45" dur="500"/>
                                        <p:tgtEl>
                                          <p:spTgt spid="5">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Effect transition="in" filter="fade">
                                      <p:cBhvr>
                                        <p:cTn id="48" dur="500"/>
                                        <p:tgtEl>
                                          <p:spTgt spid="5">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500"/>
                                        <p:tgtEl>
                                          <p:spTgt spid="5">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Effect transition="in" filter="fade">
                                      <p:cBhvr>
                                        <p:cTn id="56" dur="500"/>
                                        <p:tgtEl>
                                          <p:spTgt spid="5">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fade">
                                      <p:cBhvr>
                                        <p:cTn id="59" dur="500"/>
                                        <p:tgtEl>
                                          <p:spTgt spid="5">
                                            <p:txEl>
                                              <p:pRg st="9" end="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fade">
                                      <p:cBhvr>
                                        <p:cTn id="62" dur="500"/>
                                        <p:tgtEl>
                                          <p:spTgt spid="5">
                                            <p:txEl>
                                              <p:pRg st="10" end="1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animEffect transition="in" filter="fade">
                                      <p:cBhvr>
                                        <p:cTn id="65" dur="500"/>
                                        <p:tgtEl>
                                          <p:spTgt spid="5">
                                            <p:txEl>
                                              <p:pRg st="11" end="1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2" end="12"/>
                                            </p:txEl>
                                          </p:spTgt>
                                        </p:tgtEl>
                                        <p:attrNameLst>
                                          <p:attrName>style.visibility</p:attrName>
                                        </p:attrNameLst>
                                      </p:cBhvr>
                                      <p:to>
                                        <p:strVal val="visible"/>
                                      </p:to>
                                    </p:set>
                                    <p:animEffect transition="in" filter="fade">
                                      <p:cBhvr>
                                        <p:cTn id="68"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8683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br>
              <a:rPr lang="en-US" b="1" dirty="0"/>
            </a:br>
            <a:r>
              <a:rPr lang="en-US" b="1" dirty="0">
                <a:highlight>
                  <a:srgbClr val="FFFF00"/>
                </a:highlight>
              </a:rPr>
              <a:t>Q) Is final method inherited?</a:t>
            </a:r>
            <a:endParaRPr lang="en-US" dirty="0">
              <a:highlight>
                <a:srgbClr val="FFFF00"/>
              </a:highlight>
            </a:endParaRPr>
          </a:p>
        </p:txBody>
      </p:sp>
      <p:sp>
        <p:nvSpPr>
          <p:cNvPr id="3" name="Content Placeholder 2"/>
          <p:cNvSpPr>
            <a:spLocks noGrp="1"/>
          </p:cNvSpPr>
          <p:nvPr>
            <p:ph sz="quarter" idx="1"/>
          </p:nvPr>
        </p:nvSpPr>
        <p:spPr>
          <a:xfrm>
            <a:off x="2362200" y="1447800"/>
            <a:ext cx="7772400" cy="457200"/>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US" dirty="0">
                <a:highlight>
                  <a:srgbClr val="FFFF00"/>
                </a:highlight>
              </a:rPr>
              <a:t>Yes, final method is inherited but you cannot override it.</a:t>
            </a:r>
          </a:p>
        </p:txBody>
      </p:sp>
      <p:sp>
        <p:nvSpPr>
          <p:cNvPr id="4" name="Rectangle 3"/>
          <p:cNvSpPr/>
          <p:nvPr/>
        </p:nvSpPr>
        <p:spPr>
          <a:xfrm>
            <a:off x="762000" y="2286000"/>
            <a:ext cx="5181600"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800" dirty="0">
                <a:highlight>
                  <a:srgbClr val="00FF00"/>
                </a:highlight>
              </a:rPr>
              <a:t>class Bike</a:t>
            </a:r>
          </a:p>
          <a:p>
            <a:r>
              <a:rPr lang="en-US" sz="2800" dirty="0">
                <a:highlight>
                  <a:srgbClr val="00FF00"/>
                </a:highlight>
              </a:rPr>
              <a:t> {  </a:t>
            </a:r>
          </a:p>
          <a:p>
            <a:r>
              <a:rPr lang="en-US" sz="2800" dirty="0"/>
              <a:t> </a:t>
            </a:r>
            <a:r>
              <a:rPr lang="en-US" sz="2800" dirty="0">
                <a:highlight>
                  <a:srgbClr val="00FFFF"/>
                </a:highlight>
              </a:rPr>
              <a:t> final void run()</a:t>
            </a:r>
          </a:p>
          <a:p>
            <a:r>
              <a:rPr lang="en-US" sz="2800" dirty="0"/>
              <a:t>    {</a:t>
            </a:r>
          </a:p>
          <a:p>
            <a:r>
              <a:rPr lang="en-US" sz="2800" dirty="0"/>
              <a:t>       </a:t>
            </a:r>
            <a:r>
              <a:rPr lang="en-US" sz="2800" dirty="0" err="1"/>
              <a:t>System.out.println</a:t>
            </a:r>
            <a:r>
              <a:rPr lang="en-US" sz="2800" dirty="0"/>
              <a:t>("</a:t>
            </a:r>
            <a:r>
              <a:rPr lang="en-US" sz="2800" dirty="0">
                <a:highlight>
                  <a:srgbClr val="00FFFF"/>
                </a:highlight>
              </a:rPr>
              <a:t>running...");</a:t>
            </a:r>
          </a:p>
          <a:p>
            <a:r>
              <a:rPr lang="en-US" sz="2800" dirty="0"/>
              <a:t>     }  </a:t>
            </a:r>
          </a:p>
          <a:p>
            <a:r>
              <a:rPr lang="en-US" sz="2800" dirty="0"/>
              <a:t>}  </a:t>
            </a:r>
            <a:endParaRPr lang="en-US" dirty="0"/>
          </a:p>
        </p:txBody>
      </p:sp>
      <p:sp>
        <p:nvSpPr>
          <p:cNvPr id="5" name="Rectangle 4"/>
          <p:cNvSpPr/>
          <p:nvPr/>
        </p:nvSpPr>
        <p:spPr>
          <a:xfrm>
            <a:off x="6324600" y="2286000"/>
            <a:ext cx="5181600" cy="30469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FF"/>
                </a:highlight>
              </a:rPr>
              <a:t>class Honda extends Bike</a:t>
            </a:r>
          </a:p>
          <a:p>
            <a:r>
              <a:rPr lang="en-US" sz="2400" dirty="0"/>
              <a:t>  {  </a:t>
            </a:r>
          </a:p>
          <a:p>
            <a:r>
              <a:rPr lang="en-US" sz="2400" dirty="0"/>
              <a:t>     </a:t>
            </a:r>
            <a:r>
              <a:rPr lang="en-US" sz="2400" dirty="0">
                <a:highlight>
                  <a:srgbClr val="00FFFF"/>
                </a:highlight>
              </a:rPr>
              <a:t>public static void main(String </a:t>
            </a:r>
            <a:r>
              <a:rPr lang="en-US" sz="2400" dirty="0" err="1">
                <a:highlight>
                  <a:srgbClr val="00FFFF"/>
                </a:highlight>
              </a:rPr>
              <a:t>args</a:t>
            </a:r>
            <a:r>
              <a:rPr lang="en-US" sz="2400" dirty="0">
                <a:highlight>
                  <a:srgbClr val="00FFFF"/>
                </a:highlight>
              </a:rPr>
              <a:t>[])</a:t>
            </a:r>
          </a:p>
          <a:p>
            <a:r>
              <a:rPr lang="en-US" sz="2400" dirty="0"/>
              <a:t>     {  </a:t>
            </a:r>
          </a:p>
          <a:p>
            <a:r>
              <a:rPr lang="en-US" sz="2400" dirty="0"/>
              <a:t>        </a:t>
            </a:r>
            <a:r>
              <a:rPr lang="en-US" sz="2400" dirty="0">
                <a:highlight>
                  <a:srgbClr val="00FFFF"/>
                </a:highlight>
              </a:rPr>
              <a:t>Honda H= new Honda()</a:t>
            </a:r>
          </a:p>
          <a:p>
            <a:r>
              <a:rPr lang="en-US" sz="2400" dirty="0"/>
              <a:t>                   </a:t>
            </a:r>
            <a:r>
              <a:rPr lang="en-US" sz="2400" dirty="0" err="1">
                <a:highlight>
                  <a:srgbClr val="00FFFF"/>
                </a:highlight>
              </a:rPr>
              <a:t>H.run</a:t>
            </a:r>
            <a:r>
              <a:rPr lang="en-US" sz="2400" dirty="0">
                <a:highlight>
                  <a:srgbClr val="00FFFF"/>
                </a:highlight>
              </a:rPr>
              <a:t>();  </a:t>
            </a:r>
          </a:p>
          <a:p>
            <a:r>
              <a:rPr lang="en-US" sz="2400" dirty="0"/>
              <a:t>     }  </a:t>
            </a:r>
          </a:p>
          <a:p>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fade">
                                      <p:cBhvr>
                                        <p:cTn id="41" dur="500"/>
                                        <p:tgtEl>
                                          <p:spTgt spid="5">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Effect transition="in" filter="fade">
                                      <p:cBhvr>
                                        <p:cTn id="44" dur="500"/>
                                        <p:tgtEl>
                                          <p:spTgt spid="5">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6" end="6"/>
                                            </p:txEl>
                                          </p:spTgt>
                                        </p:tgtEl>
                                        <p:attrNameLst>
                                          <p:attrName>style.visibility</p:attrName>
                                        </p:attrNameLst>
                                      </p:cBhvr>
                                      <p:to>
                                        <p:strVal val="visible"/>
                                      </p:to>
                                    </p:set>
                                    <p:animEffect transition="in" filter="fade">
                                      <p:cBhvr>
                                        <p:cTn id="50" dur="500"/>
                                        <p:tgtEl>
                                          <p:spTgt spid="5">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8382000" cy="6397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dirty="0">
                <a:highlight>
                  <a:srgbClr val="FFFF00"/>
                </a:highlight>
              </a:rPr>
              <a:t>Final parameter</a:t>
            </a:r>
            <a:endParaRPr lang="en-US" dirty="0">
              <a:highlight>
                <a:srgbClr val="FFFF00"/>
              </a:highlight>
            </a:endParaRPr>
          </a:p>
        </p:txBody>
      </p:sp>
      <p:sp>
        <p:nvSpPr>
          <p:cNvPr id="3" name="Content Placeholder 2"/>
          <p:cNvSpPr>
            <a:spLocks noGrp="1"/>
          </p:cNvSpPr>
          <p:nvPr>
            <p:ph sz="quarter" idx="1"/>
          </p:nvPr>
        </p:nvSpPr>
        <p:spPr>
          <a:xfrm>
            <a:off x="2057400" y="1066800"/>
            <a:ext cx="8077200" cy="8382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t>If you declare any parameter as final, you cannot change the value of it.</a:t>
            </a:r>
          </a:p>
        </p:txBody>
      </p:sp>
      <p:sp>
        <p:nvSpPr>
          <p:cNvPr id="5" name="Rectangle 4"/>
          <p:cNvSpPr/>
          <p:nvPr/>
        </p:nvSpPr>
        <p:spPr>
          <a:xfrm>
            <a:off x="2743200" y="1997840"/>
            <a:ext cx="6477000" cy="440120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b="1" dirty="0">
                <a:highlight>
                  <a:srgbClr val="00FF00"/>
                </a:highlight>
              </a:rPr>
              <a:t>class Bike</a:t>
            </a:r>
          </a:p>
          <a:p>
            <a:r>
              <a:rPr lang="en-US" sz="2000" b="1" dirty="0">
                <a:highlight>
                  <a:srgbClr val="00FF00"/>
                </a:highlight>
              </a:rPr>
              <a:t>    {  </a:t>
            </a:r>
          </a:p>
          <a:p>
            <a:r>
              <a:rPr lang="en-US" sz="2000" dirty="0"/>
              <a:t>      </a:t>
            </a:r>
            <a:r>
              <a:rPr lang="en-US" sz="2000" b="1" dirty="0" err="1">
                <a:highlight>
                  <a:srgbClr val="00FFFF"/>
                </a:highlight>
              </a:rPr>
              <a:t>int</a:t>
            </a:r>
            <a:r>
              <a:rPr lang="en-US" sz="2000" b="1" dirty="0">
                <a:highlight>
                  <a:srgbClr val="00FFFF"/>
                </a:highlight>
              </a:rPr>
              <a:t> cube(final </a:t>
            </a:r>
            <a:r>
              <a:rPr lang="en-US" sz="2000" b="1" dirty="0" err="1">
                <a:highlight>
                  <a:srgbClr val="00FFFF"/>
                </a:highlight>
              </a:rPr>
              <a:t>int</a:t>
            </a:r>
            <a:r>
              <a:rPr lang="en-US" sz="2000" b="1" dirty="0">
                <a:highlight>
                  <a:srgbClr val="00FFFF"/>
                </a:highlight>
              </a:rPr>
              <a:t> n)</a:t>
            </a:r>
          </a:p>
          <a:p>
            <a:r>
              <a:rPr lang="en-US" sz="2000" b="1" dirty="0"/>
              <a:t>       {  </a:t>
            </a:r>
          </a:p>
          <a:p>
            <a:r>
              <a:rPr lang="en-US" sz="2000" dirty="0"/>
              <a:t>          </a:t>
            </a:r>
            <a:r>
              <a:rPr lang="en-US" sz="2000" dirty="0">
                <a:highlight>
                  <a:srgbClr val="00FFFF"/>
                </a:highlight>
              </a:rPr>
              <a:t>n=n+2;//can't be changed as n is final  </a:t>
            </a:r>
          </a:p>
          <a:p>
            <a:r>
              <a:rPr lang="en-US" sz="2000" dirty="0"/>
              <a:t>          </a:t>
            </a:r>
            <a:r>
              <a:rPr lang="en-US" sz="2000" dirty="0">
                <a:highlight>
                  <a:srgbClr val="00FFFF"/>
                </a:highlight>
              </a:rPr>
              <a:t>n*n*n;</a:t>
            </a:r>
            <a:r>
              <a:rPr lang="en-US" sz="2000" u="sng" dirty="0">
                <a:highlight>
                  <a:srgbClr val="00FFFF"/>
                </a:highlight>
              </a:rPr>
              <a:t>  </a:t>
            </a:r>
          </a:p>
          <a:p>
            <a:r>
              <a:rPr lang="en-US" sz="2000" dirty="0"/>
              <a:t>      }  </a:t>
            </a:r>
          </a:p>
          <a:p>
            <a:r>
              <a:rPr lang="en-US" sz="2000" dirty="0"/>
              <a:t>     </a:t>
            </a:r>
          </a:p>
          <a:p>
            <a:r>
              <a:rPr lang="en-US" sz="2000" dirty="0">
                <a:highlight>
                  <a:srgbClr val="00FFFF"/>
                </a:highlight>
              </a:rPr>
              <a:t>     </a:t>
            </a:r>
            <a:r>
              <a:rPr lang="en-US" sz="2000" b="1" dirty="0">
                <a:highlight>
                  <a:srgbClr val="00FFFF"/>
                </a:highlight>
              </a:rPr>
              <a:t>public static void main(String </a:t>
            </a:r>
            <a:r>
              <a:rPr lang="en-US" sz="2000" b="1" dirty="0" err="1">
                <a:highlight>
                  <a:srgbClr val="00FFFF"/>
                </a:highlight>
              </a:rPr>
              <a:t>args</a:t>
            </a:r>
            <a:r>
              <a:rPr lang="en-US" sz="2000" b="1" dirty="0">
                <a:highlight>
                  <a:srgbClr val="00FFFF"/>
                </a:highlight>
              </a:rPr>
              <a:t>[])</a:t>
            </a:r>
          </a:p>
          <a:p>
            <a:r>
              <a:rPr lang="en-US" sz="2000" b="1" dirty="0"/>
              <a:t>       {  </a:t>
            </a:r>
          </a:p>
          <a:p>
            <a:r>
              <a:rPr lang="en-US" sz="2000" dirty="0"/>
              <a:t>        Bike b=</a:t>
            </a:r>
            <a:r>
              <a:rPr lang="en-US" sz="2000" b="1" dirty="0"/>
              <a:t>new Bike();  </a:t>
            </a:r>
          </a:p>
          <a:p>
            <a:r>
              <a:rPr lang="en-US" sz="2000" dirty="0"/>
              <a:t>        </a:t>
            </a:r>
            <a:r>
              <a:rPr lang="en-US" sz="2000" dirty="0" err="1"/>
              <a:t>b.cube</a:t>
            </a:r>
            <a:r>
              <a:rPr lang="en-US" sz="2000" dirty="0"/>
              <a:t>(5);  </a:t>
            </a:r>
          </a:p>
          <a:p>
            <a:r>
              <a:rPr lang="en-US" sz="2000" dirty="0"/>
              <a:t>     }  </a:t>
            </a:r>
          </a:p>
          <a:p>
            <a:r>
              <a:rPr lang="en-US" sz="2000" dirty="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9200" y="274638"/>
            <a:ext cx="10363200" cy="944562"/>
          </a:xfrm>
        </p:spPr>
        <p:style>
          <a:lnRef idx="1">
            <a:schemeClr val="accent1"/>
          </a:lnRef>
          <a:fillRef idx="2">
            <a:schemeClr val="accent1"/>
          </a:fillRef>
          <a:effectRef idx="1">
            <a:schemeClr val="accent1"/>
          </a:effectRef>
          <a:fontRef idx="minor">
            <a:schemeClr val="dk1"/>
          </a:fontRef>
        </p:style>
        <p:txBody>
          <a:bodyPr/>
          <a:lstStyle/>
          <a:p>
            <a:r>
              <a:rPr lang="en-US" b="1" i="1" dirty="0"/>
              <a:t>Remaining Topic</a:t>
            </a:r>
          </a:p>
        </p:txBody>
      </p:sp>
      <p:sp>
        <p:nvSpPr>
          <p:cNvPr id="7171" name="Content Placeholder 2"/>
          <p:cNvSpPr>
            <a:spLocks noGrp="1"/>
          </p:cNvSpPr>
          <p:nvPr>
            <p:ph sz="quarter" idx="1"/>
          </p:nvPr>
        </p:nvSpPr>
        <p:spPr>
          <a:xfrm>
            <a:off x="838200" y="1447800"/>
            <a:ext cx="10744200" cy="4572000"/>
          </a:xfrm>
        </p:spPr>
        <p:style>
          <a:lnRef idx="2">
            <a:schemeClr val="accent1"/>
          </a:lnRef>
          <a:fillRef idx="1">
            <a:schemeClr val="lt1"/>
          </a:fillRef>
          <a:effectRef idx="0">
            <a:schemeClr val="accent1"/>
          </a:effectRef>
          <a:fontRef idx="minor">
            <a:schemeClr val="dk1"/>
          </a:fontRef>
        </p:style>
        <p:txBody>
          <a:bodyPr/>
          <a:lstStyle/>
          <a:p>
            <a:pPr>
              <a:buFont typeface="Wingdings" panose="05000000000000000000" pitchFamily="2" charset="2"/>
              <a:buChar char="Ø"/>
            </a:pPr>
            <a:r>
              <a:rPr lang="en-US" sz="3200" dirty="0"/>
              <a:t>Garbage collection</a:t>
            </a:r>
          </a:p>
          <a:p>
            <a:pPr>
              <a:buFont typeface="Wingdings" panose="05000000000000000000" pitchFamily="2" charset="2"/>
              <a:buChar char="Ø"/>
            </a:pPr>
            <a:r>
              <a:rPr lang="en-US" sz="3200" dirty="0"/>
              <a:t>finalize method</a:t>
            </a:r>
          </a:p>
          <a:p>
            <a:pPr>
              <a:buFont typeface="Wingdings" panose="05000000000000000000" pitchFamily="2" charset="2"/>
              <a:buChar char="Ø"/>
            </a:pPr>
            <a:r>
              <a:rPr lang="en-US" sz="3200" dirty="0"/>
              <a:t>using objects as parameters, Argument passing, returning objects</a:t>
            </a:r>
          </a:p>
          <a:p>
            <a:pPr>
              <a:buFont typeface="Wingdings" panose="05000000000000000000" pitchFamily="2" charset="2"/>
              <a:buChar char="Ø"/>
            </a:pPr>
            <a:r>
              <a:rPr lang="en-US" sz="3200" dirty="0"/>
              <a:t>recursion</a:t>
            </a:r>
          </a:p>
          <a:p>
            <a:pPr>
              <a:buFont typeface="Wingdings" panose="05000000000000000000" pitchFamily="2" charset="2"/>
              <a:buChar char="Ø"/>
            </a:pPr>
            <a:r>
              <a:rPr lang="en-US" sz="3200" dirty="0"/>
              <a:t>Command line arguments</a:t>
            </a:r>
          </a:p>
          <a:p>
            <a:endParaRPr lang="en-US" dirty="0"/>
          </a:p>
          <a:p>
            <a:endParaRPr lang="en-US" dirty="0"/>
          </a:p>
        </p:txBody>
      </p:sp>
    </p:spTree>
    <p:extLst>
      <p:ext uri="{BB962C8B-B14F-4D97-AF65-F5344CB8AC3E}">
        <p14:creationId xmlns:p14="http://schemas.microsoft.com/office/powerpoint/2010/main" val="3278219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228600"/>
            <a:ext cx="10363200" cy="731838"/>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Garbage collector (Object Destruction )</a:t>
            </a:r>
          </a:p>
        </p:txBody>
      </p:sp>
      <p:sp>
        <p:nvSpPr>
          <p:cNvPr id="10243" name="Content Placeholder 2"/>
          <p:cNvSpPr>
            <a:spLocks noGrp="1"/>
          </p:cNvSpPr>
          <p:nvPr>
            <p:ph sz="quarter" idx="1"/>
          </p:nvPr>
        </p:nvSpPr>
        <p:spPr>
          <a:xfrm>
            <a:off x="685800" y="1219200"/>
            <a:ext cx="10795000" cy="5029200"/>
          </a:xfrm>
        </p:spPr>
        <p:style>
          <a:lnRef idx="2">
            <a:schemeClr val="accent1"/>
          </a:lnRef>
          <a:fillRef idx="1">
            <a:schemeClr val="lt1"/>
          </a:fillRef>
          <a:effectRef idx="0">
            <a:schemeClr val="accent1"/>
          </a:effectRef>
          <a:fontRef idx="minor">
            <a:schemeClr val="dk1"/>
          </a:fontRef>
        </p:style>
        <p:txBody>
          <a:bodyPr/>
          <a:lstStyle/>
          <a:p>
            <a:pPr algn="just"/>
            <a:r>
              <a:rPr lang="en-US" dirty="0"/>
              <a:t>In java, garbage means unreferenced objects.</a:t>
            </a:r>
          </a:p>
          <a:p>
            <a:pPr algn="just"/>
            <a:r>
              <a:rPr lang="en-US" dirty="0"/>
              <a:t>When object is create using the dynamic operator </a:t>
            </a:r>
            <a:r>
              <a:rPr lang="en-US" b="1" dirty="0"/>
              <a:t>new, </a:t>
            </a:r>
            <a:r>
              <a:rPr lang="en-US" dirty="0"/>
              <a:t>memory is allocated for it from </a:t>
            </a:r>
            <a:r>
              <a:rPr lang="en-US" b="1" dirty="0"/>
              <a:t>heap region</a:t>
            </a:r>
            <a:r>
              <a:rPr lang="en-US" dirty="0"/>
              <a:t>.</a:t>
            </a:r>
          </a:p>
          <a:p>
            <a:pPr algn="just"/>
            <a:r>
              <a:rPr lang="en-US" dirty="0"/>
              <a:t>So to destroy the object we were using </a:t>
            </a:r>
            <a:r>
              <a:rPr lang="en-US" dirty="0">
                <a:highlight>
                  <a:srgbClr val="FFFF00"/>
                </a:highlight>
              </a:rPr>
              <a:t>free() </a:t>
            </a:r>
            <a:r>
              <a:rPr lang="en-US" dirty="0"/>
              <a:t>function in C language and </a:t>
            </a:r>
            <a:r>
              <a:rPr lang="en-US" dirty="0">
                <a:highlight>
                  <a:srgbClr val="FFFF00"/>
                </a:highlight>
              </a:rPr>
              <a:t>delete() </a:t>
            </a:r>
            <a:r>
              <a:rPr lang="en-US" dirty="0"/>
              <a:t>in C++. But, in java it is performed automatically.</a:t>
            </a:r>
          </a:p>
          <a:p>
            <a:pPr algn="just"/>
            <a:r>
              <a:rPr lang="en-US" dirty="0">
                <a:highlight>
                  <a:srgbClr val="FFFF00"/>
                </a:highlight>
              </a:rPr>
              <a:t>Garbage Collection </a:t>
            </a:r>
            <a:r>
              <a:rPr lang="en-US" dirty="0"/>
              <a:t>is process of reclaiming the runtime unused memory automatically. In other words, it is a way to destroy the unused objects or unreachable objects.</a:t>
            </a:r>
          </a:p>
          <a:p>
            <a:pPr algn="just"/>
            <a:r>
              <a:rPr lang="en-IN" dirty="0">
                <a:highlight>
                  <a:srgbClr val="FFFF00"/>
                </a:highlight>
              </a:rPr>
              <a:t>Unreachable Objects:- </a:t>
            </a:r>
            <a:r>
              <a:rPr lang="en-IN" dirty="0"/>
              <a:t>Object said to be unreachable if it does not contain any reference to it.</a:t>
            </a:r>
          </a:p>
          <a:p>
            <a:pPr algn="just"/>
            <a:endParaRPr lang="en-US" b="1" dirty="0"/>
          </a:p>
        </p:txBody>
      </p:sp>
    </p:spTree>
    <p:extLst>
      <p:ext uri="{BB962C8B-B14F-4D97-AF65-F5344CB8AC3E}">
        <p14:creationId xmlns:p14="http://schemas.microsoft.com/office/powerpoint/2010/main" val="331299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5CA7-95EC-F556-9211-4284E29FB95D}"/>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Syllabus</a:t>
            </a:r>
          </a:p>
        </p:txBody>
      </p:sp>
      <p:sp>
        <p:nvSpPr>
          <p:cNvPr id="3" name="Content Placeholder 2">
            <a:extLst>
              <a:ext uri="{FF2B5EF4-FFF2-40B4-BE49-F238E27FC236}">
                <a16:creationId xmlns:a16="http://schemas.microsoft.com/office/drawing/2014/main" id="{2A01CFAA-E4C6-52FD-B142-89B4207B08C7}"/>
              </a:ext>
            </a:extLst>
          </p:cNvPr>
          <p:cNvSpPr>
            <a:spLocks noGrp="1"/>
          </p:cNvSpPr>
          <p:nvPr>
            <p:ph sz="quarter" idx="1"/>
          </p:nvPr>
        </p:nvSpPr>
        <p:spPr>
          <a:xfrm>
            <a:off x="838200" y="1447800"/>
            <a:ext cx="10744200" cy="4572000"/>
          </a:xfrm>
        </p:spPr>
        <p:txBody>
          <a:bodyPr/>
          <a:lstStyle/>
          <a:p>
            <a:pPr algn="just">
              <a:buFont typeface="Wingdings" panose="05000000000000000000" pitchFamily="2" charset="2"/>
              <a:buChar char="Ø"/>
            </a:pPr>
            <a:r>
              <a:rPr lang="en-ZW" sz="3600" dirty="0"/>
              <a:t>Class Fundamentals, Declaring Objects, Assessing class members, Assigning Object reference variables, Methods</a:t>
            </a:r>
          </a:p>
          <a:p>
            <a:pPr algn="just">
              <a:buFont typeface="Wingdings" panose="05000000000000000000" pitchFamily="2" charset="2"/>
              <a:buChar char="Ø"/>
            </a:pPr>
            <a:r>
              <a:rPr lang="en-ZW" sz="3600" dirty="0"/>
              <a:t> The This keyword, Garbage collection, finalize method, Overloading methods, using objects as parameters, Argument passing, returning objects, </a:t>
            </a:r>
          </a:p>
          <a:p>
            <a:pPr algn="just">
              <a:buFont typeface="Wingdings" panose="05000000000000000000" pitchFamily="2" charset="2"/>
              <a:buChar char="Ø"/>
            </a:pPr>
            <a:r>
              <a:rPr lang="en-ZW" sz="3600" dirty="0"/>
              <a:t>Recursion, access control, static, final, arrays</a:t>
            </a:r>
          </a:p>
          <a:p>
            <a:endParaRPr lang="en-US" dirty="0"/>
          </a:p>
        </p:txBody>
      </p:sp>
    </p:spTree>
    <p:extLst>
      <p:ext uri="{BB962C8B-B14F-4D97-AF65-F5344CB8AC3E}">
        <p14:creationId xmlns:p14="http://schemas.microsoft.com/office/powerpoint/2010/main" val="1831746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6397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b="1" dirty="0"/>
              <a:t>Advantage of Garbage Collection</a:t>
            </a:r>
          </a:p>
        </p:txBody>
      </p:sp>
      <p:sp>
        <p:nvSpPr>
          <p:cNvPr id="11267" name="Content Placeholder 2"/>
          <p:cNvSpPr>
            <a:spLocks noGrp="1"/>
          </p:cNvSpPr>
          <p:nvPr>
            <p:ph sz="quarter" idx="1"/>
          </p:nvPr>
        </p:nvSpPr>
        <p:spPr>
          <a:xfrm>
            <a:off x="1219200" y="1219200"/>
            <a:ext cx="10363200" cy="1981200"/>
          </a:xfrm>
        </p:spPr>
        <p:style>
          <a:lnRef idx="2">
            <a:schemeClr val="accent1"/>
          </a:lnRef>
          <a:fillRef idx="1">
            <a:schemeClr val="lt1"/>
          </a:fillRef>
          <a:effectRef idx="0">
            <a:schemeClr val="accent1"/>
          </a:effectRef>
          <a:fontRef idx="minor">
            <a:schemeClr val="dk1"/>
          </a:fontRef>
        </p:style>
        <p:txBody>
          <a:bodyPr/>
          <a:lstStyle/>
          <a:p>
            <a:pPr algn="just"/>
            <a:r>
              <a:rPr lang="en-US" dirty="0"/>
              <a:t>It makes java </a:t>
            </a:r>
            <a:r>
              <a:rPr lang="en-US" dirty="0">
                <a:highlight>
                  <a:srgbClr val="FFFF00"/>
                </a:highlight>
              </a:rPr>
              <a:t>memory efficient</a:t>
            </a:r>
            <a:r>
              <a:rPr lang="en-US" dirty="0"/>
              <a:t> because garbage collector removes the unreferenced objects from heap memory.</a:t>
            </a:r>
          </a:p>
          <a:p>
            <a:pPr algn="just"/>
            <a:r>
              <a:rPr lang="en-US" dirty="0"/>
              <a:t>It is </a:t>
            </a:r>
            <a:r>
              <a:rPr lang="en-US" dirty="0">
                <a:highlight>
                  <a:srgbClr val="FFFF00"/>
                </a:highlight>
              </a:rPr>
              <a:t>automatically done</a:t>
            </a:r>
            <a:r>
              <a:rPr lang="en-US" dirty="0"/>
              <a:t> by the garbage collector(a part of JVM) so we don't need to make extra efforts.</a:t>
            </a:r>
          </a:p>
          <a:p>
            <a:pPr algn="just"/>
            <a:endParaRPr lang="en-US" dirty="0"/>
          </a:p>
        </p:txBody>
      </p:sp>
    </p:spTree>
    <p:extLst>
      <p:ext uri="{BB962C8B-B14F-4D97-AF65-F5344CB8AC3E}">
        <p14:creationId xmlns:p14="http://schemas.microsoft.com/office/powerpoint/2010/main" val="1708195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10363200" cy="579438"/>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How can an object be unreferenced?</a:t>
            </a:r>
          </a:p>
        </p:txBody>
      </p:sp>
      <p:sp>
        <p:nvSpPr>
          <p:cNvPr id="12291" name="Content Placeholder 2"/>
          <p:cNvSpPr>
            <a:spLocks noGrp="1"/>
          </p:cNvSpPr>
          <p:nvPr>
            <p:ph sz="quarter" idx="1"/>
          </p:nvPr>
        </p:nvSpPr>
        <p:spPr>
          <a:xfrm>
            <a:off x="626359" y="1066800"/>
            <a:ext cx="10972800" cy="1752600"/>
          </a:xfrm>
        </p:spPr>
        <p:style>
          <a:lnRef idx="2">
            <a:schemeClr val="accent1"/>
          </a:lnRef>
          <a:fillRef idx="1">
            <a:schemeClr val="lt1"/>
          </a:fillRef>
          <a:effectRef idx="0">
            <a:schemeClr val="accent1"/>
          </a:effectRef>
          <a:fontRef idx="minor">
            <a:schemeClr val="dk1"/>
          </a:fontRef>
        </p:style>
        <p:txBody>
          <a:bodyPr/>
          <a:lstStyle/>
          <a:p>
            <a:pPr>
              <a:buFont typeface="Wingdings 2" pitchFamily="18" charset="2"/>
              <a:buNone/>
            </a:pPr>
            <a:r>
              <a:rPr lang="en-US" dirty="0"/>
              <a:t>1. </a:t>
            </a:r>
            <a:r>
              <a:rPr lang="en-US" sz="2800" dirty="0"/>
              <a:t>By </a:t>
            </a:r>
            <a:r>
              <a:rPr lang="en-US" sz="2800" dirty="0" err="1"/>
              <a:t>nulling</a:t>
            </a:r>
            <a:r>
              <a:rPr lang="en-US" sz="2800" dirty="0"/>
              <a:t> a reference:</a:t>
            </a:r>
          </a:p>
          <a:p>
            <a:pPr>
              <a:buFont typeface="Wingdings 2" pitchFamily="18" charset="2"/>
              <a:buNone/>
            </a:pPr>
            <a:r>
              <a:rPr lang="en-US" sz="2800" dirty="0"/>
              <a:t>     </a:t>
            </a:r>
            <a:r>
              <a:rPr lang="en-US" dirty="0">
                <a:highlight>
                  <a:srgbClr val="FFFF00"/>
                </a:highlight>
              </a:rPr>
              <a:t>Integer </a:t>
            </a:r>
            <a:r>
              <a:rPr lang="en-US" dirty="0" err="1">
                <a:highlight>
                  <a:srgbClr val="FFFF00"/>
                </a:highlight>
              </a:rPr>
              <a:t>i</a:t>
            </a:r>
            <a:r>
              <a:rPr lang="en-US" dirty="0">
                <a:highlight>
                  <a:srgbClr val="FFFF00"/>
                </a:highlight>
              </a:rPr>
              <a:t>=new Integer(4); </a:t>
            </a:r>
            <a:r>
              <a:rPr lang="en-US" sz="2000" dirty="0">
                <a:latin typeface="Comic Sans MS" pitchFamily="66" charset="0"/>
                <a:ea typeface="Calibri" pitchFamily="34" charset="0"/>
                <a:cs typeface="Calibri" pitchFamily="34" charset="0"/>
              </a:rPr>
              <a:t>// new  integer object is reachable via the reference in ‘</a:t>
            </a:r>
            <a:r>
              <a:rPr lang="en-US" sz="2000" dirty="0" err="1">
                <a:latin typeface="Comic Sans MS" pitchFamily="66" charset="0"/>
                <a:ea typeface="Calibri" pitchFamily="34" charset="0"/>
                <a:cs typeface="Calibri" pitchFamily="34" charset="0"/>
              </a:rPr>
              <a:t>i</a:t>
            </a:r>
            <a:r>
              <a:rPr lang="en-US" sz="2000" dirty="0">
                <a:latin typeface="Comic Sans MS" pitchFamily="66" charset="0"/>
                <a:ea typeface="Calibri" pitchFamily="34" charset="0"/>
                <a:cs typeface="Calibri" pitchFamily="34" charset="0"/>
              </a:rPr>
              <a:t>’</a:t>
            </a:r>
          </a:p>
          <a:p>
            <a:pPr>
              <a:buNone/>
            </a:pPr>
            <a:r>
              <a:rPr lang="en-US" sz="2000" dirty="0">
                <a:solidFill>
                  <a:srgbClr val="FF0000"/>
                </a:solidFill>
                <a:latin typeface="Comic Sans MS" pitchFamily="66" charset="0"/>
                <a:ea typeface="Calibri" pitchFamily="34" charset="0"/>
                <a:cs typeface="Calibri" pitchFamily="34" charset="0"/>
              </a:rPr>
              <a:t>     </a:t>
            </a:r>
            <a:r>
              <a:rPr lang="en-US" dirty="0" err="1">
                <a:highlight>
                  <a:srgbClr val="FFFF00"/>
                </a:highlight>
              </a:rPr>
              <a:t>i</a:t>
            </a:r>
            <a:r>
              <a:rPr lang="en-US" dirty="0">
                <a:highlight>
                  <a:srgbClr val="FFFF00"/>
                </a:highlight>
              </a:rPr>
              <a:t>=null; </a:t>
            </a:r>
            <a:r>
              <a:rPr lang="en-US" sz="2800" dirty="0"/>
              <a:t> </a:t>
            </a:r>
            <a:r>
              <a:rPr lang="en-US" sz="2000" dirty="0"/>
              <a:t>//</a:t>
            </a:r>
            <a:r>
              <a:rPr lang="en-US" sz="2000" dirty="0">
                <a:latin typeface="Comic Sans MS" pitchFamily="66" charset="0"/>
                <a:ea typeface="Calibri" pitchFamily="34" charset="0"/>
                <a:cs typeface="Calibri" pitchFamily="34" charset="0"/>
              </a:rPr>
              <a:t> integer object is not reachable longer</a:t>
            </a:r>
            <a:endParaRPr lang="en-US" sz="2000" dirty="0"/>
          </a:p>
          <a:p>
            <a:pPr>
              <a:buFont typeface="Wingdings 2" pitchFamily="18" charset="2"/>
              <a:buNone/>
            </a:pPr>
            <a:endParaRPr lang="en-US" sz="2800" dirty="0"/>
          </a:p>
        </p:txBody>
      </p:sp>
      <p:pic>
        <p:nvPicPr>
          <p:cNvPr id="3" name="Picture 2">
            <a:extLst>
              <a:ext uri="{FF2B5EF4-FFF2-40B4-BE49-F238E27FC236}">
                <a16:creationId xmlns:a16="http://schemas.microsoft.com/office/drawing/2014/main" id="{2232FD4C-D71D-4C8B-BAB0-5A5B93C9A97A}"/>
              </a:ext>
            </a:extLst>
          </p:cNvPr>
          <p:cNvPicPr>
            <a:picLocks noChangeAspect="1"/>
          </p:cNvPicPr>
          <p:nvPr/>
        </p:nvPicPr>
        <p:blipFill>
          <a:blip r:embed="rId2"/>
          <a:stretch>
            <a:fillRect/>
          </a:stretch>
        </p:blipFill>
        <p:spPr>
          <a:xfrm>
            <a:off x="2844800" y="3048000"/>
            <a:ext cx="6197600" cy="3505200"/>
          </a:xfrm>
          <a:prstGeom prst="rect">
            <a:avLst/>
          </a:prstGeom>
        </p:spPr>
      </p:pic>
    </p:spTree>
    <p:extLst>
      <p:ext uri="{BB962C8B-B14F-4D97-AF65-F5344CB8AC3E}">
        <p14:creationId xmlns:p14="http://schemas.microsoft.com/office/powerpoint/2010/main" val="1226625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5A25-2F9E-4BD5-903D-A2ACC50982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A37969-7E4A-430C-A57A-743A2CE06310}"/>
              </a:ext>
            </a:extLst>
          </p:cNvPr>
          <p:cNvSpPr>
            <a:spLocks noGrp="1"/>
          </p:cNvSpPr>
          <p:nvPr>
            <p:ph sz="quarter" idx="1"/>
          </p:nvPr>
        </p:nvSpPr>
        <p:spPr>
          <a:xfrm>
            <a:off x="1219200" y="609600"/>
            <a:ext cx="10363200" cy="3505200"/>
          </a:xfrm>
        </p:spPr>
        <p:style>
          <a:lnRef idx="2">
            <a:schemeClr val="accent1"/>
          </a:lnRef>
          <a:fillRef idx="1">
            <a:schemeClr val="lt1"/>
          </a:fillRef>
          <a:effectRef idx="0">
            <a:schemeClr val="accent1"/>
          </a:effectRef>
          <a:fontRef idx="minor">
            <a:schemeClr val="dk1"/>
          </a:fontRef>
        </p:style>
        <p:txBody>
          <a:bodyPr/>
          <a:lstStyle/>
          <a:p>
            <a:pPr>
              <a:buNone/>
            </a:pPr>
            <a:r>
              <a:rPr lang="en-US" sz="2400" dirty="0"/>
              <a:t>2) By assigning a reference to another:</a:t>
            </a:r>
          </a:p>
          <a:p>
            <a:pPr marL="0" indent="0">
              <a:buNone/>
            </a:pPr>
            <a:r>
              <a:rPr lang="en-US" sz="2400" dirty="0"/>
              <a:t>     </a:t>
            </a:r>
            <a:r>
              <a:rPr lang="en-US" dirty="0">
                <a:highlight>
                  <a:srgbClr val="FFFF00"/>
                </a:highlight>
              </a:rPr>
              <a:t>Employee e1=new Employee();  </a:t>
            </a:r>
          </a:p>
          <a:p>
            <a:pPr marL="0" indent="0">
              <a:buNone/>
            </a:pPr>
            <a:r>
              <a:rPr lang="en-US" dirty="0">
                <a:highlight>
                  <a:srgbClr val="FFFF00"/>
                </a:highlight>
              </a:rPr>
              <a:t>     Employee e2=new Employee();  </a:t>
            </a:r>
          </a:p>
          <a:p>
            <a:pPr marL="0" indent="0">
              <a:buNone/>
            </a:pPr>
            <a:r>
              <a:rPr lang="en-US" dirty="0">
                <a:highlight>
                  <a:srgbClr val="FFFF00"/>
                </a:highlight>
              </a:rPr>
              <a:t>     e2=e1</a:t>
            </a:r>
            <a:r>
              <a:rPr lang="en-US" sz="1800" dirty="0">
                <a:solidFill>
                  <a:srgbClr val="0070C0"/>
                </a:solidFill>
                <a:latin typeface="Comic Sans MS" pitchFamily="66" charset="0"/>
              </a:rPr>
              <a:t>;</a:t>
            </a:r>
          </a:p>
          <a:p>
            <a:pPr>
              <a:buNone/>
            </a:pPr>
            <a:r>
              <a:rPr lang="en-US" sz="2400" dirty="0">
                <a:solidFill>
                  <a:srgbClr val="FF0000"/>
                </a:solidFill>
              </a:rPr>
              <a:t>//now the first object referred by e1 is available for garbage </a:t>
            </a:r>
          </a:p>
          <a:p>
            <a:pPr>
              <a:buNone/>
            </a:pPr>
            <a:r>
              <a:rPr lang="en-US" sz="2400" dirty="0">
                <a:solidFill>
                  <a:srgbClr val="FF0000"/>
                </a:solidFill>
              </a:rPr>
              <a:t>     collection </a:t>
            </a:r>
            <a:r>
              <a:rPr lang="en-US" sz="2400" dirty="0"/>
              <a:t> </a:t>
            </a:r>
          </a:p>
          <a:p>
            <a:endParaRPr lang="en-IN" dirty="0"/>
          </a:p>
        </p:txBody>
      </p:sp>
    </p:spTree>
    <p:extLst>
      <p:ext uri="{BB962C8B-B14F-4D97-AF65-F5344CB8AC3E}">
        <p14:creationId xmlns:p14="http://schemas.microsoft.com/office/powerpoint/2010/main" val="2629677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8944-FB80-4CA8-B080-4E150BBAD008}"/>
              </a:ext>
            </a:extLst>
          </p:cNvPr>
          <p:cNvSpPr>
            <a:spLocks noGrp="1"/>
          </p:cNvSpPr>
          <p:nvPr>
            <p:ph type="title"/>
          </p:nvPr>
        </p:nvSpPr>
        <p:spPr>
          <a:xfrm>
            <a:off x="1219200" y="274638"/>
            <a:ext cx="10363200" cy="792162"/>
          </a:xfrm>
        </p:spPr>
        <p:style>
          <a:lnRef idx="1">
            <a:schemeClr val="accent1"/>
          </a:lnRef>
          <a:fillRef idx="2">
            <a:schemeClr val="accent1"/>
          </a:fillRef>
          <a:effectRef idx="1">
            <a:schemeClr val="accent1"/>
          </a:effectRef>
          <a:fontRef idx="minor">
            <a:schemeClr val="dk1"/>
          </a:fontRef>
        </p:style>
        <p:txBody>
          <a:bodyPr/>
          <a:lstStyle/>
          <a:p>
            <a:r>
              <a:rPr lang="en-IN" sz="3200" dirty="0"/>
              <a:t>Way of Requesting JVM to Run Garbage Collector</a:t>
            </a:r>
          </a:p>
        </p:txBody>
      </p:sp>
      <p:sp>
        <p:nvSpPr>
          <p:cNvPr id="3" name="Content Placeholder 2">
            <a:extLst>
              <a:ext uri="{FF2B5EF4-FFF2-40B4-BE49-F238E27FC236}">
                <a16:creationId xmlns:a16="http://schemas.microsoft.com/office/drawing/2014/main" id="{E1B465A7-AD1E-43C3-8DEC-3306C3C7DF22}"/>
              </a:ext>
            </a:extLst>
          </p:cNvPr>
          <p:cNvSpPr>
            <a:spLocks noGrp="1"/>
          </p:cNvSpPr>
          <p:nvPr>
            <p:ph sz="quarter" idx="1"/>
          </p:nvPr>
        </p:nvSpPr>
        <p:spPr>
          <a:xfrm>
            <a:off x="609600" y="1219200"/>
            <a:ext cx="10972800" cy="5364162"/>
          </a:xfrm>
        </p:spPr>
        <p:style>
          <a:lnRef idx="1">
            <a:schemeClr val="dk1"/>
          </a:lnRef>
          <a:fillRef idx="2">
            <a:schemeClr val="dk1"/>
          </a:fillRef>
          <a:effectRef idx="1">
            <a:schemeClr val="dk1"/>
          </a:effectRef>
          <a:fontRef idx="minor">
            <a:schemeClr val="dk1"/>
          </a:fontRef>
        </p:style>
        <p:txBody>
          <a:bodyPr/>
          <a:lstStyle/>
          <a:p>
            <a:r>
              <a:rPr lang="en-IN" dirty="0"/>
              <a:t>Once we made object eligible for garbage collection , </a:t>
            </a:r>
            <a:r>
              <a:rPr lang="en-IN" dirty="0">
                <a:highlight>
                  <a:srgbClr val="FFFF00"/>
                </a:highlight>
              </a:rPr>
              <a:t>it may not be destroy immediately by garbage collector </a:t>
            </a:r>
          </a:p>
          <a:p>
            <a:r>
              <a:rPr lang="en-IN" dirty="0"/>
              <a:t>Whenever JVM runs garbage collector program, then only object will be destroyed. But when JVM run the garbage collector , we  can not expect.</a:t>
            </a:r>
          </a:p>
          <a:p>
            <a:r>
              <a:rPr lang="en-IN" dirty="0">
                <a:highlight>
                  <a:srgbClr val="FFFF00"/>
                </a:highlight>
              </a:rPr>
              <a:t>We can also request JVM to run garbage collector </a:t>
            </a:r>
          </a:p>
          <a:p>
            <a:r>
              <a:rPr lang="en-US" dirty="0">
                <a:highlight>
                  <a:srgbClr val="FFFF00"/>
                </a:highlight>
              </a:rPr>
              <a:t>Using </a:t>
            </a:r>
            <a:r>
              <a:rPr lang="en-US" dirty="0" err="1">
                <a:highlight>
                  <a:srgbClr val="FFFF00"/>
                </a:highlight>
              </a:rPr>
              <a:t>System.gc</a:t>
            </a:r>
            <a:r>
              <a:rPr lang="en-US" dirty="0">
                <a:highlight>
                  <a:srgbClr val="FFFF00"/>
                </a:highlight>
              </a:rPr>
              <a:t>() method</a:t>
            </a:r>
            <a:r>
              <a:rPr lang="en-US" u="sng" dirty="0">
                <a:solidFill>
                  <a:schemeClr val="accent1"/>
                </a:solidFill>
              </a:rPr>
              <a:t> </a:t>
            </a:r>
            <a:r>
              <a:rPr lang="en-US" dirty="0"/>
              <a:t>: System class contain static method </a:t>
            </a:r>
            <a:r>
              <a:rPr lang="en-US" i="1" dirty="0" err="1"/>
              <a:t>gc</a:t>
            </a:r>
            <a:r>
              <a:rPr lang="en-US" i="1" dirty="0"/>
              <a:t>()</a:t>
            </a:r>
            <a:r>
              <a:rPr lang="en-US" dirty="0"/>
              <a:t> for requesting JVM to run Garbage Collector.</a:t>
            </a:r>
          </a:p>
          <a:p>
            <a:endParaRPr lang="en-IN" dirty="0"/>
          </a:p>
        </p:txBody>
      </p:sp>
    </p:spTree>
    <p:extLst>
      <p:ext uri="{BB962C8B-B14F-4D97-AF65-F5344CB8AC3E}">
        <p14:creationId xmlns:p14="http://schemas.microsoft.com/office/powerpoint/2010/main" val="2027957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C2E49-DA13-4064-B925-3A0906983E89}"/>
              </a:ext>
            </a:extLst>
          </p:cNvPr>
          <p:cNvSpPr>
            <a:spLocks noGrp="1"/>
          </p:cNvSpPr>
          <p:nvPr>
            <p:ph sz="quarter" idx="1"/>
          </p:nvPr>
        </p:nvSpPr>
        <p:spPr>
          <a:xfrm>
            <a:off x="762000" y="533400"/>
            <a:ext cx="10896600" cy="5562600"/>
          </a:xfrm>
        </p:spPr>
        <p:style>
          <a:lnRef idx="1">
            <a:schemeClr val="dk1"/>
          </a:lnRef>
          <a:fillRef idx="2">
            <a:schemeClr val="dk1"/>
          </a:fillRef>
          <a:effectRef idx="1">
            <a:schemeClr val="dk1"/>
          </a:effectRef>
          <a:fontRef idx="minor">
            <a:schemeClr val="dk1"/>
          </a:fontRef>
        </p:style>
        <p:txBody>
          <a:bodyPr>
            <a:normAutofit fontScale="92500"/>
          </a:bodyPr>
          <a:lstStyle/>
          <a:p>
            <a:pPr marL="0" indent="0">
              <a:buNone/>
            </a:pPr>
            <a:r>
              <a:rPr lang="en-IN" sz="2400" dirty="0"/>
              <a:t>// Java program to demonstrate requesting </a:t>
            </a:r>
          </a:p>
          <a:p>
            <a:pPr marL="0" indent="0">
              <a:buNone/>
            </a:pPr>
            <a:r>
              <a:rPr lang="en-IN" sz="2400" dirty="0"/>
              <a:t>// JVM to run Garbage Collector </a:t>
            </a:r>
          </a:p>
          <a:p>
            <a:pPr marL="0" indent="0">
              <a:buNone/>
            </a:pPr>
            <a:r>
              <a:rPr lang="en-IN" sz="2400" dirty="0"/>
              <a:t>public class Test </a:t>
            </a:r>
          </a:p>
          <a:p>
            <a:pPr marL="0" indent="0">
              <a:buNone/>
            </a:pPr>
            <a:r>
              <a:rPr lang="en-IN" sz="2400" dirty="0"/>
              <a:t>{       public static void main(String[] </a:t>
            </a:r>
            <a:r>
              <a:rPr lang="en-IN" sz="2400" dirty="0" err="1"/>
              <a:t>args</a:t>
            </a:r>
            <a:r>
              <a:rPr lang="en-IN" sz="2400" dirty="0"/>
              <a:t>) 	</a:t>
            </a:r>
          </a:p>
          <a:p>
            <a:pPr marL="0" indent="0">
              <a:buNone/>
            </a:pPr>
            <a:r>
              <a:rPr lang="en-IN" sz="2400" dirty="0"/>
              <a:t>         {                 Test t1 = new Test(); </a:t>
            </a:r>
          </a:p>
          <a:p>
            <a:pPr marL="0" indent="0">
              <a:buNone/>
            </a:pPr>
            <a:r>
              <a:rPr lang="en-IN" sz="2400" dirty="0"/>
              <a:t>		Test t2 = new Test(); </a:t>
            </a:r>
          </a:p>
          <a:p>
            <a:pPr marL="0" indent="0">
              <a:buNone/>
            </a:pPr>
            <a:r>
              <a:rPr lang="en-IN" sz="2400" dirty="0"/>
              <a:t>		t1 = null; </a:t>
            </a:r>
            <a:r>
              <a:rPr lang="en-IN" sz="2400" dirty="0">
                <a:solidFill>
                  <a:schemeClr val="accent1"/>
                </a:solidFill>
              </a:rPr>
              <a:t>// Nullifying the reference variable </a:t>
            </a:r>
          </a:p>
          <a:p>
            <a:pPr marL="0" indent="0">
              <a:buNone/>
            </a:pPr>
            <a:r>
              <a:rPr lang="en-IN" sz="2400" dirty="0"/>
              <a:t>		</a:t>
            </a:r>
            <a:r>
              <a:rPr lang="en-IN" sz="2800" dirty="0" err="1">
                <a:highlight>
                  <a:srgbClr val="FFFF00"/>
                </a:highlight>
              </a:rPr>
              <a:t>System.gc</a:t>
            </a:r>
            <a:r>
              <a:rPr lang="en-IN" sz="2800" dirty="0">
                <a:highlight>
                  <a:srgbClr val="FFFF00"/>
                </a:highlight>
              </a:rPr>
              <a:t>(); </a:t>
            </a:r>
            <a:r>
              <a:rPr lang="en-IN" sz="2400" dirty="0">
                <a:solidFill>
                  <a:schemeClr val="accent1"/>
                </a:solidFill>
              </a:rPr>
              <a:t>// requesting JVM for running Garbage Collector </a:t>
            </a:r>
          </a:p>
          <a:p>
            <a:pPr marL="0" indent="0">
              <a:buNone/>
            </a:pPr>
            <a:r>
              <a:rPr lang="en-IN" sz="2400" dirty="0"/>
              <a:t>		t2 = null; </a:t>
            </a:r>
            <a:r>
              <a:rPr lang="en-IN" sz="2400" dirty="0">
                <a:solidFill>
                  <a:schemeClr val="accent1"/>
                </a:solidFill>
              </a:rPr>
              <a:t>// Nullifying the reference variable </a:t>
            </a:r>
          </a:p>
          <a:p>
            <a:pPr marL="0" indent="0">
              <a:buNone/>
            </a:pPr>
            <a:r>
              <a:rPr lang="en-IN" sz="2400" dirty="0"/>
              <a:t>		</a:t>
            </a:r>
            <a:r>
              <a:rPr lang="en-IN" sz="2800" dirty="0" err="1">
                <a:highlight>
                  <a:srgbClr val="FFFF00"/>
                </a:highlight>
              </a:rPr>
              <a:t>Runtime.getRuntime</a:t>
            </a:r>
            <a:r>
              <a:rPr lang="en-IN" sz="2800" dirty="0">
                <a:highlight>
                  <a:srgbClr val="FFFF00"/>
                </a:highlight>
              </a:rPr>
              <a:t>().</a:t>
            </a:r>
            <a:r>
              <a:rPr lang="en-IN" sz="2800" dirty="0" err="1">
                <a:highlight>
                  <a:srgbClr val="FFFF00"/>
                </a:highlight>
              </a:rPr>
              <a:t>gc</a:t>
            </a:r>
            <a:r>
              <a:rPr lang="en-IN" sz="2800" dirty="0">
                <a:highlight>
                  <a:srgbClr val="FFFF00"/>
                </a:highlight>
              </a:rPr>
              <a:t>(); </a:t>
            </a:r>
            <a:r>
              <a:rPr lang="en-IN" sz="2400" dirty="0">
                <a:solidFill>
                  <a:schemeClr val="accent1"/>
                </a:solidFill>
              </a:rPr>
              <a:t>// requesting JVM for running Garbage Collector </a:t>
            </a:r>
          </a:p>
          <a:p>
            <a:pPr marL="0" indent="0">
              <a:buNone/>
            </a:pPr>
            <a:r>
              <a:rPr lang="en-IN" sz="2400" dirty="0"/>
              <a:t>	} </a:t>
            </a:r>
          </a:p>
          <a:p>
            <a:pPr marL="0" indent="0">
              <a:buNone/>
            </a:pPr>
            <a:r>
              <a:rPr lang="en-IN" sz="2400" dirty="0"/>
              <a:t>}</a:t>
            </a:r>
          </a:p>
          <a:p>
            <a:pPr marL="0" indent="0">
              <a:buNone/>
            </a:pPr>
            <a:r>
              <a:rPr lang="en-IN" sz="1200" dirty="0"/>
              <a:t>	</a:t>
            </a:r>
          </a:p>
          <a:p>
            <a:pPr marL="0" indent="0">
              <a:buNone/>
            </a:pPr>
            <a:r>
              <a:rPr lang="en-IN" sz="1200" dirty="0"/>
              <a:t>	</a:t>
            </a:r>
          </a:p>
        </p:txBody>
      </p:sp>
    </p:spTree>
    <p:extLst>
      <p:ext uri="{BB962C8B-B14F-4D97-AF65-F5344CB8AC3E}">
        <p14:creationId xmlns:p14="http://schemas.microsoft.com/office/powerpoint/2010/main" val="2303690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fontAlgn="auto">
              <a:spcAft>
                <a:spcPts val="0"/>
              </a:spcAft>
              <a:defRPr/>
            </a:pPr>
            <a:r>
              <a:rPr lang="en-US" dirty="0">
                <a:solidFill>
                  <a:schemeClr val="accent1">
                    <a:lumMod val="50000"/>
                  </a:schemeClr>
                </a:solidFill>
              </a:rPr>
              <a:t>Finalize method</a:t>
            </a:r>
          </a:p>
        </p:txBody>
      </p:sp>
      <p:sp>
        <p:nvSpPr>
          <p:cNvPr id="13315"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lstStyle/>
          <a:p>
            <a:pPr algn="just"/>
            <a:r>
              <a:rPr lang="en-US" dirty="0"/>
              <a:t>In many Java programs </a:t>
            </a:r>
            <a:r>
              <a:rPr lang="en-US" dirty="0">
                <a:highlight>
                  <a:srgbClr val="FFFF00"/>
                </a:highlight>
              </a:rPr>
              <a:t>memory is not the only resource</a:t>
            </a:r>
            <a:r>
              <a:rPr lang="en-US" dirty="0"/>
              <a:t> that is used by object</a:t>
            </a:r>
          </a:p>
          <a:p>
            <a:pPr algn="just"/>
            <a:r>
              <a:rPr lang="en-US" dirty="0"/>
              <a:t>Sometimes </a:t>
            </a:r>
            <a:r>
              <a:rPr lang="en-US" dirty="0">
                <a:highlight>
                  <a:srgbClr val="FFFF00"/>
                </a:highlight>
              </a:rPr>
              <a:t>other resources like files, network connections, database connections are also used.</a:t>
            </a:r>
          </a:p>
          <a:p>
            <a:r>
              <a:rPr lang="en-US" dirty="0"/>
              <a:t>When we no longer need the objects that use these resources then the </a:t>
            </a:r>
            <a:r>
              <a:rPr lang="en-US" dirty="0">
                <a:highlight>
                  <a:srgbClr val="FFFF00"/>
                </a:highlight>
              </a:rPr>
              <a:t>object should release theses resources in disciplined manner.</a:t>
            </a:r>
          </a:p>
          <a:p>
            <a:pPr algn="just"/>
            <a:r>
              <a:rPr lang="en-US" dirty="0"/>
              <a:t>If this is no done then resource leaks will happen and hence </a:t>
            </a:r>
            <a:r>
              <a:rPr lang="en-US" dirty="0">
                <a:highlight>
                  <a:srgbClr val="FFFF00"/>
                </a:highlight>
              </a:rPr>
              <a:t>waste of resources encounters.</a:t>
            </a:r>
          </a:p>
          <a:p>
            <a:pPr algn="just">
              <a:buFont typeface="Wingdings 2" pitchFamily="18" charset="2"/>
              <a:buNone/>
            </a:pPr>
            <a:r>
              <a:rPr lang="en-US" dirty="0"/>
              <a:t> </a:t>
            </a:r>
          </a:p>
        </p:txBody>
      </p:sp>
    </p:spTree>
    <p:extLst>
      <p:ext uri="{BB962C8B-B14F-4D97-AF65-F5344CB8AC3E}">
        <p14:creationId xmlns:p14="http://schemas.microsoft.com/office/powerpoint/2010/main" val="2144164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88623"/>
            <a:ext cx="10363200" cy="563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finalize method</a:t>
            </a:r>
          </a:p>
        </p:txBody>
      </p:sp>
      <p:sp>
        <p:nvSpPr>
          <p:cNvPr id="14339" name="Content Placeholder 2"/>
          <p:cNvSpPr>
            <a:spLocks noGrp="1"/>
          </p:cNvSpPr>
          <p:nvPr>
            <p:ph sz="quarter" idx="1"/>
          </p:nvPr>
        </p:nvSpPr>
        <p:spPr>
          <a:xfrm>
            <a:off x="914400" y="1219200"/>
            <a:ext cx="10363200" cy="5181600"/>
          </a:xfrm>
        </p:spPr>
        <p:style>
          <a:lnRef idx="2">
            <a:schemeClr val="accent1"/>
          </a:lnRef>
          <a:fillRef idx="1">
            <a:schemeClr val="lt1"/>
          </a:fillRef>
          <a:effectRef idx="0">
            <a:schemeClr val="accent1"/>
          </a:effectRef>
          <a:fontRef idx="minor">
            <a:schemeClr val="dk1"/>
          </a:fontRef>
        </p:style>
        <p:txBody>
          <a:bodyPr/>
          <a:lstStyle/>
          <a:p>
            <a:pPr algn="just"/>
            <a:r>
              <a:rPr lang="en-US" dirty="0"/>
              <a:t>To avoid this, Java provides a mechanism called </a:t>
            </a:r>
            <a:r>
              <a:rPr lang="en-US" dirty="0">
                <a:highlight>
                  <a:srgbClr val="FFFF00"/>
                </a:highlight>
              </a:rPr>
              <a:t>finalize() method </a:t>
            </a:r>
            <a:r>
              <a:rPr lang="en-US" dirty="0"/>
              <a:t>to give up the resources when object is no longer needed. </a:t>
            </a:r>
            <a:endParaRPr lang="en-US" b="1" dirty="0"/>
          </a:p>
          <a:p>
            <a:r>
              <a:rPr lang="en-US" dirty="0"/>
              <a:t>The </a:t>
            </a:r>
            <a:r>
              <a:rPr lang="en-US" dirty="0">
                <a:highlight>
                  <a:srgbClr val="FFFF00"/>
                </a:highlight>
              </a:rPr>
              <a:t>finalize() method is invoked each time by garbage collector just before reclaiming the object space</a:t>
            </a:r>
          </a:p>
          <a:p>
            <a:pPr algn="just"/>
            <a:r>
              <a:rPr lang="en-US" dirty="0"/>
              <a:t>Thus the </a:t>
            </a:r>
            <a:r>
              <a:rPr lang="en-US" dirty="0">
                <a:highlight>
                  <a:srgbClr val="FFFF00"/>
                </a:highlight>
              </a:rPr>
              <a:t>finalize() method is opposite of a constructor</a:t>
            </a:r>
            <a:r>
              <a:rPr lang="en-US" dirty="0"/>
              <a:t>.</a:t>
            </a:r>
          </a:p>
          <a:p>
            <a:pPr algn="just"/>
            <a:r>
              <a:rPr lang="en-US" dirty="0"/>
              <a:t>So finalize() method performs operations like </a:t>
            </a:r>
            <a:r>
              <a:rPr lang="en-US" dirty="0">
                <a:highlight>
                  <a:srgbClr val="FFFF00"/>
                </a:highlight>
              </a:rPr>
              <a:t>closing open files, terminating network connection, terminating database connection and other cleanup work.   </a:t>
            </a:r>
          </a:p>
          <a:p>
            <a:pPr algn="just">
              <a:buFont typeface="Wingdings 2" pitchFamily="18" charset="2"/>
              <a:buNone/>
            </a:pPr>
            <a:r>
              <a:rPr lang="en-US" dirty="0"/>
              <a:t>                          </a:t>
            </a:r>
          </a:p>
        </p:txBody>
      </p:sp>
    </p:spTree>
    <p:extLst>
      <p:ext uri="{BB962C8B-B14F-4D97-AF65-F5344CB8AC3E}">
        <p14:creationId xmlns:p14="http://schemas.microsoft.com/office/powerpoint/2010/main" val="234112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152400"/>
            <a:ext cx="10363200" cy="1752600"/>
          </a:xfrm>
        </p:spPr>
        <p:style>
          <a:lnRef idx="2">
            <a:schemeClr val="accent1"/>
          </a:lnRef>
          <a:fillRef idx="1">
            <a:schemeClr val="lt1"/>
          </a:fillRef>
          <a:effectRef idx="0">
            <a:schemeClr val="accent1"/>
          </a:effectRef>
          <a:fontRef idx="minor">
            <a:schemeClr val="dk1"/>
          </a:fontRef>
        </p:style>
        <p:txBody>
          <a:bodyPr/>
          <a:lstStyle/>
          <a:p>
            <a:r>
              <a:rPr lang="en-US" dirty="0"/>
              <a:t>The </a:t>
            </a:r>
            <a:r>
              <a:rPr lang="en-US" dirty="0">
                <a:solidFill>
                  <a:srgbClr val="FF0000"/>
                </a:solidFill>
              </a:rPr>
              <a:t>finalize() </a:t>
            </a:r>
            <a:r>
              <a:rPr lang="en-US" dirty="0"/>
              <a:t>method is invoked each time before the object is garbage collected.</a:t>
            </a:r>
          </a:p>
          <a:p>
            <a:r>
              <a:rPr lang="en-US" dirty="0"/>
              <a:t>The </a:t>
            </a:r>
            <a:r>
              <a:rPr lang="en-US" dirty="0" err="1">
                <a:solidFill>
                  <a:srgbClr val="FF0000"/>
                </a:solidFill>
              </a:rPr>
              <a:t>gc</a:t>
            </a:r>
            <a:r>
              <a:rPr lang="en-US" dirty="0">
                <a:solidFill>
                  <a:srgbClr val="FF0000"/>
                </a:solidFill>
              </a:rPr>
              <a:t>() </a:t>
            </a:r>
            <a:r>
              <a:rPr lang="en-US" dirty="0"/>
              <a:t>method is used to invoke the garbage collector to perform cleanup processing.</a:t>
            </a:r>
          </a:p>
        </p:txBody>
      </p:sp>
      <p:sp>
        <p:nvSpPr>
          <p:cNvPr id="4" name="Rectangle 3"/>
          <p:cNvSpPr/>
          <p:nvPr/>
        </p:nvSpPr>
        <p:spPr>
          <a:xfrm>
            <a:off x="914400" y="2057400"/>
            <a:ext cx="10769600" cy="464742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a:latin typeface="Times New Roman" pitchFamily="18" charset="0"/>
                <a:cs typeface="Times New Roman" pitchFamily="18" charset="0"/>
              </a:rPr>
              <a:t>public class </a:t>
            </a:r>
            <a:r>
              <a:rPr lang="en-US" dirty="0" err="1">
                <a:latin typeface="Times New Roman" pitchFamily="18" charset="0"/>
                <a:cs typeface="Times New Roman" pitchFamily="18" charset="0"/>
              </a:rPr>
              <a:t>TestGarbage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  </a:t>
            </a:r>
          </a:p>
          <a:p>
            <a:pPr>
              <a:spcBef>
                <a:spcPts val="580"/>
              </a:spcBef>
              <a:buClr>
                <a:schemeClr val="accent1"/>
              </a:buClr>
              <a:buSzPct val="85000"/>
            </a:pPr>
            <a:r>
              <a:rPr lang="en-US" dirty="0">
                <a:latin typeface="Times New Roman" pitchFamily="18" charset="0"/>
                <a:cs typeface="Times New Roman" pitchFamily="18" charset="0"/>
              </a:rPr>
              <a:t> </a:t>
            </a:r>
            <a:r>
              <a:rPr lang="en-US" sz="2000" dirty="0">
                <a:highlight>
                  <a:srgbClr val="FFFF00"/>
                </a:highlight>
              </a:rPr>
              <a:t>     public void finalize()</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("object is garbage collected");</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s1=new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s2=new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s1=null;  </a:t>
            </a:r>
          </a:p>
          <a:p>
            <a:r>
              <a:rPr lang="en-US" dirty="0">
                <a:latin typeface="Times New Roman" pitchFamily="18" charset="0"/>
                <a:cs typeface="Times New Roman" pitchFamily="18" charset="0"/>
              </a:rPr>
              <a:t>                 s2=null;  </a:t>
            </a:r>
          </a:p>
          <a:p>
            <a:pPr>
              <a:spcBef>
                <a:spcPts val="580"/>
              </a:spcBef>
              <a:buClr>
                <a:schemeClr val="accent1"/>
              </a:buClr>
              <a:buSzPct val="85000"/>
            </a:pPr>
            <a:r>
              <a:rPr lang="en-US" dirty="0">
                <a:latin typeface="Times New Roman" pitchFamily="18" charset="0"/>
                <a:cs typeface="Times New Roman" pitchFamily="18" charset="0"/>
              </a:rPr>
              <a:t>                 </a:t>
            </a:r>
            <a:r>
              <a:rPr lang="en-US" sz="2000" dirty="0" err="1">
                <a:highlight>
                  <a:srgbClr val="FFFF00"/>
                </a:highlight>
              </a:rPr>
              <a:t>System.gc</a:t>
            </a:r>
            <a:r>
              <a:rPr lang="en-US" sz="2000" dirty="0">
                <a:highlight>
                  <a:srgbClr val="FFFF00"/>
                </a:highlight>
              </a:rPr>
              <a:t>();</a:t>
            </a:r>
            <a:r>
              <a:rPr lang="en-US" sz="2600" dirty="0">
                <a:highlight>
                  <a:srgbClr val="FFFF00"/>
                </a:highlight>
              </a:rPr>
              <a:t>  </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  </a:t>
            </a:r>
          </a:p>
        </p:txBody>
      </p:sp>
    </p:spTree>
    <p:extLst>
      <p:ext uri="{BB962C8B-B14F-4D97-AF65-F5344CB8AC3E}">
        <p14:creationId xmlns:p14="http://schemas.microsoft.com/office/powerpoint/2010/main" val="659952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363200" cy="1295400"/>
          </a:xfrm>
        </p:spPr>
        <p:style>
          <a:lnRef idx="1">
            <a:schemeClr val="accent1"/>
          </a:lnRef>
          <a:fillRef idx="2">
            <a:schemeClr val="accent1"/>
          </a:fillRef>
          <a:effectRef idx="1">
            <a:schemeClr val="accent1"/>
          </a:effectRef>
          <a:fontRef idx="minor">
            <a:schemeClr val="dk1"/>
          </a:fontRef>
        </p:style>
        <p:txBody>
          <a:bodyPr>
            <a:noAutofit/>
          </a:bodyPr>
          <a:lstStyle/>
          <a:p>
            <a:br>
              <a:rPr lang="en-US" sz="2400" dirty="0"/>
            </a:br>
            <a:br>
              <a:rPr lang="en-US" sz="2400" dirty="0"/>
            </a:br>
            <a:r>
              <a:rPr lang="en-US" sz="2400" dirty="0"/>
              <a:t>Week 4: Que1:-Complete the code segment</a:t>
            </a:r>
            <a:r>
              <a:rPr lang="en-US" sz="2400" b="1" dirty="0"/>
              <a:t> to execute the following program successfully. You should </a:t>
            </a:r>
            <a:r>
              <a:rPr lang="en-US" sz="2400" b="1" i="1" dirty="0"/>
              <a:t>import </a:t>
            </a:r>
            <a:r>
              <a:rPr lang="en-US" sz="2400" b="1" dirty="0"/>
              <a:t>the correct package(s) and/or class(s) to complete the code.</a:t>
            </a:r>
            <a:endParaRPr lang="en-US" sz="2400" dirty="0"/>
          </a:p>
        </p:txBody>
      </p:sp>
      <p:sp>
        <p:nvSpPr>
          <p:cNvPr id="3" name="Content Placeholder 2"/>
          <p:cNvSpPr>
            <a:spLocks noGrp="1"/>
          </p:cNvSpPr>
          <p:nvPr>
            <p:ph sz="quarter" idx="1"/>
          </p:nvPr>
        </p:nvSpPr>
        <p:spPr>
          <a:xfrm>
            <a:off x="228600" y="1676400"/>
            <a:ext cx="11506200" cy="4343400"/>
          </a:xfrm>
        </p:spPr>
        <p:style>
          <a:lnRef idx="1">
            <a:schemeClr val="dk1"/>
          </a:lnRef>
          <a:fillRef idx="2">
            <a:schemeClr val="dk1"/>
          </a:fillRef>
          <a:effectRef idx="1">
            <a:schemeClr val="dk1"/>
          </a:effectRef>
          <a:fontRef idx="minor">
            <a:schemeClr val="dk1"/>
          </a:fontRef>
        </p:style>
        <p:txBody>
          <a:bodyPr numCol="2">
            <a:normAutofit/>
          </a:bodyPr>
          <a:lstStyle/>
          <a:p>
            <a:pPr marL="0" indent="0">
              <a:buNone/>
            </a:pPr>
            <a:r>
              <a:rPr lang="en-US" sz="2400" dirty="0"/>
              <a:t>// Import the required package(s) and/or classes</a:t>
            </a:r>
          </a:p>
          <a:p>
            <a:pPr marL="0" indent="0">
              <a:buNone/>
            </a:pPr>
            <a:r>
              <a:rPr lang="en-US" sz="2400" dirty="0"/>
              <a:t>import </a:t>
            </a:r>
            <a:r>
              <a:rPr lang="en-US" sz="2400" dirty="0" err="1"/>
              <a:t>java.util.Scanner</a:t>
            </a:r>
            <a:r>
              <a:rPr lang="en-US" sz="2400" dirty="0"/>
              <a:t>;</a:t>
            </a:r>
          </a:p>
          <a:p>
            <a:pPr marL="0" indent="0">
              <a:buNone/>
            </a:pPr>
            <a:r>
              <a:rPr lang="en-US" dirty="0">
                <a:highlight>
                  <a:srgbClr val="FFFF00"/>
                </a:highlight>
              </a:rPr>
              <a:t>import static </a:t>
            </a:r>
            <a:r>
              <a:rPr lang="en-US" dirty="0" err="1">
                <a:highlight>
                  <a:srgbClr val="FFFF00"/>
                </a:highlight>
              </a:rPr>
              <a:t>java.lang.System.out</a:t>
            </a:r>
            <a:r>
              <a:rPr lang="en-US" dirty="0">
                <a:highlight>
                  <a:srgbClr val="FFFF00"/>
                </a:highlight>
              </a:rPr>
              <a:t>;</a:t>
            </a:r>
          </a:p>
          <a:p>
            <a:pPr marL="0" indent="0">
              <a:buNone/>
            </a:pPr>
            <a:endParaRPr lang="en-US" dirty="0">
              <a:highlight>
                <a:srgbClr val="FFFF00"/>
              </a:highlight>
            </a:endParaRPr>
          </a:p>
          <a:p>
            <a:pPr marL="0" indent="0">
              <a:buNone/>
            </a:pPr>
            <a:r>
              <a:rPr lang="en-US" sz="2400" dirty="0"/>
              <a:t>/ main class Question is created</a:t>
            </a:r>
          </a:p>
          <a:p>
            <a:pPr marL="0" indent="0">
              <a:buNone/>
            </a:pPr>
            <a:r>
              <a:rPr lang="en-US" sz="2400" dirty="0"/>
              <a:t>public class Question41</a:t>
            </a:r>
          </a:p>
          <a:p>
            <a:pPr marL="0" indent="0">
              <a:buNone/>
            </a:pPr>
            <a:r>
              <a:rPr lang="en-US" sz="2400" dirty="0"/>
              <a:t>{</a:t>
            </a:r>
          </a:p>
          <a:p>
            <a:pPr marL="0" indent="0">
              <a:buNone/>
            </a:pPr>
            <a:r>
              <a:rPr lang="en-US" sz="2400" dirty="0"/>
              <a:t>  public static void main(String[] </a:t>
            </a:r>
            <a:r>
              <a:rPr lang="en-US" sz="2400" dirty="0" err="1"/>
              <a:t>args</a:t>
            </a:r>
            <a:r>
              <a:rPr lang="en-US" sz="2400" dirty="0"/>
              <a:t>) </a:t>
            </a:r>
          </a:p>
          <a:p>
            <a:pPr marL="0" indent="0">
              <a:buNone/>
            </a:pPr>
            <a:r>
              <a:rPr lang="en-US" sz="2400" dirty="0"/>
              <a:t>{</a:t>
            </a:r>
          </a:p>
          <a:p>
            <a:pPr marL="0" indent="0">
              <a:buNone/>
            </a:pPr>
            <a:r>
              <a:rPr lang="en-US" sz="2400" dirty="0"/>
              <a:t>    // Scanner object is created</a:t>
            </a:r>
          </a:p>
          <a:p>
            <a:pPr marL="0" indent="0">
              <a:buNone/>
            </a:pPr>
            <a:r>
              <a:rPr lang="en-US" sz="2400" dirty="0"/>
              <a:t>    Scanner </a:t>
            </a:r>
            <a:r>
              <a:rPr lang="en-US" sz="2400" dirty="0" err="1"/>
              <a:t>scanner</a:t>
            </a:r>
            <a:r>
              <a:rPr lang="en-US" sz="2400" dirty="0"/>
              <a:t> = new Scanner(System.in);</a:t>
            </a:r>
          </a:p>
          <a:p>
            <a:pPr marL="0" indent="0">
              <a:buNone/>
            </a:pPr>
            <a:r>
              <a:rPr lang="en-US" sz="2400" dirty="0"/>
              <a:t>     // Read String input using scanner class</a:t>
            </a:r>
          </a:p>
          <a:p>
            <a:pPr marL="0" indent="0">
              <a:buNone/>
            </a:pPr>
            <a:r>
              <a:rPr lang="en-US" sz="2400" dirty="0"/>
              <a:t>    String </a:t>
            </a:r>
            <a:r>
              <a:rPr lang="en-US" sz="2400" dirty="0" err="1"/>
              <a:t>courseName</a:t>
            </a:r>
            <a:r>
              <a:rPr lang="en-US" sz="2400" dirty="0"/>
              <a:t> = </a:t>
            </a:r>
            <a:r>
              <a:rPr lang="en-US" sz="2400" dirty="0" err="1"/>
              <a:t>scanner.nextLine</a:t>
            </a:r>
            <a:r>
              <a:rPr lang="en-US" sz="2400" dirty="0"/>
              <a:t>(); </a:t>
            </a:r>
          </a:p>
          <a:p>
            <a:pPr marL="0" indent="0">
              <a:buNone/>
            </a:pPr>
            <a:r>
              <a:rPr lang="en-US" sz="2400" dirty="0"/>
              <a:t>     // Print the scanned String</a:t>
            </a:r>
          </a:p>
          <a:p>
            <a:pPr marL="0" indent="0">
              <a:buNone/>
            </a:pPr>
            <a:r>
              <a:rPr lang="en-US" sz="2400" dirty="0"/>
              <a:t>    </a:t>
            </a:r>
            <a:r>
              <a:rPr lang="en-US" dirty="0" err="1">
                <a:highlight>
                  <a:srgbClr val="FFFF00"/>
                </a:highlight>
              </a:rPr>
              <a:t>out.println</a:t>
            </a:r>
            <a:r>
              <a:rPr lang="en-US" dirty="0">
                <a:highlight>
                  <a:srgbClr val="FFFF00"/>
                </a:highlight>
              </a:rPr>
              <a:t>("Course: " + </a:t>
            </a:r>
            <a:r>
              <a:rPr lang="en-US" dirty="0" err="1">
                <a:highlight>
                  <a:srgbClr val="FFFF00"/>
                </a:highlight>
              </a:rPr>
              <a:t>courseName</a:t>
            </a:r>
            <a:r>
              <a:rPr lang="en-US" dirty="0">
                <a:highlight>
                  <a:srgbClr val="FFFF00"/>
                </a:highlight>
              </a:rPr>
              <a:t>); </a:t>
            </a:r>
          </a:p>
          <a:p>
            <a:pPr marL="0" indent="0">
              <a:buNone/>
            </a:pPr>
            <a:r>
              <a:rPr lang="en-US" sz="2400" dirty="0"/>
              <a:t>  }</a:t>
            </a:r>
          </a:p>
          <a:p>
            <a:pPr marL="0" indent="0">
              <a:buNone/>
            </a:pPr>
            <a:r>
              <a:rPr lang="en-US" sz="2400" dirty="0"/>
              <a:t>}</a:t>
            </a:r>
          </a:p>
          <a:p>
            <a:endParaRPr lang="en-US" dirty="0"/>
          </a:p>
        </p:txBody>
      </p:sp>
    </p:spTree>
    <p:extLst>
      <p:ext uri="{BB962C8B-B14F-4D97-AF65-F5344CB8AC3E}">
        <p14:creationId xmlns:p14="http://schemas.microsoft.com/office/powerpoint/2010/main" val="322327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500"/>
                                        <p:tgtEl>
                                          <p:spTgt spid="3">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animEffect transition="in" filter="fade">
                                      <p:cBhvr>
                                        <p:cTn id="57" dur="500"/>
                                        <p:tgtEl>
                                          <p:spTgt spid="3">
                                            <p:txEl>
                                              <p:pRg st="1" end="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animEffect transition="in" filter="fade">
                                      <p:cBhvr>
                                        <p:cTn id="6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363200" cy="1752600"/>
          </a:xfrm>
        </p:spPr>
        <p:style>
          <a:lnRef idx="1">
            <a:schemeClr val="accent1"/>
          </a:lnRef>
          <a:fillRef idx="2">
            <a:schemeClr val="accent1"/>
          </a:fillRef>
          <a:effectRef idx="1">
            <a:schemeClr val="accent1"/>
          </a:effectRef>
          <a:fontRef idx="minor">
            <a:schemeClr val="dk1"/>
          </a:fontRef>
        </p:style>
        <p:txBody>
          <a:bodyPr>
            <a:noAutofit/>
          </a:bodyPr>
          <a:lstStyle/>
          <a:p>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000" dirty="0"/>
              <a:t>Week 4: Que2:-Complete the code segment</a:t>
            </a:r>
            <a:r>
              <a:rPr lang="en-US" sz="2000" b="1" dirty="0"/>
              <a:t> to print the current year. Your code should compile successfully.</a:t>
            </a:r>
            <a:br>
              <a:rPr lang="en-US" sz="2000" dirty="0"/>
            </a:br>
            <a:r>
              <a:rPr lang="en-US" sz="2000" b="1" dirty="0"/>
              <a:t>Note: 1) </a:t>
            </a:r>
            <a:r>
              <a:rPr lang="en-US" sz="2000" dirty="0"/>
              <a:t>In this program, you are not allowed to use any import statement. </a:t>
            </a:r>
            <a:br>
              <a:rPr lang="en-US" sz="2000" dirty="0"/>
            </a:br>
            <a:r>
              <a:rPr lang="en-US" sz="2000" dirty="0"/>
              <a:t>           </a:t>
            </a:r>
            <a:r>
              <a:rPr lang="en-US" sz="2000" b="1" dirty="0"/>
              <a:t>2)</a:t>
            </a:r>
            <a:r>
              <a:rPr lang="en-US" sz="2000" dirty="0"/>
              <a:t> Use should use predefined class Calendar defined in </a:t>
            </a:r>
            <a:r>
              <a:rPr lang="en-US" sz="2000" i="1" dirty="0" err="1"/>
              <a:t>java.util</a:t>
            </a:r>
            <a:r>
              <a:rPr lang="en-US" sz="2000" dirty="0"/>
              <a:t> package and name its object as </a:t>
            </a:r>
            <a:r>
              <a:rPr lang="en-US" sz="2000" b="1" dirty="0"/>
              <a:t>current</a:t>
            </a:r>
            <a:r>
              <a:rPr lang="en-US" sz="2000" dirty="0"/>
              <a:t>.</a:t>
            </a:r>
            <a:br>
              <a:rPr lang="en-US" sz="2000" dirty="0"/>
            </a:br>
            <a:r>
              <a:rPr lang="en-US" sz="2000" dirty="0"/>
              <a:t>           </a:t>
            </a:r>
            <a:r>
              <a:rPr lang="en-US" sz="2000" b="1" dirty="0"/>
              <a:t>3)</a:t>
            </a:r>
            <a:r>
              <a:rPr lang="en-US" sz="2000" dirty="0"/>
              <a:t> No Public Test Case is given.</a:t>
            </a:r>
          </a:p>
        </p:txBody>
      </p:sp>
      <p:sp>
        <p:nvSpPr>
          <p:cNvPr id="3" name="Content Placeholder 2"/>
          <p:cNvSpPr>
            <a:spLocks noGrp="1"/>
          </p:cNvSpPr>
          <p:nvPr>
            <p:ph sz="quarter" idx="1"/>
          </p:nvPr>
        </p:nvSpPr>
        <p:spPr>
          <a:xfrm>
            <a:off x="533400" y="2133600"/>
            <a:ext cx="10972800" cy="4343400"/>
          </a:xfrm>
        </p:spPr>
        <p:style>
          <a:lnRef idx="1">
            <a:schemeClr val="dk1"/>
          </a:lnRef>
          <a:fillRef idx="2">
            <a:schemeClr val="dk1"/>
          </a:fillRef>
          <a:effectRef idx="1">
            <a:schemeClr val="dk1"/>
          </a:effectRef>
          <a:fontRef idx="minor">
            <a:schemeClr val="dk1"/>
          </a:fontRef>
        </p:style>
        <p:txBody>
          <a:bodyPr numCol="2">
            <a:normAutofit/>
          </a:bodyPr>
          <a:lstStyle/>
          <a:p>
            <a:pPr marL="0" indent="0">
              <a:buNone/>
            </a:pPr>
            <a:r>
              <a:rPr lang="en-US" sz="2400" dirty="0"/>
              <a:t>// The following is the declaration of the main class named Question42</a:t>
            </a:r>
          </a:p>
          <a:p>
            <a:pPr marL="0" indent="0">
              <a:buNone/>
            </a:pPr>
            <a:r>
              <a:rPr lang="en-US" sz="2400" dirty="0"/>
              <a:t>public class Question42 </a:t>
            </a:r>
          </a:p>
          <a:p>
            <a:pPr marL="0" indent="0">
              <a:buNone/>
            </a:pPr>
            <a:r>
              <a:rPr lang="en-US" sz="2400" dirty="0"/>
              <a:t>{ </a:t>
            </a:r>
          </a:p>
          <a:p>
            <a:pPr marL="0" indent="0">
              <a:buNone/>
            </a:pPr>
            <a:r>
              <a:rPr lang="en-US" sz="2400" dirty="0"/>
              <a:t>public static void main(String </a:t>
            </a:r>
            <a:r>
              <a:rPr lang="en-US" sz="2400" dirty="0" err="1"/>
              <a:t>args</a:t>
            </a:r>
            <a:r>
              <a:rPr lang="en-US" sz="2400" dirty="0"/>
              <a:t>[])</a:t>
            </a:r>
          </a:p>
          <a:p>
            <a:pPr marL="0" indent="0">
              <a:buNone/>
            </a:pPr>
            <a:r>
              <a:rPr lang="en-US" sz="2400" dirty="0"/>
              <a:t>{</a:t>
            </a:r>
          </a:p>
          <a:p>
            <a:pPr marL="0" indent="0">
              <a:buNone/>
            </a:pPr>
            <a:r>
              <a:rPr lang="en-US" sz="2400" dirty="0" err="1"/>
              <a:t>int</a:t>
            </a:r>
            <a:r>
              <a:rPr lang="en-US" sz="2400" dirty="0"/>
              <a:t> year; // integer type variable to store year	</a:t>
            </a:r>
          </a:p>
          <a:p>
            <a:pPr marL="0" indent="0">
              <a:buNone/>
            </a:pPr>
            <a:r>
              <a:rPr lang="en-US" sz="2400" dirty="0"/>
              <a:t>// Create an object of Calendar class. </a:t>
            </a:r>
          </a:p>
          <a:p>
            <a:pPr marL="0" indent="0">
              <a:buNone/>
            </a:pPr>
            <a:r>
              <a:rPr lang="en-US" sz="2400" dirty="0"/>
              <a:t>// Use </a:t>
            </a:r>
            <a:r>
              <a:rPr lang="en-US" sz="2400" dirty="0" err="1"/>
              <a:t>getInstance</a:t>
            </a:r>
            <a:r>
              <a:rPr lang="en-US" sz="2400" dirty="0"/>
              <a:t>() method to initialize the Calendar object.</a:t>
            </a:r>
          </a:p>
          <a:p>
            <a:pPr marL="0" indent="0">
              <a:buNone/>
            </a:pPr>
            <a:r>
              <a:rPr lang="en-US" sz="2400" dirty="0"/>
              <a:t>	// Initialize the </a:t>
            </a:r>
            <a:r>
              <a:rPr lang="en-US" sz="2400" dirty="0" err="1"/>
              <a:t>int</a:t>
            </a:r>
            <a:r>
              <a:rPr lang="en-US" sz="2400" dirty="0"/>
              <a:t> variable year with the current year</a:t>
            </a:r>
          </a:p>
          <a:p>
            <a:pPr marL="0" indent="0">
              <a:buNone/>
            </a:pPr>
            <a:r>
              <a:rPr lang="en-US" sz="2400" dirty="0"/>
              <a:t>   </a:t>
            </a:r>
            <a:r>
              <a:rPr lang="en-US" sz="2400" dirty="0" err="1"/>
              <a:t>java.util.Calendar</a:t>
            </a:r>
            <a:r>
              <a:rPr lang="en-US" sz="2400" dirty="0"/>
              <a:t> c1;</a:t>
            </a:r>
          </a:p>
          <a:p>
            <a:pPr marL="0" indent="0">
              <a:buNone/>
            </a:pPr>
            <a:r>
              <a:rPr lang="en-US" sz="2400" dirty="0"/>
              <a:t>   c1=</a:t>
            </a:r>
            <a:r>
              <a:rPr lang="en-US" sz="2400" dirty="0" err="1"/>
              <a:t>java.util.Calendar.getInstance</a:t>
            </a:r>
            <a:r>
              <a:rPr lang="en-US" sz="2400" dirty="0"/>
              <a:t>();</a:t>
            </a:r>
          </a:p>
          <a:p>
            <a:pPr marL="0" indent="0">
              <a:buNone/>
            </a:pPr>
            <a:r>
              <a:rPr lang="en-US" sz="2400" dirty="0"/>
              <a:t>   year=c1.get(</a:t>
            </a:r>
            <a:r>
              <a:rPr lang="en-US" sz="2400" dirty="0" err="1"/>
              <a:t>java.util.Calendar.YEAR</a:t>
            </a:r>
            <a:r>
              <a:rPr lang="en-US" sz="2400" dirty="0"/>
              <a:t>);</a:t>
            </a:r>
          </a:p>
          <a:p>
            <a:pPr marL="0" indent="0">
              <a:buNone/>
            </a:pPr>
            <a:r>
              <a:rPr lang="en-US" sz="2400" dirty="0"/>
              <a:t>   </a:t>
            </a:r>
            <a:r>
              <a:rPr lang="en-US" sz="2400" dirty="0" err="1"/>
              <a:t>System.out.println</a:t>
            </a:r>
            <a:r>
              <a:rPr lang="en-US" sz="2400" dirty="0"/>
              <a:t>("Current Year: "+year);</a:t>
            </a:r>
          </a:p>
          <a:p>
            <a:pPr marL="0" indent="0">
              <a:buNone/>
            </a:pPr>
            <a:r>
              <a:rPr lang="en-US" sz="2400" dirty="0"/>
              <a:t>  }</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29829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FB115-EE4B-0EBA-51AB-C00C0CE88555}"/>
              </a:ext>
            </a:extLst>
          </p:cNvPr>
          <p:cNvSpPr>
            <a:spLocks noGrp="1"/>
          </p:cNvSpPr>
          <p:nvPr>
            <p:ph sz="quarter" idx="1"/>
          </p:nvPr>
        </p:nvSpPr>
        <p:spPr/>
        <p:txBody>
          <a:bodyPr>
            <a:normAutofit lnSpcReduction="10000"/>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Defining  a class</a:t>
            </a:r>
          </a:p>
          <a:p>
            <a:pPr>
              <a:buFont typeface="Wingdings" panose="05000000000000000000" pitchFamily="2" charset="2"/>
              <a:buChar char="Ø"/>
            </a:pPr>
            <a:r>
              <a:rPr lang="en-US" dirty="0"/>
              <a:t>Fields declaration</a:t>
            </a:r>
          </a:p>
          <a:p>
            <a:pPr>
              <a:buFont typeface="Wingdings" panose="05000000000000000000" pitchFamily="2" charset="2"/>
              <a:buChar char="Ø"/>
            </a:pPr>
            <a:r>
              <a:rPr lang="en-US" dirty="0"/>
              <a:t>Methods declaration</a:t>
            </a:r>
          </a:p>
          <a:p>
            <a:pPr>
              <a:buFont typeface="Wingdings" panose="05000000000000000000" pitchFamily="2" charset="2"/>
              <a:buChar char="Ø"/>
            </a:pPr>
            <a:r>
              <a:rPr lang="en-US" dirty="0"/>
              <a:t>Creating objects</a:t>
            </a:r>
          </a:p>
          <a:p>
            <a:pPr>
              <a:buFont typeface="Wingdings" panose="05000000000000000000" pitchFamily="2" charset="2"/>
              <a:buChar char="Ø"/>
            </a:pPr>
            <a:r>
              <a:rPr lang="en-US" dirty="0"/>
              <a:t>Accessing class members</a:t>
            </a:r>
          </a:p>
          <a:p>
            <a:pPr>
              <a:buFont typeface="Wingdings" panose="05000000000000000000" pitchFamily="2" charset="2"/>
              <a:buChar char="Ø"/>
            </a:pPr>
            <a:r>
              <a:rPr lang="en-US" dirty="0"/>
              <a:t>Constructors</a:t>
            </a:r>
          </a:p>
          <a:p>
            <a:pPr>
              <a:buFont typeface="Wingdings" panose="05000000000000000000" pitchFamily="2" charset="2"/>
              <a:buChar char="Ø"/>
            </a:pPr>
            <a:r>
              <a:rPr lang="en-US" dirty="0"/>
              <a:t>Method Overloading</a:t>
            </a:r>
          </a:p>
          <a:p>
            <a:pPr>
              <a:buFont typeface="Wingdings" panose="05000000000000000000" pitchFamily="2" charset="2"/>
              <a:buChar char="Ø"/>
            </a:pPr>
            <a:r>
              <a:rPr lang="en-US" dirty="0"/>
              <a:t>Static Members</a:t>
            </a:r>
          </a:p>
          <a:p>
            <a:pPr>
              <a:buFont typeface="Wingdings" panose="05000000000000000000" pitchFamily="2" charset="2"/>
              <a:buChar char="Ø"/>
            </a:pPr>
            <a:r>
              <a:rPr lang="en-US" dirty="0"/>
              <a:t>Nesting of methods</a:t>
            </a:r>
          </a:p>
        </p:txBody>
      </p:sp>
      <p:sp>
        <p:nvSpPr>
          <p:cNvPr id="4" name="Title 1">
            <a:extLst>
              <a:ext uri="{FF2B5EF4-FFF2-40B4-BE49-F238E27FC236}">
                <a16:creationId xmlns:a16="http://schemas.microsoft.com/office/drawing/2014/main" id="{950324E6-8E90-2DDD-7386-EDC953159A65}"/>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Outline</a:t>
            </a:r>
          </a:p>
        </p:txBody>
      </p:sp>
    </p:spTree>
    <p:extLst>
      <p:ext uri="{BB962C8B-B14F-4D97-AF65-F5344CB8AC3E}">
        <p14:creationId xmlns:p14="http://schemas.microsoft.com/office/powerpoint/2010/main" val="110871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363200" cy="457200"/>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sz="2800" dirty="0"/>
              <a:t>Different Ways of Passing Object as Parameter </a:t>
            </a:r>
          </a:p>
        </p:txBody>
      </p:sp>
      <p:sp>
        <p:nvSpPr>
          <p:cNvPr id="16387" name="Content Placeholder 2"/>
          <p:cNvSpPr>
            <a:spLocks noGrp="1"/>
          </p:cNvSpPr>
          <p:nvPr>
            <p:ph sz="quarter" idx="1"/>
          </p:nvPr>
        </p:nvSpPr>
        <p:spPr>
          <a:xfrm>
            <a:off x="914400" y="749431"/>
            <a:ext cx="10363200" cy="609600"/>
          </a:xfrm>
        </p:spPr>
        <p:txBody>
          <a:bodyPr/>
          <a:lstStyle/>
          <a:p>
            <a:pPr>
              <a:buFont typeface="Wingdings 2" pitchFamily="18" charset="2"/>
              <a:buNone/>
            </a:pPr>
            <a:r>
              <a:rPr lang="en-US" dirty="0"/>
              <a:t>1 : By directly passing Object Name</a:t>
            </a:r>
          </a:p>
          <a:p>
            <a:pPr>
              <a:buFont typeface="Wingdings 2" pitchFamily="18" charset="2"/>
              <a:buNone/>
            </a:pPr>
            <a:endParaRPr lang="en-US" dirty="0"/>
          </a:p>
        </p:txBody>
      </p:sp>
      <p:pic>
        <p:nvPicPr>
          <p:cNvPr id="16388" name="Picture 7"/>
          <p:cNvPicPr>
            <a:picLocks noChangeAspect="1" noChangeArrowheads="1"/>
          </p:cNvPicPr>
          <p:nvPr/>
        </p:nvPicPr>
        <p:blipFill>
          <a:blip r:embed="rId2">
            <a:lum contrast="10000"/>
          </a:blip>
          <a:srcRect/>
          <a:stretch>
            <a:fillRect/>
          </a:stretch>
        </p:blipFill>
        <p:spPr bwMode="auto">
          <a:xfrm>
            <a:off x="2438400" y="1219200"/>
            <a:ext cx="6477000" cy="5334000"/>
          </a:xfrm>
          <a:prstGeom prst="rect">
            <a:avLst/>
          </a:prstGeom>
          <a:noFill/>
          <a:ln w="9525">
            <a:noFill/>
            <a:miter lim="800000"/>
            <a:headEnd/>
            <a:tailEnd/>
          </a:ln>
        </p:spPr>
      </p:pic>
    </p:spTree>
    <p:extLst>
      <p:ext uri="{BB962C8B-B14F-4D97-AF65-F5344CB8AC3E}">
        <p14:creationId xmlns:p14="http://schemas.microsoft.com/office/powerpoint/2010/main" val="549970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152400"/>
            <a:ext cx="10363200" cy="563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sz="3200" dirty="0"/>
              <a:t>2. By passing Instance Variables one by one</a:t>
            </a:r>
          </a:p>
        </p:txBody>
      </p:sp>
      <p:pic>
        <p:nvPicPr>
          <p:cNvPr id="17411" name="Picture 2"/>
          <p:cNvPicPr>
            <a:picLocks noChangeAspect="1" noChangeArrowheads="1"/>
          </p:cNvPicPr>
          <p:nvPr/>
        </p:nvPicPr>
        <p:blipFill>
          <a:blip r:embed="rId2">
            <a:lum contrast="10000"/>
          </a:blip>
          <a:srcRect/>
          <a:stretch>
            <a:fillRect/>
          </a:stretch>
        </p:blipFill>
        <p:spPr bwMode="auto">
          <a:xfrm>
            <a:off x="1727200" y="838200"/>
            <a:ext cx="8407400" cy="5867400"/>
          </a:xfrm>
          <a:prstGeom prst="rect">
            <a:avLst/>
          </a:prstGeom>
          <a:noFill/>
          <a:ln w="9525">
            <a:noFill/>
            <a:miter lim="800000"/>
            <a:headEnd/>
            <a:tailEnd/>
          </a:ln>
        </p:spPr>
      </p:pic>
    </p:spTree>
    <p:extLst>
      <p:ext uri="{BB962C8B-B14F-4D97-AF65-F5344CB8AC3E}">
        <p14:creationId xmlns:p14="http://schemas.microsoft.com/office/powerpoint/2010/main" val="3676927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563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Returning the Object From Method</a:t>
            </a:r>
          </a:p>
        </p:txBody>
      </p:sp>
      <p:sp>
        <p:nvSpPr>
          <p:cNvPr id="18435" name="Content Placeholder 2"/>
          <p:cNvSpPr>
            <a:spLocks noGrp="1"/>
          </p:cNvSpPr>
          <p:nvPr>
            <p:ph sz="quarter" idx="1"/>
          </p:nvPr>
        </p:nvSpPr>
        <p:spPr>
          <a:xfrm>
            <a:off x="1219200" y="762000"/>
            <a:ext cx="10363200" cy="914400"/>
          </a:xfrm>
        </p:spPr>
        <p:txBody>
          <a:bodyPr/>
          <a:lstStyle/>
          <a:p>
            <a:r>
              <a:rPr lang="en-US"/>
              <a:t>In Java Programming A method can return any type of data, including class types that you create.</a:t>
            </a:r>
          </a:p>
        </p:txBody>
      </p:sp>
      <p:pic>
        <p:nvPicPr>
          <p:cNvPr id="18436" name="Picture 2"/>
          <p:cNvPicPr>
            <a:picLocks noChangeAspect="1" noChangeArrowheads="1"/>
          </p:cNvPicPr>
          <p:nvPr/>
        </p:nvPicPr>
        <p:blipFill>
          <a:blip r:embed="rId2">
            <a:lum bright="-20000" contrast="10000"/>
          </a:blip>
          <a:srcRect/>
          <a:stretch>
            <a:fillRect/>
          </a:stretch>
        </p:blipFill>
        <p:spPr bwMode="auto">
          <a:xfrm>
            <a:off x="0" y="1752600"/>
            <a:ext cx="5994400" cy="4419600"/>
          </a:xfrm>
          <a:prstGeom prst="rect">
            <a:avLst/>
          </a:prstGeom>
          <a:noFill/>
          <a:ln w="9525">
            <a:noFill/>
            <a:miter lim="800000"/>
            <a:headEnd/>
            <a:tailEnd/>
          </a:ln>
        </p:spPr>
      </p:pic>
      <p:pic>
        <p:nvPicPr>
          <p:cNvPr id="18437" name="Picture 3"/>
          <p:cNvPicPr>
            <a:picLocks noChangeAspect="1" noChangeArrowheads="1"/>
          </p:cNvPicPr>
          <p:nvPr/>
        </p:nvPicPr>
        <p:blipFill>
          <a:blip r:embed="rId3">
            <a:lum bright="-20000" contrast="10000"/>
          </a:blip>
          <a:srcRect/>
          <a:stretch>
            <a:fillRect/>
          </a:stretch>
        </p:blipFill>
        <p:spPr bwMode="auto">
          <a:xfrm>
            <a:off x="6096000" y="1752600"/>
            <a:ext cx="5689600" cy="4343400"/>
          </a:xfrm>
          <a:prstGeom prst="rect">
            <a:avLst/>
          </a:prstGeom>
          <a:noFill/>
          <a:ln w="9525">
            <a:noFill/>
            <a:miter lim="800000"/>
            <a:headEnd/>
            <a:tailEnd/>
          </a:ln>
        </p:spPr>
      </p:pic>
    </p:spTree>
    <p:extLst>
      <p:ext uri="{BB962C8B-B14F-4D97-AF65-F5344CB8AC3E}">
        <p14:creationId xmlns:p14="http://schemas.microsoft.com/office/powerpoint/2010/main" val="1937576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6397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t>Recursion in Java</a:t>
            </a:r>
          </a:p>
        </p:txBody>
      </p:sp>
      <p:sp>
        <p:nvSpPr>
          <p:cNvPr id="19459"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lstStyle/>
          <a:p>
            <a:r>
              <a:rPr lang="en-US" dirty="0"/>
              <a:t>Recursion in java is a process in which a method calls itself continuously. A method in java that calls itself is called recursive method.</a:t>
            </a:r>
          </a:p>
        </p:txBody>
      </p:sp>
      <p:sp>
        <p:nvSpPr>
          <p:cNvPr id="4" name="Rectangle 3"/>
          <p:cNvSpPr/>
          <p:nvPr/>
        </p:nvSpPr>
        <p:spPr>
          <a:xfrm>
            <a:off x="2590800" y="2828925"/>
            <a:ext cx="6553200" cy="258445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defRPr/>
            </a:pPr>
            <a:r>
              <a:rPr lang="en-US" dirty="0" err="1">
                <a:solidFill>
                  <a:schemeClr val="accent1">
                    <a:lumMod val="50000"/>
                  </a:schemeClr>
                </a:solidFill>
                <a:latin typeface="Comic Sans MS" pitchFamily="66" charset="0"/>
              </a:rPr>
              <a:t>returntype</a:t>
            </a:r>
            <a:r>
              <a:rPr lang="en-US" dirty="0">
                <a:solidFill>
                  <a:schemeClr val="accent1">
                    <a:lumMod val="50000"/>
                  </a:schemeClr>
                </a:solidFill>
                <a:latin typeface="Comic Sans MS" pitchFamily="66" charset="0"/>
              </a:rPr>
              <a:t> </a:t>
            </a:r>
            <a:r>
              <a:rPr lang="en-US" dirty="0" err="1">
                <a:solidFill>
                  <a:schemeClr val="accent1">
                    <a:lumMod val="50000"/>
                  </a:schemeClr>
                </a:solidFill>
                <a:latin typeface="Comic Sans MS" pitchFamily="66" charset="0"/>
              </a:rPr>
              <a:t>methodname</a:t>
            </a:r>
            <a:r>
              <a:rPr lang="en-US" dirty="0">
                <a:solidFill>
                  <a:schemeClr val="accent1">
                    <a:lumMod val="50000"/>
                  </a:schemeClr>
                </a:solidFill>
                <a:latin typeface="Comic Sans MS" pitchFamily="66" charset="0"/>
              </a:rPr>
              <a:t>()</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//code to be executed  </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a:t>
            </a:r>
            <a:r>
              <a:rPr lang="en-US" dirty="0" err="1">
                <a:solidFill>
                  <a:schemeClr val="accent1">
                    <a:lumMod val="50000"/>
                  </a:schemeClr>
                </a:solidFill>
                <a:latin typeface="Comic Sans MS" pitchFamily="66" charset="0"/>
              </a:rPr>
              <a:t>methodname</a:t>
            </a:r>
            <a:r>
              <a:rPr lang="en-US" dirty="0">
                <a:solidFill>
                  <a:schemeClr val="accent1">
                    <a:lumMod val="50000"/>
                  </a:schemeClr>
                </a:solidFill>
                <a:latin typeface="Comic Sans MS" pitchFamily="66" charset="0"/>
              </a:rPr>
              <a:t>(); //calling same method  </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a:t>
            </a:r>
          </a:p>
        </p:txBody>
      </p:sp>
    </p:spTree>
    <p:extLst>
      <p:ext uri="{BB962C8B-B14F-4D97-AF65-F5344CB8AC3E}">
        <p14:creationId xmlns:p14="http://schemas.microsoft.com/office/powerpoint/2010/main" val="603429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219200" y="274638"/>
            <a:ext cx="10363200" cy="792162"/>
          </a:xfrm>
        </p:spPr>
        <p:style>
          <a:lnRef idx="1">
            <a:schemeClr val="accent1"/>
          </a:lnRef>
          <a:fillRef idx="2">
            <a:schemeClr val="accent1"/>
          </a:fillRef>
          <a:effectRef idx="1">
            <a:schemeClr val="accent1"/>
          </a:effectRef>
          <a:fontRef idx="minor">
            <a:schemeClr val="dk1"/>
          </a:fontRef>
        </p:style>
        <p:txBody>
          <a:bodyPr/>
          <a:lstStyle/>
          <a:p>
            <a:r>
              <a:rPr lang="en-US" dirty="0"/>
              <a:t>Java Recursion Example</a:t>
            </a:r>
          </a:p>
        </p:txBody>
      </p:sp>
      <p:sp>
        <p:nvSpPr>
          <p:cNvPr id="4" name="Rectangle 3"/>
          <p:cNvSpPr/>
          <p:nvPr/>
        </p:nvSpPr>
        <p:spPr>
          <a:xfrm>
            <a:off x="1016000" y="1447800"/>
            <a:ext cx="9652000" cy="507841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en-US" b="1" dirty="0">
                <a:solidFill>
                  <a:schemeClr val="accent1">
                    <a:lumMod val="75000"/>
                  </a:schemeClr>
                </a:solidFill>
                <a:latin typeface="Comic Sans MS" pitchFamily="66" charset="0"/>
              </a:rPr>
              <a:t>public</a:t>
            </a:r>
            <a:r>
              <a:rPr lang="en-US" dirty="0">
                <a:solidFill>
                  <a:schemeClr val="accent1">
                    <a:lumMod val="75000"/>
                  </a:schemeClr>
                </a:solidFill>
                <a:latin typeface="Comic Sans MS" pitchFamily="66" charset="0"/>
              </a:rPr>
              <a:t> </a:t>
            </a:r>
            <a:r>
              <a:rPr lang="en-US" b="1" dirty="0">
                <a:solidFill>
                  <a:schemeClr val="accent1">
                    <a:lumMod val="75000"/>
                  </a:schemeClr>
                </a:solidFill>
                <a:latin typeface="Comic Sans MS" pitchFamily="66" charset="0"/>
              </a:rPr>
              <a:t>class</a:t>
            </a:r>
            <a:r>
              <a:rPr lang="en-US" dirty="0">
                <a:solidFill>
                  <a:schemeClr val="accent1">
                    <a:lumMod val="75000"/>
                  </a:schemeClr>
                </a:solidFill>
                <a:latin typeface="Comic Sans MS" pitchFamily="66" charset="0"/>
              </a:rPr>
              <a:t> </a:t>
            </a:r>
            <a:r>
              <a:rPr lang="en-US" dirty="0" err="1">
                <a:solidFill>
                  <a:schemeClr val="accent1">
                    <a:lumMod val="75000"/>
                  </a:schemeClr>
                </a:solidFill>
                <a:latin typeface="Comic Sans MS" pitchFamily="66" charset="0"/>
              </a:rPr>
              <a:t>RecursionExample</a:t>
            </a:r>
            <a:r>
              <a:rPr lang="en-US" dirty="0">
                <a:solidFill>
                  <a:schemeClr val="accent1">
                    <a:lumMod val="75000"/>
                  </a:schemeClr>
                </a:solidFill>
                <a:latin typeface="Comic Sans MS" pitchFamily="66" charset="0"/>
              </a:rPr>
              <a:t> </a:t>
            </a:r>
          </a:p>
          <a:p>
            <a:pPr>
              <a:defRPr/>
            </a:pPr>
            <a:endParaRPr lang="en-US" dirty="0">
              <a:solidFill>
                <a:schemeClr val="accent1">
                  <a:lumMod val="75000"/>
                </a:schemeClr>
              </a:solidFill>
              <a:latin typeface="Comic Sans MS" pitchFamily="66" charset="0"/>
            </a:endParaRPr>
          </a:p>
          <a:p>
            <a:pPr>
              <a:defRPr/>
            </a:pPr>
            <a:r>
              <a:rPr lang="en-US" dirty="0">
                <a:solidFill>
                  <a:schemeClr val="accent1">
                    <a:lumMod val="75000"/>
                  </a:schemeClr>
                </a:solidFill>
                <a:latin typeface="Comic Sans MS" pitchFamily="66" charset="0"/>
              </a:rPr>
              <a:t>{  </a:t>
            </a:r>
          </a:p>
          <a:p>
            <a:pPr>
              <a:defRPr/>
            </a:pPr>
            <a:r>
              <a:rPr lang="en-US" b="1" dirty="0">
                <a:solidFill>
                  <a:schemeClr val="accent1">
                    <a:lumMod val="75000"/>
                  </a:schemeClr>
                </a:solidFill>
                <a:latin typeface="Comic Sans MS" pitchFamily="66" charset="0"/>
              </a:rPr>
              <a:t>   </a:t>
            </a:r>
            <a:r>
              <a:rPr lang="en-US" b="1" dirty="0">
                <a:solidFill>
                  <a:srgbClr val="0070C0"/>
                </a:solidFill>
                <a:latin typeface="Comic Sans MS" pitchFamily="66" charset="0"/>
              </a:rPr>
              <a:t>static</a:t>
            </a:r>
            <a:r>
              <a:rPr lang="en-US" dirty="0">
                <a:solidFill>
                  <a:srgbClr val="0070C0"/>
                </a:solidFill>
                <a:latin typeface="Comic Sans MS" pitchFamily="66" charset="0"/>
              </a:rPr>
              <a:t> </a:t>
            </a:r>
            <a:r>
              <a:rPr lang="en-US" b="1" dirty="0" err="1">
                <a:solidFill>
                  <a:srgbClr val="0070C0"/>
                </a:solidFill>
                <a:latin typeface="Comic Sans MS" pitchFamily="66" charset="0"/>
              </a:rPr>
              <a:t>int</a:t>
            </a:r>
            <a:r>
              <a:rPr lang="en-US" dirty="0">
                <a:solidFill>
                  <a:srgbClr val="0070C0"/>
                </a:solidFill>
                <a:latin typeface="Comic Sans MS" pitchFamily="66" charset="0"/>
              </a:rPr>
              <a:t> count=0;  </a:t>
            </a:r>
          </a:p>
          <a:p>
            <a:pPr>
              <a:defRPr/>
            </a:pPr>
            <a:r>
              <a:rPr lang="en-US" b="1" dirty="0">
                <a:solidFill>
                  <a:schemeClr val="accent1">
                    <a:lumMod val="75000"/>
                  </a:schemeClr>
                </a:solidFill>
                <a:latin typeface="Comic Sans MS" pitchFamily="66" charset="0"/>
              </a:rPr>
              <a:t>     </a:t>
            </a:r>
          </a:p>
          <a:p>
            <a:pPr>
              <a:defRPr/>
            </a:pPr>
            <a:r>
              <a:rPr lang="en-US" b="1" dirty="0">
                <a:solidFill>
                  <a:schemeClr val="accent1">
                    <a:lumMod val="75000"/>
                  </a:schemeClr>
                </a:solidFill>
                <a:latin typeface="Comic Sans MS" pitchFamily="66" charset="0"/>
              </a:rPr>
              <a:t>     </a:t>
            </a:r>
            <a:r>
              <a:rPr lang="en-US" b="1" dirty="0">
                <a:solidFill>
                  <a:srgbClr val="7030A0"/>
                </a:solidFill>
                <a:latin typeface="Comic Sans MS" pitchFamily="66" charset="0"/>
              </a:rPr>
              <a:t>static</a:t>
            </a:r>
            <a:r>
              <a:rPr lang="en-US" dirty="0">
                <a:solidFill>
                  <a:srgbClr val="7030A0"/>
                </a:solidFill>
                <a:latin typeface="Comic Sans MS" pitchFamily="66" charset="0"/>
              </a:rPr>
              <a:t> </a:t>
            </a:r>
            <a:r>
              <a:rPr lang="en-US" b="1" dirty="0">
                <a:solidFill>
                  <a:srgbClr val="7030A0"/>
                </a:solidFill>
                <a:latin typeface="Comic Sans MS" pitchFamily="66" charset="0"/>
              </a:rPr>
              <a:t>void</a:t>
            </a:r>
            <a:r>
              <a:rPr lang="en-US" dirty="0">
                <a:solidFill>
                  <a:srgbClr val="7030A0"/>
                </a:solidFill>
                <a:latin typeface="Comic Sans MS" pitchFamily="66" charset="0"/>
              </a:rPr>
              <a:t> p()</a:t>
            </a:r>
          </a:p>
          <a:p>
            <a:pPr>
              <a:defRPr/>
            </a:pPr>
            <a:r>
              <a:rPr lang="en-US" dirty="0">
                <a:solidFill>
                  <a:srgbClr val="7030A0"/>
                </a:solidFill>
                <a:latin typeface="Comic Sans MS" pitchFamily="66" charset="0"/>
              </a:rPr>
              <a:t>        {  </a:t>
            </a:r>
          </a:p>
          <a:p>
            <a:pPr>
              <a:defRPr/>
            </a:pPr>
            <a:r>
              <a:rPr lang="en-US" dirty="0">
                <a:solidFill>
                  <a:srgbClr val="7030A0"/>
                </a:solidFill>
                <a:latin typeface="Comic Sans MS" pitchFamily="66" charset="0"/>
              </a:rPr>
              <a:t>               count++;  </a:t>
            </a:r>
          </a:p>
          <a:p>
            <a:pPr>
              <a:defRPr/>
            </a:pPr>
            <a:r>
              <a:rPr lang="en-US" b="1" dirty="0">
                <a:solidFill>
                  <a:srgbClr val="7030A0"/>
                </a:solidFill>
                <a:latin typeface="Comic Sans MS" pitchFamily="66" charset="0"/>
              </a:rPr>
              <a:t>             if</a:t>
            </a:r>
            <a:r>
              <a:rPr lang="en-US" dirty="0">
                <a:solidFill>
                  <a:srgbClr val="7030A0"/>
                </a:solidFill>
                <a:latin typeface="Comic Sans MS" pitchFamily="66" charset="0"/>
              </a:rPr>
              <a:t>(count&lt;=5){  </a:t>
            </a:r>
          </a:p>
          <a:p>
            <a:pPr>
              <a:defRPr/>
            </a:pPr>
            <a:r>
              <a:rPr lang="en-US" dirty="0">
                <a:solidFill>
                  <a:srgbClr val="7030A0"/>
                </a:solidFill>
                <a:latin typeface="Comic Sans MS" pitchFamily="66" charset="0"/>
              </a:rPr>
              <a:t>                  </a:t>
            </a:r>
            <a:r>
              <a:rPr lang="en-US" dirty="0" err="1">
                <a:solidFill>
                  <a:srgbClr val="7030A0"/>
                </a:solidFill>
                <a:latin typeface="Comic Sans MS" pitchFamily="66" charset="0"/>
              </a:rPr>
              <a:t>System.out.println</a:t>
            </a:r>
            <a:r>
              <a:rPr lang="en-US" dirty="0">
                <a:solidFill>
                  <a:srgbClr val="7030A0"/>
                </a:solidFill>
                <a:latin typeface="Comic Sans MS" pitchFamily="66" charset="0"/>
              </a:rPr>
              <a:t>("hello "+count);  </a:t>
            </a:r>
          </a:p>
          <a:p>
            <a:pPr>
              <a:defRPr/>
            </a:pPr>
            <a:r>
              <a:rPr lang="en-US" dirty="0">
                <a:solidFill>
                  <a:srgbClr val="7030A0"/>
                </a:solidFill>
                <a:latin typeface="Comic Sans MS" pitchFamily="66" charset="0"/>
              </a:rPr>
              <a:t>                  p();  </a:t>
            </a:r>
          </a:p>
          <a:p>
            <a:pPr>
              <a:defRPr/>
            </a:pPr>
            <a:r>
              <a:rPr lang="en-US" dirty="0">
                <a:solidFill>
                  <a:srgbClr val="7030A0"/>
                </a:solidFill>
                <a:latin typeface="Comic Sans MS" pitchFamily="66" charset="0"/>
              </a:rPr>
              <a:t>             }  </a:t>
            </a:r>
          </a:p>
          <a:p>
            <a:pPr>
              <a:defRPr/>
            </a:pPr>
            <a:r>
              <a:rPr lang="en-US" dirty="0">
                <a:solidFill>
                  <a:srgbClr val="7030A0"/>
                </a:solidFill>
                <a:latin typeface="Comic Sans MS" pitchFamily="66" charset="0"/>
              </a:rPr>
              <a:t>         }  </a:t>
            </a:r>
          </a:p>
          <a:p>
            <a:pPr>
              <a:defRPr/>
            </a:pPr>
            <a:r>
              <a:rPr lang="en-US" b="1" dirty="0">
                <a:solidFill>
                  <a:schemeClr val="accent1">
                    <a:lumMod val="75000"/>
                  </a:schemeClr>
                </a:solidFill>
                <a:latin typeface="Comic Sans MS" pitchFamily="66" charset="0"/>
              </a:rPr>
              <a:t>  </a:t>
            </a:r>
            <a:r>
              <a:rPr lang="en-US" b="1" dirty="0">
                <a:solidFill>
                  <a:srgbClr val="002060"/>
                </a:solidFill>
                <a:latin typeface="Comic Sans MS" pitchFamily="66" charset="0"/>
              </a:rPr>
              <a:t>public</a:t>
            </a:r>
            <a:r>
              <a:rPr lang="en-US" dirty="0">
                <a:solidFill>
                  <a:srgbClr val="002060"/>
                </a:solidFill>
                <a:latin typeface="Comic Sans MS" pitchFamily="66" charset="0"/>
              </a:rPr>
              <a:t> </a:t>
            </a:r>
            <a:r>
              <a:rPr lang="en-US" b="1" dirty="0">
                <a:solidFill>
                  <a:srgbClr val="002060"/>
                </a:solidFill>
                <a:latin typeface="Comic Sans MS" pitchFamily="66" charset="0"/>
              </a:rPr>
              <a:t>static</a:t>
            </a:r>
            <a:r>
              <a:rPr lang="en-US" dirty="0">
                <a:solidFill>
                  <a:srgbClr val="002060"/>
                </a:solidFill>
                <a:latin typeface="Comic Sans MS" pitchFamily="66" charset="0"/>
              </a:rPr>
              <a:t> </a:t>
            </a:r>
            <a:r>
              <a:rPr lang="en-US" b="1" dirty="0">
                <a:solidFill>
                  <a:srgbClr val="002060"/>
                </a:solidFill>
                <a:latin typeface="Comic Sans MS" pitchFamily="66" charset="0"/>
              </a:rPr>
              <a:t>void</a:t>
            </a:r>
            <a:r>
              <a:rPr lang="en-US" dirty="0">
                <a:solidFill>
                  <a:srgbClr val="002060"/>
                </a:solidFill>
                <a:latin typeface="Comic Sans MS" pitchFamily="66" charset="0"/>
              </a:rPr>
              <a:t> main(String[] </a:t>
            </a:r>
            <a:r>
              <a:rPr lang="en-US" dirty="0" err="1">
                <a:solidFill>
                  <a:srgbClr val="002060"/>
                </a:solidFill>
                <a:latin typeface="Comic Sans MS" pitchFamily="66" charset="0"/>
              </a:rPr>
              <a:t>args</a:t>
            </a:r>
            <a:r>
              <a:rPr lang="en-US" dirty="0">
                <a:solidFill>
                  <a:srgbClr val="002060"/>
                </a:solidFill>
                <a:latin typeface="Comic Sans MS" pitchFamily="66" charset="0"/>
              </a:rPr>
              <a:t>) </a:t>
            </a:r>
          </a:p>
          <a:p>
            <a:pPr>
              <a:defRPr/>
            </a:pPr>
            <a:r>
              <a:rPr lang="en-US" dirty="0">
                <a:solidFill>
                  <a:srgbClr val="002060"/>
                </a:solidFill>
                <a:latin typeface="Comic Sans MS" pitchFamily="66" charset="0"/>
              </a:rPr>
              <a:t>       {  </a:t>
            </a:r>
          </a:p>
          <a:p>
            <a:pPr>
              <a:defRPr/>
            </a:pPr>
            <a:r>
              <a:rPr lang="en-US" dirty="0">
                <a:solidFill>
                  <a:srgbClr val="002060"/>
                </a:solidFill>
                <a:latin typeface="Comic Sans MS" pitchFamily="66" charset="0"/>
              </a:rPr>
              <a:t>                p();  </a:t>
            </a:r>
          </a:p>
          <a:p>
            <a:pPr>
              <a:defRPr/>
            </a:pPr>
            <a:r>
              <a:rPr lang="en-US" dirty="0">
                <a:solidFill>
                  <a:srgbClr val="002060"/>
                </a:solidFill>
                <a:latin typeface="Comic Sans MS" pitchFamily="66" charset="0"/>
              </a:rPr>
              <a:t>        }  </a:t>
            </a:r>
          </a:p>
          <a:p>
            <a:pPr>
              <a:defRPr/>
            </a:pPr>
            <a:r>
              <a:rPr lang="en-US" dirty="0">
                <a:solidFill>
                  <a:schemeClr val="accent1">
                    <a:lumMod val="75000"/>
                  </a:schemeClr>
                </a:solidFill>
                <a:latin typeface="Comic Sans MS" pitchFamily="66" charset="0"/>
              </a:rPr>
              <a:t>}  </a:t>
            </a:r>
          </a:p>
        </p:txBody>
      </p:sp>
    </p:spTree>
    <p:extLst>
      <p:ext uri="{BB962C8B-B14F-4D97-AF65-F5344CB8AC3E}">
        <p14:creationId xmlns:p14="http://schemas.microsoft.com/office/powerpoint/2010/main" val="453543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92162"/>
          </a:xfrm>
        </p:spPr>
        <p:style>
          <a:lnRef idx="1">
            <a:schemeClr val="accent1"/>
          </a:lnRef>
          <a:fillRef idx="2">
            <a:schemeClr val="accent1"/>
          </a:fillRef>
          <a:effectRef idx="1">
            <a:schemeClr val="accent1"/>
          </a:effectRef>
          <a:fontRef idx="minor">
            <a:schemeClr val="dk1"/>
          </a:fontRef>
        </p:style>
        <p:txBody>
          <a:bodyPr>
            <a:normAutofit/>
          </a:bodyPr>
          <a:lstStyle/>
          <a:p>
            <a:pPr fontAlgn="auto">
              <a:spcAft>
                <a:spcPts val="0"/>
              </a:spcAft>
              <a:defRPr/>
            </a:pPr>
            <a:r>
              <a:rPr lang="en-US" b="1" u="sng" dirty="0">
                <a:solidFill>
                  <a:schemeClr val="tx1"/>
                </a:solidFill>
              </a:rPr>
              <a:t>Java Command Line Argument</a:t>
            </a:r>
          </a:p>
        </p:txBody>
      </p:sp>
      <p:sp>
        <p:nvSpPr>
          <p:cNvPr id="20483" name="Content Placeholder 2"/>
          <p:cNvSpPr>
            <a:spLocks noGrp="1"/>
          </p:cNvSpPr>
          <p:nvPr>
            <p:ph sz="quarter" idx="1"/>
          </p:nvPr>
        </p:nvSpPr>
        <p:spPr>
          <a:xfrm>
            <a:off x="609600" y="1447800"/>
            <a:ext cx="10972800" cy="4572000"/>
          </a:xfrm>
        </p:spPr>
        <p:style>
          <a:lnRef idx="2">
            <a:schemeClr val="accent1"/>
          </a:lnRef>
          <a:fillRef idx="1">
            <a:schemeClr val="lt1"/>
          </a:fillRef>
          <a:effectRef idx="0">
            <a:schemeClr val="accent1"/>
          </a:effectRef>
          <a:fontRef idx="minor">
            <a:schemeClr val="dk1"/>
          </a:fontRef>
        </p:style>
        <p:txBody>
          <a:bodyPr/>
          <a:lstStyle/>
          <a:p>
            <a:pPr algn="just"/>
            <a:r>
              <a:rPr lang="en-US" dirty="0"/>
              <a:t>The java command-line argument is an </a:t>
            </a:r>
            <a:r>
              <a:rPr lang="en-US" dirty="0">
                <a:highlight>
                  <a:srgbClr val="FFFF00"/>
                </a:highlight>
              </a:rPr>
              <a:t>argument to passed the value at the time of running the java program.</a:t>
            </a:r>
          </a:p>
          <a:p>
            <a:pPr algn="just"/>
            <a:r>
              <a:rPr lang="en-US" dirty="0"/>
              <a:t>The </a:t>
            </a:r>
            <a:r>
              <a:rPr lang="en-US" dirty="0">
                <a:highlight>
                  <a:srgbClr val="FFFF00"/>
                </a:highlight>
              </a:rPr>
              <a:t>arguments passed from the console can be received in the java program and it can be used as an input.</a:t>
            </a:r>
          </a:p>
          <a:p>
            <a:pPr algn="just"/>
            <a:r>
              <a:rPr lang="en-US" dirty="0"/>
              <a:t>So, it provides a convenient way to check the </a:t>
            </a:r>
            <a:r>
              <a:rPr lang="en-US" dirty="0">
                <a:solidFill>
                  <a:srgbClr val="FF0000"/>
                </a:solidFill>
              </a:rPr>
              <a:t>behavior of the program for the different values</a:t>
            </a:r>
            <a:r>
              <a:rPr lang="en-US" dirty="0"/>
              <a:t>. You can pass </a:t>
            </a:r>
            <a:r>
              <a:rPr lang="en-US" b="1" dirty="0"/>
              <a:t>N</a:t>
            </a:r>
            <a:r>
              <a:rPr lang="en-US" dirty="0"/>
              <a:t> (1,2,3 and so on) numbers of arguments from the command prompt.</a:t>
            </a:r>
          </a:p>
          <a:p>
            <a:pPr algn="just">
              <a:buFont typeface="Wingdings 2" pitchFamily="18" charset="2"/>
              <a:buNone/>
            </a:pPr>
            <a:endParaRPr lang="en-US" dirty="0"/>
          </a:p>
        </p:txBody>
      </p:sp>
    </p:spTree>
    <p:extLst>
      <p:ext uri="{BB962C8B-B14F-4D97-AF65-F5344CB8AC3E}">
        <p14:creationId xmlns:p14="http://schemas.microsoft.com/office/powerpoint/2010/main" val="418806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CB21-D5DF-4EAB-9DDD-D7C3FC959B6F}"/>
              </a:ext>
            </a:extLst>
          </p:cNvPr>
          <p:cNvSpPr>
            <a:spLocks noGrp="1"/>
          </p:cNvSpPr>
          <p:nvPr>
            <p:ph type="title"/>
          </p:nvPr>
        </p:nvSpPr>
        <p:spPr>
          <a:xfrm>
            <a:off x="1219200" y="274638"/>
            <a:ext cx="10363200" cy="639762"/>
          </a:xfrm>
        </p:spPr>
        <p:style>
          <a:lnRef idx="1">
            <a:schemeClr val="accent1"/>
          </a:lnRef>
          <a:fillRef idx="2">
            <a:schemeClr val="accent1"/>
          </a:fillRef>
          <a:effectRef idx="1">
            <a:schemeClr val="accent1"/>
          </a:effectRef>
          <a:fontRef idx="minor">
            <a:schemeClr val="dk1"/>
          </a:fontRef>
        </p:style>
        <p:txBody>
          <a:bodyPr/>
          <a:lstStyle/>
          <a:p>
            <a:r>
              <a:rPr lang="en-IN" sz="3200" dirty="0"/>
              <a:t>Program of Command Line Arguments</a:t>
            </a:r>
          </a:p>
        </p:txBody>
      </p:sp>
      <p:sp>
        <p:nvSpPr>
          <p:cNvPr id="3" name="Content Placeholder 2">
            <a:extLst>
              <a:ext uri="{FF2B5EF4-FFF2-40B4-BE49-F238E27FC236}">
                <a16:creationId xmlns:a16="http://schemas.microsoft.com/office/drawing/2014/main" id="{C3D68980-26FD-4089-AB88-7DA8B44CBDAE}"/>
              </a:ext>
            </a:extLst>
          </p:cNvPr>
          <p:cNvSpPr>
            <a:spLocks noGrp="1"/>
          </p:cNvSpPr>
          <p:nvPr>
            <p:ph sz="quarter" idx="1"/>
          </p:nvPr>
        </p:nvSpPr>
        <p:spPr>
          <a:xfrm>
            <a:off x="203200" y="1143000"/>
            <a:ext cx="11988800" cy="3810000"/>
          </a:xfrm>
        </p:spPr>
        <p:style>
          <a:lnRef idx="1">
            <a:schemeClr val="dk1"/>
          </a:lnRef>
          <a:fillRef idx="2">
            <a:schemeClr val="dk1"/>
          </a:fillRef>
          <a:effectRef idx="1">
            <a:schemeClr val="dk1"/>
          </a:effectRef>
          <a:fontRef idx="minor">
            <a:schemeClr val="dk1"/>
          </a:fontRef>
        </p:style>
        <p:txBody>
          <a:bodyPr numCol="2">
            <a:normAutofit fontScale="85000" lnSpcReduction="20000"/>
          </a:bodyPr>
          <a:lstStyle/>
          <a:p>
            <a:pPr marL="0" indent="0">
              <a:buNone/>
            </a:pPr>
            <a:endParaRPr lang="en-IN" b="1" dirty="0"/>
          </a:p>
          <a:p>
            <a:pPr marL="0" indent="0">
              <a:buNone/>
            </a:pPr>
            <a:r>
              <a:rPr lang="en-IN" b="1" dirty="0"/>
              <a:t>class</a:t>
            </a:r>
            <a:r>
              <a:rPr lang="en-IN" dirty="0"/>
              <a:t> </a:t>
            </a:r>
            <a:r>
              <a:rPr lang="en-IN" dirty="0" err="1"/>
              <a:t>CommandLineExample</a:t>
            </a:r>
            <a:endParaRPr lang="en-IN" dirty="0"/>
          </a:p>
          <a:p>
            <a:pPr marL="0" indent="0">
              <a:buNone/>
            </a:pPr>
            <a:r>
              <a:rPr lang="en-IN" dirty="0"/>
              <a:t>{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a:buNone/>
            </a:pPr>
            <a:r>
              <a:rPr lang="en-IN" dirty="0"/>
              <a:t>  {  </a:t>
            </a:r>
          </a:p>
          <a:p>
            <a:pPr marL="0" indent="0">
              <a:buNone/>
            </a:pPr>
            <a:r>
              <a:rPr lang="en-IN" dirty="0" err="1"/>
              <a:t>System.out.println</a:t>
            </a:r>
            <a:r>
              <a:rPr lang="en-IN" dirty="0"/>
              <a:t>("Your first argument is: "+</a:t>
            </a:r>
            <a:r>
              <a:rPr lang="en-IN" dirty="0" err="1"/>
              <a:t>args</a:t>
            </a:r>
            <a:r>
              <a:rPr lang="en-IN" dirty="0"/>
              <a:t>[0]);  </a:t>
            </a:r>
          </a:p>
          <a:p>
            <a:pPr marL="0" indent="0">
              <a:buNone/>
            </a:pPr>
            <a:r>
              <a:rPr lang="en-IN" dirty="0"/>
              <a:t>     }  </a:t>
            </a:r>
          </a:p>
          <a:p>
            <a:pPr marL="0" indent="0">
              <a:buNone/>
            </a:pPr>
            <a:r>
              <a:rPr lang="en-IN" dirty="0"/>
              <a:t>}  </a:t>
            </a:r>
          </a:p>
          <a:p>
            <a:endParaRPr lang="en-IN" sz="3000" dirty="0"/>
          </a:p>
          <a:p>
            <a:endParaRPr lang="en-IN" sz="3000" dirty="0"/>
          </a:p>
          <a:p>
            <a:pPr marL="0" indent="0">
              <a:buNone/>
            </a:pPr>
            <a:endParaRPr lang="en-IN" b="1" dirty="0"/>
          </a:p>
          <a:p>
            <a:pPr marL="0" indent="0">
              <a:buNone/>
            </a:pPr>
            <a:r>
              <a:rPr lang="en-IN" b="1" dirty="0"/>
              <a:t>class</a:t>
            </a:r>
            <a:r>
              <a:rPr lang="en-IN" dirty="0"/>
              <a:t> A{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a:buNone/>
            </a:pPr>
            <a:r>
              <a:rPr lang="en-IN" dirty="0"/>
              <a:t>{  </a:t>
            </a:r>
          </a:p>
          <a:p>
            <a:pPr marL="0" indent="0">
              <a:buNone/>
            </a:pPr>
            <a:r>
              <a:rPr lang="en-IN" dirty="0"/>
              <a:t>      </a:t>
            </a:r>
            <a:r>
              <a:rPr lang="en-IN" b="1" dirty="0"/>
              <a:t> for</a:t>
            </a:r>
            <a:r>
              <a:rPr lang="en-IN" dirty="0"/>
              <a:t>(</a:t>
            </a:r>
            <a:r>
              <a:rPr lang="en-IN" b="1" dirty="0"/>
              <a:t>int</a:t>
            </a:r>
            <a:r>
              <a:rPr lang="en-IN" dirty="0"/>
              <a:t> </a:t>
            </a:r>
            <a:r>
              <a:rPr lang="en-IN" dirty="0" err="1"/>
              <a:t>i</a:t>
            </a:r>
            <a:r>
              <a:rPr lang="en-IN" dirty="0"/>
              <a:t>=0;i&lt;</a:t>
            </a:r>
            <a:r>
              <a:rPr lang="en-IN" dirty="0" err="1"/>
              <a:t>args.length;i</a:t>
            </a:r>
            <a:r>
              <a:rPr lang="en-IN" dirty="0"/>
              <a:t>++)  </a:t>
            </a:r>
          </a:p>
          <a:p>
            <a:pPr marL="0" indent="0">
              <a:buNone/>
            </a:pPr>
            <a:r>
              <a:rPr lang="en-IN" dirty="0"/>
              <a:t>       </a:t>
            </a:r>
            <a:r>
              <a:rPr lang="en-IN" dirty="0" err="1"/>
              <a:t>System.out.println</a:t>
            </a:r>
            <a:r>
              <a:rPr lang="en-IN" dirty="0"/>
              <a:t>(</a:t>
            </a:r>
            <a:r>
              <a:rPr lang="en-IN" dirty="0" err="1"/>
              <a:t>args</a:t>
            </a:r>
            <a:r>
              <a:rPr lang="en-IN" dirty="0"/>
              <a:t>[</a:t>
            </a:r>
            <a:r>
              <a:rPr lang="en-IN" dirty="0" err="1"/>
              <a:t>i</a:t>
            </a:r>
            <a:r>
              <a:rPr lang="en-IN" dirty="0"/>
              <a:t>]);  </a:t>
            </a:r>
          </a:p>
          <a:p>
            <a:pPr marL="0" indent="0">
              <a:buNone/>
            </a:pPr>
            <a:r>
              <a:rPr lang="en-IN" dirty="0"/>
              <a:t>  }  </a:t>
            </a:r>
          </a:p>
          <a:p>
            <a:pPr marL="0" indent="0">
              <a:buNone/>
            </a:pPr>
            <a:r>
              <a:rPr lang="en-IN" dirty="0"/>
              <a:t>}  </a:t>
            </a:r>
          </a:p>
          <a:p>
            <a:endParaRPr lang="en-IN" dirty="0"/>
          </a:p>
        </p:txBody>
      </p:sp>
    </p:spTree>
    <p:extLst>
      <p:ext uri="{BB962C8B-B14F-4D97-AF65-F5344CB8AC3E}">
        <p14:creationId xmlns:p14="http://schemas.microsoft.com/office/powerpoint/2010/main" val="3634030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127737"/>
            <a:ext cx="10363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US" b="1" dirty="0"/>
            </a:br>
            <a:r>
              <a:rPr lang="en-US" dirty="0">
                <a:highlight>
                  <a:srgbClr val="FFFF00"/>
                </a:highlight>
              </a:rPr>
              <a:t>Parse Method</a:t>
            </a:r>
          </a:p>
        </p:txBody>
      </p:sp>
      <p:sp>
        <p:nvSpPr>
          <p:cNvPr id="3" name="Content Placeholder 2"/>
          <p:cNvSpPr>
            <a:spLocks noGrp="1"/>
          </p:cNvSpPr>
          <p:nvPr>
            <p:ph sz="quarter" idx="1"/>
          </p:nvPr>
        </p:nvSpPr>
        <p:spPr>
          <a:xfrm>
            <a:off x="1219200" y="838200"/>
            <a:ext cx="10363200" cy="5410200"/>
          </a:xfrm>
        </p:spPr>
        <p:txBody>
          <a:bodyPr/>
          <a:lstStyle/>
          <a:p>
            <a:r>
              <a:rPr lang="en-US" dirty="0"/>
              <a:t>Used to convert </a:t>
            </a:r>
            <a:r>
              <a:rPr lang="en-US" b="1" dirty="0"/>
              <a:t>command line arguments</a:t>
            </a:r>
            <a:r>
              <a:rPr lang="en-US" dirty="0"/>
              <a:t> which are in string format into a number</a:t>
            </a:r>
            <a:r>
              <a:rPr lang="en-US" b="1" dirty="0"/>
              <a:t>( 0,1,2,3,…N)</a:t>
            </a:r>
            <a:r>
              <a:rPr lang="en-US" dirty="0"/>
              <a:t> ” .</a:t>
            </a:r>
          </a:p>
          <a:p>
            <a:r>
              <a:rPr lang="en-US" dirty="0"/>
              <a:t>PARSE : It is a method which take a string(input) as an argument and convert in other formats as like :</a:t>
            </a:r>
          </a:p>
          <a:p>
            <a:pPr>
              <a:buNone/>
            </a:pPr>
            <a:r>
              <a:rPr lang="en-US" dirty="0"/>
              <a:t>   1.Integer</a:t>
            </a:r>
          </a:p>
          <a:p>
            <a:pPr>
              <a:buNone/>
            </a:pPr>
            <a:r>
              <a:rPr lang="en-US" dirty="0"/>
              <a:t>   2.Float </a:t>
            </a:r>
          </a:p>
          <a:p>
            <a:pPr>
              <a:buNone/>
            </a:pPr>
            <a:r>
              <a:rPr lang="en-US" dirty="0"/>
              <a:t>   3.Double</a:t>
            </a:r>
          </a:p>
          <a:p>
            <a:r>
              <a:rPr lang="en-US" dirty="0"/>
              <a:t>THE TYPES OF PARSE METHODS :</a:t>
            </a:r>
          </a:p>
          <a:p>
            <a:pPr>
              <a:buNone/>
            </a:pPr>
            <a:r>
              <a:rPr lang="en-US" dirty="0"/>
              <a:t>    1.parseInt();</a:t>
            </a:r>
          </a:p>
          <a:p>
            <a:pPr>
              <a:buNone/>
            </a:pPr>
            <a:r>
              <a:rPr lang="en-US" dirty="0"/>
              <a:t>    2.parseDouble();</a:t>
            </a:r>
          </a:p>
          <a:p>
            <a:pPr>
              <a:buNone/>
            </a:pPr>
            <a:r>
              <a:rPr lang="en-US" dirty="0"/>
              <a:t>    3.parseFloat();</a:t>
            </a:r>
          </a:p>
          <a:p>
            <a:endParaRPr lang="en-US" dirty="0"/>
          </a:p>
          <a:p>
            <a:endParaRPr lang="en-US" dirty="0"/>
          </a:p>
        </p:txBody>
      </p:sp>
    </p:spTree>
    <p:extLst>
      <p:ext uri="{BB962C8B-B14F-4D97-AF65-F5344CB8AC3E}">
        <p14:creationId xmlns:p14="http://schemas.microsoft.com/office/powerpoint/2010/main" val="39629539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t>Syntax: </a:t>
            </a:r>
            <a:r>
              <a:rPr lang="en-US" b="1" dirty="0" err="1"/>
              <a:t>ParseInt</a:t>
            </a:r>
            <a:r>
              <a:rPr lang="en-US" b="1" dirty="0"/>
              <a:t>()</a:t>
            </a:r>
            <a:endParaRPr lang="en-US" dirty="0"/>
          </a:p>
        </p:txBody>
      </p:sp>
      <p:sp>
        <p:nvSpPr>
          <p:cNvPr id="3" name="Content Placeholder 2"/>
          <p:cNvSpPr>
            <a:spLocks noGrp="1"/>
          </p:cNvSpPr>
          <p:nvPr>
            <p:ph sz="quarter" idx="1"/>
          </p:nvPr>
        </p:nvSpPr>
        <p:spPr/>
        <p:txBody>
          <a:bodyPr/>
          <a:lstStyle/>
          <a:p>
            <a:r>
              <a:rPr lang="en-US" b="1" dirty="0" err="1"/>
              <a:t>Integer.parseInt</a:t>
            </a:r>
            <a:r>
              <a:rPr lang="en-US" b="1" dirty="0"/>
              <a:t>(String s);</a:t>
            </a:r>
          </a:p>
          <a:p>
            <a:r>
              <a:rPr lang="en-US" b="1" dirty="0" err="1"/>
              <a:t>Float.parseFloat</a:t>
            </a:r>
            <a:r>
              <a:rPr lang="en-US" b="1" dirty="0"/>
              <a:t>(String s);</a:t>
            </a:r>
          </a:p>
          <a:p>
            <a:r>
              <a:rPr lang="en-US" b="1" dirty="0" err="1"/>
              <a:t>Double.parseDouble</a:t>
            </a:r>
            <a:r>
              <a:rPr lang="en-US" b="1" dirty="0"/>
              <a:t>(String s);</a:t>
            </a:r>
          </a:p>
          <a:p>
            <a:endParaRPr lang="en-US" dirty="0"/>
          </a:p>
        </p:txBody>
      </p:sp>
      <p:sp>
        <p:nvSpPr>
          <p:cNvPr id="4" name="Rectangle 3"/>
          <p:cNvSpPr/>
          <p:nvPr/>
        </p:nvSpPr>
        <p:spPr>
          <a:xfrm>
            <a:off x="727880" y="3276600"/>
            <a:ext cx="10871200" cy="2677656"/>
          </a:xfrm>
          <a:prstGeom prst="rect">
            <a:avLst/>
          </a:prstGeom>
        </p:spPr>
        <p:txBody>
          <a:bodyPr wrap="square">
            <a:spAutoFit/>
          </a:bodyPr>
          <a:lstStyle/>
          <a:p>
            <a:r>
              <a:rPr lang="en-US" sz="2400" b="1" dirty="0">
                <a:latin typeface="Times New Roman" pitchFamily="18" charset="0"/>
                <a:cs typeface="Times New Roman" pitchFamily="18" charset="0"/>
              </a:rPr>
              <a:t>Example1:</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String s=”156″; //156 is not a number it is string;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(s+1);  //</a:t>
            </a:r>
            <a:r>
              <a:rPr lang="en-US" sz="2400" dirty="0">
                <a:solidFill>
                  <a:srgbClr val="002060"/>
                </a:solidFill>
                <a:latin typeface="Times New Roman" pitchFamily="18" charset="0"/>
                <a:cs typeface="Times New Roman" pitchFamily="18" charset="0"/>
              </a:rPr>
              <a:t>output:1561 :”156″+1=1561 string concatenation</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x=</a:t>
            </a:r>
            <a:r>
              <a:rPr lang="en-US" sz="2400" dirty="0" err="1">
                <a:latin typeface="Times New Roman" pitchFamily="18" charset="0"/>
                <a:cs typeface="Times New Roman" pitchFamily="18" charset="0"/>
              </a:rPr>
              <a:t>Integer.parseInt</a:t>
            </a:r>
            <a:r>
              <a:rPr lang="en-US" sz="2400" dirty="0">
                <a:latin typeface="Times New Roman" pitchFamily="18" charset="0"/>
                <a:cs typeface="Times New Roman" pitchFamily="18" charset="0"/>
              </a:rPr>
              <a:t>(“156”);</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(x+1); //</a:t>
            </a:r>
            <a:r>
              <a:rPr lang="en-US" sz="2400" dirty="0">
                <a:solidFill>
                  <a:srgbClr val="002060"/>
                </a:solidFill>
                <a:latin typeface="Times New Roman" pitchFamily="18" charset="0"/>
                <a:cs typeface="Times New Roman" pitchFamily="18" charset="0"/>
              </a:rPr>
              <a:t>output:157 :156+1=157</a:t>
            </a:r>
          </a:p>
        </p:txBody>
      </p:sp>
    </p:spTree>
    <p:extLst>
      <p:ext uri="{BB962C8B-B14F-4D97-AF65-F5344CB8AC3E}">
        <p14:creationId xmlns:p14="http://schemas.microsoft.com/office/powerpoint/2010/main" val="2877765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8000" y="685056"/>
            <a:ext cx="4267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Without Parse Method</a:t>
            </a:r>
          </a:p>
        </p:txBody>
      </p:sp>
      <p:sp>
        <p:nvSpPr>
          <p:cNvPr id="6" name="TextBox 5"/>
          <p:cNvSpPr txBox="1"/>
          <p:nvPr/>
        </p:nvSpPr>
        <p:spPr>
          <a:xfrm>
            <a:off x="6807200" y="677811"/>
            <a:ext cx="4267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With Parse Method</a:t>
            </a:r>
          </a:p>
        </p:txBody>
      </p:sp>
      <p:sp>
        <p:nvSpPr>
          <p:cNvPr id="8" name="Rectangle 7"/>
          <p:cNvSpPr/>
          <p:nvPr/>
        </p:nvSpPr>
        <p:spPr>
          <a:xfrm>
            <a:off x="260824" y="1848938"/>
            <a:ext cx="5835176" cy="3139321"/>
          </a:xfrm>
          <a:prstGeom prst="rect">
            <a:avLst/>
          </a:prstGeom>
        </p:spPr>
        <p:txBody>
          <a:bodyPr wrap="square">
            <a:spAutoFit/>
          </a:bodyPr>
          <a:lstStyle/>
          <a:p>
            <a:r>
              <a:rPr lang="en-US" b="1" dirty="0"/>
              <a:t>public class </a:t>
            </a:r>
            <a:r>
              <a:rPr lang="en-US" b="1" dirty="0" err="1"/>
              <a:t>WithoutParseMethod</a:t>
            </a:r>
            <a:r>
              <a:rPr lang="en-US" b="1" dirty="0"/>
              <a:t> {</a:t>
            </a:r>
          </a:p>
          <a:p>
            <a:endParaRPr lang="en-US" dirty="0"/>
          </a:p>
          <a:p>
            <a:r>
              <a:rPr lang="en-US" b="1" dirty="0"/>
              <a:t>public static void main(String[] </a:t>
            </a:r>
            <a:r>
              <a:rPr lang="en-US" b="1" dirty="0" err="1"/>
              <a:t>args</a:t>
            </a:r>
            <a:r>
              <a:rPr lang="en-US" b="1" dirty="0"/>
              <a:t>) </a:t>
            </a:r>
          </a:p>
          <a:p>
            <a:endParaRPr lang="en-US" dirty="0"/>
          </a:p>
          <a:p>
            <a:r>
              <a:rPr lang="en-US" dirty="0"/>
              <a:t>{</a:t>
            </a:r>
          </a:p>
          <a:p>
            <a:r>
              <a:rPr lang="en-US" dirty="0"/>
              <a:t> </a:t>
            </a:r>
            <a:r>
              <a:rPr lang="en-US" dirty="0" err="1"/>
              <a:t>System.</a:t>
            </a:r>
            <a:r>
              <a:rPr lang="en-US" b="1" i="1" dirty="0" err="1"/>
              <a:t>out.println</a:t>
            </a:r>
            <a:r>
              <a:rPr lang="en-US" b="1" i="1" dirty="0"/>
              <a:t>(</a:t>
            </a:r>
            <a:r>
              <a:rPr lang="en-US" b="1" i="1" dirty="0" err="1"/>
              <a:t>args</a:t>
            </a:r>
            <a:r>
              <a:rPr lang="en-US" b="1" i="1" dirty="0"/>
              <a:t>[0]+1);</a:t>
            </a:r>
          </a:p>
          <a:p>
            <a:r>
              <a:rPr lang="en-US" dirty="0"/>
              <a:t> </a:t>
            </a:r>
            <a:r>
              <a:rPr lang="en-US" dirty="0" err="1"/>
              <a:t>System.</a:t>
            </a:r>
            <a:r>
              <a:rPr lang="en-US" b="1" i="1" dirty="0" err="1"/>
              <a:t>out.println</a:t>
            </a:r>
            <a:r>
              <a:rPr lang="en-US" b="1" i="1" dirty="0"/>
              <a:t>(</a:t>
            </a:r>
            <a:r>
              <a:rPr lang="en-US" b="1" i="1" dirty="0" err="1"/>
              <a:t>args</a:t>
            </a:r>
            <a:r>
              <a:rPr lang="en-US" b="1" i="1" dirty="0"/>
              <a:t>[1]+1);</a:t>
            </a:r>
          </a:p>
          <a:p>
            <a:endParaRPr lang="en-US" dirty="0"/>
          </a:p>
          <a:p>
            <a:r>
              <a:rPr lang="en-US" dirty="0"/>
              <a:t>}</a:t>
            </a:r>
          </a:p>
          <a:p>
            <a:endParaRPr lang="en-US" dirty="0"/>
          </a:p>
          <a:p>
            <a:r>
              <a:rPr lang="en-US" dirty="0"/>
              <a:t>}</a:t>
            </a:r>
          </a:p>
        </p:txBody>
      </p:sp>
      <p:sp>
        <p:nvSpPr>
          <p:cNvPr id="9" name="Rectangle 8"/>
          <p:cNvSpPr/>
          <p:nvPr/>
        </p:nvSpPr>
        <p:spPr>
          <a:xfrm>
            <a:off x="5892800" y="1546746"/>
            <a:ext cx="6502400" cy="4524315"/>
          </a:xfrm>
          <a:prstGeom prst="rect">
            <a:avLst/>
          </a:prstGeom>
        </p:spPr>
        <p:txBody>
          <a:bodyPr wrap="square">
            <a:spAutoFit/>
          </a:bodyPr>
          <a:lstStyle/>
          <a:p>
            <a:r>
              <a:rPr lang="en-US" b="1" dirty="0"/>
              <a:t>public class </a:t>
            </a:r>
            <a:r>
              <a:rPr lang="en-US" b="1" dirty="0" err="1"/>
              <a:t>WithParseMethod</a:t>
            </a:r>
            <a:r>
              <a:rPr lang="en-US" b="1" dirty="0"/>
              <a:t> {</a:t>
            </a:r>
          </a:p>
          <a:p>
            <a:endParaRPr lang="en-US" dirty="0"/>
          </a:p>
          <a:p>
            <a:r>
              <a:rPr lang="en-US" b="1" dirty="0"/>
              <a:t>public static void main(String[] </a:t>
            </a:r>
            <a:r>
              <a:rPr lang="en-US" b="1" dirty="0" err="1"/>
              <a:t>args</a:t>
            </a:r>
            <a:r>
              <a:rPr lang="en-US" b="1" dirty="0"/>
              <a:t>)</a:t>
            </a:r>
          </a:p>
          <a:p>
            <a:r>
              <a:rPr lang="en-US" dirty="0"/>
              <a:t>{</a:t>
            </a:r>
          </a:p>
          <a:p>
            <a:r>
              <a:rPr lang="en-US" dirty="0"/>
              <a:t>    </a:t>
            </a:r>
            <a:r>
              <a:rPr lang="en-US" b="1" dirty="0" err="1"/>
              <a:t>int</a:t>
            </a:r>
            <a:r>
              <a:rPr lang="en-US" b="1" dirty="0"/>
              <a:t> a= </a:t>
            </a:r>
            <a:r>
              <a:rPr lang="en-US" b="1" dirty="0" err="1"/>
              <a:t>Integer.</a:t>
            </a:r>
            <a:r>
              <a:rPr lang="en-US" b="1" i="1" dirty="0" err="1"/>
              <a:t>parseInt</a:t>
            </a:r>
            <a:r>
              <a:rPr lang="en-US" b="1" i="1" dirty="0"/>
              <a:t>(</a:t>
            </a:r>
            <a:r>
              <a:rPr lang="en-US" b="1" i="1" dirty="0" err="1"/>
              <a:t>args</a:t>
            </a:r>
            <a:r>
              <a:rPr lang="en-US" b="1" i="1" dirty="0"/>
              <a:t>[0]);</a:t>
            </a:r>
          </a:p>
          <a:p>
            <a:r>
              <a:rPr lang="en-US" dirty="0"/>
              <a:t>    </a:t>
            </a:r>
            <a:r>
              <a:rPr lang="en-US" b="1" dirty="0"/>
              <a:t>float b=</a:t>
            </a:r>
            <a:r>
              <a:rPr lang="en-US" b="1" dirty="0" err="1"/>
              <a:t>Float.</a:t>
            </a:r>
            <a:r>
              <a:rPr lang="en-US" b="1" i="1" dirty="0" err="1"/>
              <a:t>parseFloat</a:t>
            </a:r>
            <a:r>
              <a:rPr lang="en-US" b="1" i="1" dirty="0"/>
              <a:t>(</a:t>
            </a:r>
            <a:r>
              <a:rPr lang="en-US" b="1" i="1" dirty="0" err="1"/>
              <a:t>args</a:t>
            </a:r>
            <a:r>
              <a:rPr lang="en-US" b="1" i="1" dirty="0"/>
              <a:t>[1]);</a:t>
            </a:r>
          </a:p>
          <a:p>
            <a:r>
              <a:rPr lang="en-US" dirty="0"/>
              <a:t>    </a:t>
            </a:r>
            <a:r>
              <a:rPr lang="en-US" b="1" dirty="0"/>
              <a:t>double c=</a:t>
            </a:r>
            <a:r>
              <a:rPr lang="en-US" b="1" dirty="0" err="1"/>
              <a:t>Double.</a:t>
            </a:r>
            <a:r>
              <a:rPr lang="en-US" b="1" i="1" dirty="0" err="1"/>
              <a:t>parseDouble</a:t>
            </a:r>
            <a:r>
              <a:rPr lang="en-US" b="1" i="1" dirty="0"/>
              <a:t>(</a:t>
            </a:r>
            <a:r>
              <a:rPr lang="en-US" b="1" i="1" dirty="0" err="1"/>
              <a:t>args</a:t>
            </a:r>
            <a:r>
              <a:rPr lang="en-US" b="1" i="1" dirty="0"/>
              <a:t>[2]);</a:t>
            </a:r>
          </a:p>
          <a:p>
            <a:r>
              <a:rPr lang="en-US" dirty="0"/>
              <a:t>    String s= </a:t>
            </a:r>
            <a:r>
              <a:rPr lang="en-US" dirty="0" err="1"/>
              <a:t>args</a:t>
            </a:r>
            <a:r>
              <a:rPr lang="en-US" dirty="0"/>
              <a:t>[3];</a:t>
            </a:r>
          </a:p>
          <a:p>
            <a:r>
              <a:rPr lang="en-US" dirty="0"/>
              <a:t>    </a:t>
            </a:r>
          </a:p>
          <a:p>
            <a:r>
              <a:rPr lang="en-US" dirty="0" err="1"/>
              <a:t>System.</a:t>
            </a:r>
            <a:r>
              <a:rPr lang="en-US" b="1" i="1" dirty="0" err="1"/>
              <a:t>out.println</a:t>
            </a:r>
            <a:r>
              <a:rPr lang="en-US" b="1" i="1" dirty="0"/>
              <a:t>(a+1);</a:t>
            </a:r>
          </a:p>
          <a:p>
            <a:r>
              <a:rPr lang="en-US" dirty="0"/>
              <a:t> </a:t>
            </a:r>
            <a:r>
              <a:rPr lang="en-US" dirty="0" err="1"/>
              <a:t>System.</a:t>
            </a:r>
            <a:r>
              <a:rPr lang="en-US" b="1" i="1" dirty="0" err="1"/>
              <a:t>out.println</a:t>
            </a:r>
            <a:r>
              <a:rPr lang="en-US" b="1" i="1" dirty="0"/>
              <a:t>(b+1);</a:t>
            </a:r>
          </a:p>
          <a:p>
            <a:r>
              <a:rPr lang="en-US" dirty="0"/>
              <a:t> </a:t>
            </a:r>
            <a:r>
              <a:rPr lang="en-US" dirty="0" err="1"/>
              <a:t>System.</a:t>
            </a:r>
            <a:r>
              <a:rPr lang="en-US" b="1" i="1" dirty="0" err="1"/>
              <a:t>out.println</a:t>
            </a:r>
            <a:r>
              <a:rPr lang="en-US" b="1" i="1" dirty="0"/>
              <a:t>(c+1);</a:t>
            </a:r>
          </a:p>
          <a:p>
            <a:r>
              <a:rPr lang="en-US" dirty="0"/>
              <a:t> </a:t>
            </a:r>
            <a:r>
              <a:rPr lang="en-US" dirty="0" err="1"/>
              <a:t>System.</a:t>
            </a:r>
            <a:r>
              <a:rPr lang="en-US" b="1" i="1" dirty="0" err="1"/>
              <a:t>out.println</a:t>
            </a:r>
            <a:r>
              <a:rPr lang="en-US" b="1" i="1" dirty="0"/>
              <a:t>(s);</a:t>
            </a:r>
          </a:p>
          <a:p>
            <a:r>
              <a:rPr lang="en-US" dirty="0"/>
              <a:t>}</a:t>
            </a:r>
          </a:p>
          <a:p>
            <a:endParaRPr lang="en-US" dirty="0"/>
          </a:p>
          <a:p>
            <a:r>
              <a:rPr lang="en-US" dirty="0"/>
              <a:t>}</a:t>
            </a:r>
          </a:p>
        </p:txBody>
      </p:sp>
    </p:spTree>
    <p:extLst>
      <p:ext uri="{BB962C8B-B14F-4D97-AF65-F5344CB8AC3E}">
        <p14:creationId xmlns:p14="http://schemas.microsoft.com/office/powerpoint/2010/main" val="252372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D80B3-4B7C-B825-B4A2-37AF14A510A4}"/>
              </a:ext>
            </a:extLst>
          </p:cNvPr>
          <p:cNvSpPr>
            <a:spLocks noGrp="1"/>
          </p:cNvSpPr>
          <p:nvPr>
            <p:ph sz="quarter" idx="1"/>
          </p:nvPr>
        </p:nvSpPr>
        <p:spPr>
          <a:xfrm>
            <a:off x="1219200" y="1219200"/>
            <a:ext cx="10363200" cy="4800600"/>
          </a:xfrm>
        </p:spPr>
        <p:txBody>
          <a:bodyPr>
            <a:normAutofit/>
          </a:bodyPr>
          <a:lstStyle/>
          <a:p>
            <a:r>
              <a:rPr lang="en-US" sz="3200" b="0" i="0" u="sng" dirty="0">
                <a:effectLst/>
                <a:latin typeface="urw-din"/>
                <a:hlinkClick r:id="rId2">
                  <a:extLst>
                    <a:ext uri="{A12FA001-AC4F-418D-AE19-62706E023703}">
                      <ahyp:hlinkClr xmlns:ahyp="http://schemas.microsoft.com/office/drawing/2018/hyperlinkcolor" val="tx"/>
                    </a:ext>
                  </a:extLst>
                </a:hlinkClick>
              </a:rPr>
              <a:t>Object-Oriented Programming</a:t>
            </a:r>
            <a:r>
              <a:rPr lang="en-US" sz="3200" b="0" i="0" dirty="0">
                <a:effectLst/>
                <a:latin typeface="urw-din"/>
              </a:rPr>
              <a:t> </a:t>
            </a:r>
            <a:r>
              <a:rPr lang="en-US" sz="3200" b="0" i="0" dirty="0">
                <a:solidFill>
                  <a:srgbClr val="273239"/>
                </a:solidFill>
                <a:effectLst/>
                <a:latin typeface="urw-din"/>
              </a:rPr>
              <a:t>or OOPs refers to languages that use objects in programming, they use objects as a primary source to implement what is to happen in the code.</a:t>
            </a:r>
          </a:p>
          <a:p>
            <a:endParaRPr lang="en-US" sz="3200" b="0" i="0" dirty="0">
              <a:solidFill>
                <a:srgbClr val="273239"/>
              </a:solidFill>
              <a:effectLst/>
              <a:latin typeface="urw-din"/>
            </a:endParaRPr>
          </a:p>
          <a:p>
            <a:r>
              <a:rPr lang="en-US" sz="3200" b="0" i="0" dirty="0">
                <a:solidFill>
                  <a:srgbClr val="273239"/>
                </a:solidFill>
                <a:effectLst/>
                <a:latin typeface="urw-din"/>
              </a:rPr>
              <a:t>The main aim of OOP is to bind together the data and the functions that operate on them so that no other part of the code can access this data except that function. </a:t>
            </a:r>
            <a:endParaRPr lang="en-US" sz="3200" dirty="0"/>
          </a:p>
        </p:txBody>
      </p:sp>
      <p:sp>
        <p:nvSpPr>
          <p:cNvPr id="4" name="Title 1">
            <a:extLst>
              <a:ext uri="{FF2B5EF4-FFF2-40B4-BE49-F238E27FC236}">
                <a16:creationId xmlns:a16="http://schemas.microsoft.com/office/drawing/2014/main" id="{18EB7CF5-A095-ADD2-6554-D284F5636660}"/>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Introduction</a:t>
            </a:r>
          </a:p>
        </p:txBody>
      </p:sp>
    </p:spTree>
    <p:extLst>
      <p:ext uri="{BB962C8B-B14F-4D97-AF65-F5344CB8AC3E}">
        <p14:creationId xmlns:p14="http://schemas.microsoft.com/office/powerpoint/2010/main" val="199988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FF683-716D-2559-78BF-DEA744958036}"/>
              </a:ext>
            </a:extLst>
          </p:cNvPr>
          <p:cNvSpPr>
            <a:spLocks noGrp="1"/>
          </p:cNvSpPr>
          <p:nvPr>
            <p:ph sz="quarter" idx="1"/>
          </p:nvPr>
        </p:nvSpPr>
        <p:spPr>
          <a:xfrm>
            <a:off x="1219200" y="1447800"/>
            <a:ext cx="10363200" cy="5135562"/>
          </a:xfrm>
        </p:spPr>
        <p:txBody>
          <a:bodyPr>
            <a:normAutofit fontScale="77500" lnSpcReduction="20000"/>
          </a:bodyPr>
          <a:lstStyle/>
          <a:p>
            <a:pPr algn="l" fontAlgn="base"/>
            <a:r>
              <a:rPr lang="en-US" sz="3500" b="0" i="0" dirty="0">
                <a:effectLst/>
                <a:latin typeface="urw-din"/>
              </a:rPr>
              <a:t>OOPS concepts are as follows: </a:t>
            </a:r>
          </a:p>
          <a:p>
            <a:pPr algn="l" fontAlgn="base">
              <a:buFont typeface="Wingdings" panose="05000000000000000000" pitchFamily="2" charset="2"/>
              <a:buChar char="Ø"/>
            </a:pPr>
            <a:r>
              <a:rPr lang="en-US" sz="3500" b="0" i="0" u="sng" dirty="0">
                <a:effectLst/>
                <a:latin typeface="urw-din"/>
                <a:hlinkClick r:id="rId2">
                  <a:extLst>
                    <a:ext uri="{A12FA001-AC4F-418D-AE19-62706E023703}">
                      <ahyp:hlinkClr xmlns:ahyp="http://schemas.microsoft.com/office/drawing/2018/hyperlinkcolor" val="tx"/>
                    </a:ext>
                  </a:extLst>
                </a:hlinkClick>
              </a:rPr>
              <a:t>Class</a:t>
            </a:r>
            <a:endParaRPr lang="en-US" sz="3500" b="0" i="0" dirty="0">
              <a:effectLst/>
              <a:latin typeface="urw-din"/>
            </a:endParaRPr>
          </a:p>
          <a:p>
            <a:pPr algn="l" fontAlgn="base">
              <a:buFont typeface="Wingdings" panose="05000000000000000000" pitchFamily="2" charset="2"/>
              <a:buChar char="Ø"/>
            </a:pPr>
            <a:r>
              <a:rPr lang="en-US" sz="3500" b="0" i="0" u="sng" dirty="0">
                <a:effectLst/>
                <a:latin typeface="urw-din"/>
                <a:hlinkClick r:id="rId2">
                  <a:extLst>
                    <a:ext uri="{A12FA001-AC4F-418D-AE19-62706E023703}">
                      <ahyp:hlinkClr xmlns:ahyp="http://schemas.microsoft.com/office/drawing/2018/hyperlinkcolor" val="tx"/>
                    </a:ext>
                  </a:extLst>
                </a:hlinkClick>
              </a:rPr>
              <a:t>Object </a:t>
            </a:r>
            <a:endParaRPr lang="en-US" sz="3500" b="0" i="0" dirty="0">
              <a:effectLst/>
              <a:latin typeface="urw-din"/>
            </a:endParaRPr>
          </a:p>
          <a:p>
            <a:pPr algn="l" fontAlgn="base">
              <a:buFont typeface="Wingdings" panose="05000000000000000000" pitchFamily="2" charset="2"/>
              <a:buChar char="Ø"/>
            </a:pPr>
            <a:r>
              <a:rPr lang="en-US" sz="3500" b="0" i="0" u="sng" dirty="0">
                <a:effectLst/>
                <a:latin typeface="urw-din"/>
                <a:hlinkClick r:id="rId3">
                  <a:extLst>
                    <a:ext uri="{A12FA001-AC4F-418D-AE19-62706E023703}">
                      <ahyp:hlinkClr xmlns:ahyp="http://schemas.microsoft.com/office/drawing/2018/hyperlinkcolor" val="tx"/>
                    </a:ext>
                  </a:extLst>
                </a:hlinkClick>
              </a:rPr>
              <a:t>Method </a:t>
            </a:r>
            <a:r>
              <a:rPr lang="en-US" sz="3500" b="0" i="0" dirty="0">
                <a:effectLst/>
                <a:latin typeface="urw-din"/>
              </a:rPr>
              <a:t>and </a:t>
            </a:r>
            <a:r>
              <a:rPr lang="en-US" sz="3500" b="0" i="0" u="sng" dirty="0">
                <a:effectLst/>
                <a:latin typeface="urw-din"/>
                <a:hlinkClick r:id="rId4">
                  <a:extLst>
                    <a:ext uri="{A12FA001-AC4F-418D-AE19-62706E023703}">
                      <ahyp:hlinkClr xmlns:ahyp="http://schemas.microsoft.com/office/drawing/2018/hyperlinkcolor" val="tx"/>
                    </a:ext>
                  </a:extLst>
                </a:hlinkClick>
              </a:rPr>
              <a:t>method passing</a:t>
            </a:r>
            <a:endParaRPr lang="en-US" sz="3500" b="0" i="0" dirty="0">
              <a:effectLst/>
              <a:latin typeface="urw-din"/>
            </a:endParaRPr>
          </a:p>
          <a:p>
            <a:pPr algn="l" fontAlgn="base">
              <a:buFont typeface="Wingdings" panose="05000000000000000000" pitchFamily="2" charset="2"/>
              <a:buChar char="Ø"/>
            </a:pPr>
            <a:r>
              <a:rPr lang="en-US" sz="3500" b="0" i="0" dirty="0">
                <a:effectLst/>
                <a:latin typeface="urw-din"/>
              </a:rPr>
              <a:t>Pillars of OOPs</a:t>
            </a:r>
          </a:p>
          <a:p>
            <a:pPr marL="742950" lvl="1" indent="-285750" algn="l" fontAlgn="base">
              <a:buFont typeface="+mj-lt"/>
              <a:buAutoNum type="arabicPeriod"/>
            </a:pPr>
            <a:r>
              <a:rPr lang="en-US" sz="3500" b="0" i="0" u="sng" dirty="0">
                <a:effectLst/>
                <a:latin typeface="urw-din"/>
                <a:hlinkClick r:id="rId5">
                  <a:extLst>
                    <a:ext uri="{A12FA001-AC4F-418D-AE19-62706E023703}">
                      <ahyp:hlinkClr xmlns:ahyp="http://schemas.microsoft.com/office/drawing/2018/hyperlinkcolor" val="tx"/>
                    </a:ext>
                  </a:extLst>
                </a:hlinkClick>
              </a:rPr>
              <a:t>Abstraction</a:t>
            </a:r>
            <a:endParaRPr lang="en-US" sz="3500" b="0" i="0" dirty="0">
              <a:effectLst/>
              <a:latin typeface="urw-din"/>
            </a:endParaRPr>
          </a:p>
          <a:p>
            <a:pPr marL="742950" lvl="1" indent="-285750" algn="l" fontAlgn="base">
              <a:buFont typeface="+mj-lt"/>
              <a:buAutoNum type="arabicPeriod"/>
            </a:pPr>
            <a:r>
              <a:rPr lang="en-US" sz="3500" b="0" i="0" u="sng" dirty="0">
                <a:effectLst/>
                <a:latin typeface="urw-din"/>
                <a:hlinkClick r:id="rId6">
                  <a:extLst>
                    <a:ext uri="{A12FA001-AC4F-418D-AE19-62706E023703}">
                      <ahyp:hlinkClr xmlns:ahyp="http://schemas.microsoft.com/office/drawing/2018/hyperlinkcolor" val="tx"/>
                    </a:ext>
                  </a:extLst>
                </a:hlinkClick>
              </a:rPr>
              <a:t>Encapsulation</a:t>
            </a:r>
            <a:endParaRPr lang="en-US" sz="3500" b="0" i="0" dirty="0">
              <a:effectLst/>
              <a:latin typeface="urw-din"/>
            </a:endParaRPr>
          </a:p>
          <a:p>
            <a:pPr marL="742950" lvl="1" indent="-285750" algn="l" fontAlgn="base">
              <a:buFont typeface="+mj-lt"/>
              <a:buAutoNum type="arabicPeriod"/>
            </a:pPr>
            <a:r>
              <a:rPr lang="en-US" sz="3500" b="0" i="0" u="sng" dirty="0">
                <a:effectLst/>
                <a:latin typeface="urw-din"/>
                <a:hlinkClick r:id="rId7">
                  <a:extLst>
                    <a:ext uri="{A12FA001-AC4F-418D-AE19-62706E023703}">
                      <ahyp:hlinkClr xmlns:ahyp="http://schemas.microsoft.com/office/drawing/2018/hyperlinkcolor" val="tx"/>
                    </a:ext>
                  </a:extLst>
                </a:hlinkClick>
              </a:rPr>
              <a:t>Inheritance</a:t>
            </a:r>
            <a:endParaRPr lang="en-US" sz="3500" b="0" i="0" dirty="0">
              <a:effectLst/>
              <a:latin typeface="urw-din"/>
            </a:endParaRPr>
          </a:p>
          <a:p>
            <a:pPr marL="742950" lvl="1" indent="-285750" algn="l" fontAlgn="base">
              <a:buFont typeface="+mj-lt"/>
              <a:buAutoNum type="arabicPeriod"/>
            </a:pPr>
            <a:r>
              <a:rPr lang="en-US" sz="3500" b="0" i="0" u="sng" dirty="0">
                <a:effectLst/>
                <a:latin typeface="urw-din"/>
                <a:hlinkClick r:id="rId8">
                  <a:extLst>
                    <a:ext uri="{A12FA001-AC4F-418D-AE19-62706E023703}">
                      <ahyp:hlinkClr xmlns:ahyp="http://schemas.microsoft.com/office/drawing/2018/hyperlinkcolor" val="tx"/>
                    </a:ext>
                  </a:extLst>
                </a:hlinkClick>
              </a:rPr>
              <a:t>Polymorphism</a:t>
            </a:r>
            <a:endParaRPr lang="en-US" sz="3500" b="0" i="0" dirty="0">
              <a:effectLst/>
              <a:latin typeface="urw-din"/>
            </a:endParaRPr>
          </a:p>
          <a:p>
            <a:pPr marL="1428750" lvl="2" indent="-514350" algn="l" fontAlgn="base">
              <a:buFont typeface="+mj-lt"/>
              <a:buAutoNum type="alphaLcParenR"/>
            </a:pPr>
            <a:r>
              <a:rPr lang="en-US" sz="3500" b="0" i="0" dirty="0">
                <a:effectLst/>
                <a:latin typeface="urw-din"/>
              </a:rPr>
              <a:t>Compile-time polymorphism</a:t>
            </a:r>
          </a:p>
          <a:p>
            <a:pPr marL="1428750" lvl="2" indent="-514350" algn="l" fontAlgn="base">
              <a:buFont typeface="+mj-lt"/>
              <a:buAutoNum type="alphaLcParenR"/>
            </a:pPr>
            <a:r>
              <a:rPr lang="en-US" sz="3500" b="0" i="0" dirty="0">
                <a:effectLst/>
                <a:latin typeface="urw-din"/>
              </a:rPr>
              <a:t>Runtime polymorphism</a:t>
            </a:r>
          </a:p>
          <a:p>
            <a:pPr marL="0" indent="0">
              <a:buNone/>
            </a:pPr>
            <a:br>
              <a:rPr lang="en-US" dirty="0"/>
            </a:br>
            <a:endParaRPr lang="en-US" dirty="0"/>
          </a:p>
        </p:txBody>
      </p:sp>
      <p:sp>
        <p:nvSpPr>
          <p:cNvPr id="4" name="Title 1">
            <a:extLst>
              <a:ext uri="{FF2B5EF4-FFF2-40B4-BE49-F238E27FC236}">
                <a16:creationId xmlns:a16="http://schemas.microsoft.com/office/drawing/2014/main" id="{68248F94-7692-ACCC-CE91-44C390D29DE2}"/>
              </a:ext>
            </a:extLst>
          </p:cNvPr>
          <p:cNvSpPr>
            <a:spLocks noGrp="1"/>
          </p:cNvSpPr>
          <p:nvPr>
            <p:ph type="title"/>
          </p:nvPr>
        </p:nvSpPr>
        <p:spPr>
          <a:xfrm>
            <a:off x="1219200" y="274638"/>
            <a:ext cx="10363200" cy="868362"/>
          </a:xfrm>
          <a:solidFill>
            <a:srgbClr val="00B0F0"/>
          </a:solidFill>
        </p:spPr>
        <p:txBody>
          <a:bodyPr>
            <a:normAutofit/>
          </a:bodyPr>
          <a:lstStyle/>
          <a:p>
            <a:r>
              <a:rPr lang="en-US" dirty="0">
                <a:highlight>
                  <a:srgbClr val="FFFF00"/>
                </a:highlight>
              </a:rPr>
              <a:t>OOP</a:t>
            </a:r>
          </a:p>
        </p:txBody>
      </p:sp>
    </p:spTree>
    <p:extLst>
      <p:ext uri="{BB962C8B-B14F-4D97-AF65-F5344CB8AC3E}">
        <p14:creationId xmlns:p14="http://schemas.microsoft.com/office/powerpoint/2010/main" val="228284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838200" y="1371600"/>
            <a:ext cx="11049000" cy="4876800"/>
          </a:xfrm>
        </p:spPr>
        <p:txBody>
          <a:bodyPr/>
          <a:lstStyle/>
          <a:p>
            <a:r>
              <a:rPr lang="en-US" sz="2800" dirty="0"/>
              <a:t>Java programmers consist of </a:t>
            </a:r>
            <a:r>
              <a:rPr lang="en-US" sz="2800" b="1" i="1" dirty="0">
                <a:solidFill>
                  <a:srgbClr val="FF0000"/>
                </a:solidFill>
              </a:rPr>
              <a:t>classes</a:t>
            </a:r>
            <a:r>
              <a:rPr lang="en-US" sz="2800" dirty="0"/>
              <a:t>.</a:t>
            </a:r>
          </a:p>
          <a:p>
            <a:r>
              <a:rPr lang="en-US" sz="2800" dirty="0"/>
              <a:t>Class is a group of object, which have a common properties </a:t>
            </a:r>
          </a:p>
          <a:p>
            <a:r>
              <a:rPr lang="en-US" sz="2800" dirty="0"/>
              <a:t>It is a template or  blueprint from which objects are created</a:t>
            </a:r>
          </a:p>
          <a:p>
            <a:r>
              <a:rPr lang="en-US" sz="2800" dirty="0"/>
              <a:t>Class defines the </a:t>
            </a:r>
            <a:r>
              <a:rPr lang="en-US" sz="2800" b="1" i="1" u="sng" dirty="0">
                <a:solidFill>
                  <a:srgbClr val="006600"/>
                </a:solidFill>
              </a:rPr>
              <a:t>state</a:t>
            </a:r>
            <a:r>
              <a:rPr lang="en-US" sz="2800" b="1" dirty="0">
                <a:solidFill>
                  <a:srgbClr val="006600"/>
                </a:solidFill>
              </a:rPr>
              <a:t> </a:t>
            </a:r>
            <a:r>
              <a:rPr lang="en-US" sz="2800" dirty="0"/>
              <a:t>and </a:t>
            </a:r>
            <a:r>
              <a:rPr lang="en-US" sz="2800" b="1" i="1" u="sng" dirty="0" err="1">
                <a:solidFill>
                  <a:srgbClr val="006600"/>
                </a:solidFill>
              </a:rPr>
              <a:t>behaviour</a:t>
            </a:r>
            <a:r>
              <a:rPr lang="en-US" sz="2800" dirty="0"/>
              <a:t> of its objects</a:t>
            </a:r>
            <a:r>
              <a:rPr lang="en-US" sz="2800" i="1" dirty="0"/>
              <a:t>.</a:t>
            </a:r>
          </a:p>
          <a:p>
            <a:r>
              <a:rPr lang="en-US" sz="2800" dirty="0"/>
              <a:t> So classes creates objects and objects uses methods to communicate between them.</a:t>
            </a:r>
          </a:p>
          <a:p>
            <a:r>
              <a:rPr lang="en-US" sz="2800" dirty="0"/>
              <a:t>In class we have logically related data items and functions group together.</a:t>
            </a:r>
          </a:p>
          <a:p>
            <a:r>
              <a:rPr lang="en-US" sz="2800" dirty="0"/>
              <a:t>In java, the data items are called </a:t>
            </a:r>
            <a:r>
              <a:rPr lang="en-US" sz="2800" b="1" i="1" u="sng" dirty="0">
                <a:solidFill>
                  <a:srgbClr val="800080"/>
                </a:solidFill>
              </a:rPr>
              <a:t>fields</a:t>
            </a:r>
            <a:r>
              <a:rPr lang="en-US" sz="2800" b="1" u="sng" dirty="0">
                <a:solidFill>
                  <a:srgbClr val="800080"/>
                </a:solidFill>
              </a:rPr>
              <a:t> </a:t>
            </a:r>
            <a:r>
              <a:rPr lang="en-US" sz="2800" dirty="0"/>
              <a:t>and functions are called </a:t>
            </a:r>
            <a:r>
              <a:rPr lang="en-US" sz="2800" b="1" i="1" u="sng" dirty="0">
                <a:solidFill>
                  <a:srgbClr val="800080"/>
                </a:solidFill>
              </a:rPr>
              <a:t>methods</a:t>
            </a:r>
            <a:r>
              <a:rPr lang="en-US" sz="2800" dirty="0"/>
              <a:t> </a:t>
            </a:r>
          </a:p>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Class</a:t>
            </a:r>
          </a:p>
        </p:txBody>
      </p:sp>
    </p:spTree>
    <p:extLst>
      <p:ext uri="{BB962C8B-B14F-4D97-AF65-F5344CB8AC3E}">
        <p14:creationId xmlns:p14="http://schemas.microsoft.com/office/powerpoint/2010/main" val="168881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762000" y="1447800"/>
            <a:ext cx="10972800" cy="4876800"/>
          </a:xfrm>
        </p:spPr>
        <p:txBody>
          <a:bodyPr/>
          <a:lstStyle/>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Defining a Class</a:t>
            </a:r>
          </a:p>
        </p:txBody>
      </p:sp>
      <p:pic>
        <p:nvPicPr>
          <p:cNvPr id="10" name="Picture 9">
            <a:extLst>
              <a:ext uri="{FF2B5EF4-FFF2-40B4-BE49-F238E27FC236}">
                <a16:creationId xmlns:a16="http://schemas.microsoft.com/office/drawing/2014/main" id="{25E2F79C-6FA4-AD3F-9CE9-9D9B071E0ADB}"/>
              </a:ext>
            </a:extLst>
          </p:cNvPr>
          <p:cNvPicPr>
            <a:picLocks noChangeAspect="1"/>
          </p:cNvPicPr>
          <p:nvPr/>
        </p:nvPicPr>
        <p:blipFill>
          <a:blip r:embed="rId2"/>
          <a:stretch>
            <a:fillRect/>
          </a:stretch>
        </p:blipFill>
        <p:spPr>
          <a:xfrm>
            <a:off x="1981200" y="1505268"/>
            <a:ext cx="8001000" cy="4876800"/>
          </a:xfrm>
          <a:prstGeom prst="rect">
            <a:avLst/>
          </a:prstGeom>
        </p:spPr>
      </p:pic>
    </p:spTree>
    <p:extLst>
      <p:ext uri="{BB962C8B-B14F-4D97-AF65-F5344CB8AC3E}">
        <p14:creationId xmlns:p14="http://schemas.microsoft.com/office/powerpoint/2010/main" val="472950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6620084</TotalTime>
  <Words>4242</Words>
  <Application>Microsoft Office PowerPoint</Application>
  <PresentationFormat>Widescreen</PresentationFormat>
  <Paragraphs>694</Paragraphs>
  <Slides>59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Arial</vt:lpstr>
      <vt:lpstr>Calibri</vt:lpstr>
      <vt:lpstr>Comic Sans MS</vt:lpstr>
      <vt:lpstr>Franklin Gothic Book</vt:lpstr>
      <vt:lpstr>Perpetua</vt:lpstr>
      <vt:lpstr>Simplified Arabic Fixed</vt:lpstr>
      <vt:lpstr>Times New Roman</vt:lpstr>
      <vt:lpstr>urw-din</vt:lpstr>
      <vt:lpstr>Wingdings</vt:lpstr>
      <vt:lpstr>Wingdings 2</vt:lpstr>
      <vt:lpstr>Equity</vt:lpstr>
      <vt:lpstr>PowerPoint Presentation</vt:lpstr>
      <vt:lpstr>PowerPoint Presentation</vt:lpstr>
      <vt:lpstr>CO and PO Mapping</vt:lpstr>
      <vt:lpstr>Syllabus</vt:lpstr>
      <vt:lpstr>Outline</vt:lpstr>
      <vt:lpstr>Introduction</vt:lpstr>
      <vt:lpstr>OOP</vt:lpstr>
      <vt:lpstr>Class</vt:lpstr>
      <vt:lpstr>Defining a Class</vt:lpstr>
      <vt:lpstr>Class Declaration Components</vt:lpstr>
      <vt:lpstr>Declaration of Fields (Data Members)</vt:lpstr>
      <vt:lpstr>Declaration of Methods</vt:lpstr>
      <vt:lpstr>Method Components</vt:lpstr>
      <vt:lpstr>Method Components</vt:lpstr>
      <vt:lpstr>Access Modifiers in JAVA</vt:lpstr>
      <vt:lpstr>Access Modifiers in JAVA</vt:lpstr>
      <vt:lpstr>Access Modifiers in JAVA</vt:lpstr>
      <vt:lpstr>Class Example</vt:lpstr>
      <vt:lpstr>Class Example</vt:lpstr>
      <vt:lpstr>Objects</vt:lpstr>
      <vt:lpstr>Objects Example</vt:lpstr>
      <vt:lpstr>Creating objects</vt:lpstr>
      <vt:lpstr>PowerPoint Presentation</vt:lpstr>
      <vt:lpstr>PowerPoint Presentation</vt:lpstr>
      <vt:lpstr> Accessing class members</vt:lpstr>
      <vt:lpstr>More about JAVA</vt:lpstr>
      <vt:lpstr>This keyword</vt:lpstr>
      <vt:lpstr>1) this: To refer current class instance variable</vt:lpstr>
      <vt:lpstr>1) this: To refer current class instance variable</vt:lpstr>
      <vt:lpstr>this: To invoke current class method</vt:lpstr>
      <vt:lpstr>3) this() : To invoke current class constructor</vt:lpstr>
      <vt:lpstr>PowerPoint Presentation</vt:lpstr>
      <vt:lpstr>Final Keyword</vt:lpstr>
      <vt:lpstr>1) Java final variable</vt:lpstr>
      <vt:lpstr> 2) Java final method</vt:lpstr>
      <vt:lpstr> Q) Is final method inherited?</vt:lpstr>
      <vt:lpstr>Final parameter</vt:lpstr>
      <vt:lpstr>Remaining Topic</vt:lpstr>
      <vt:lpstr>Garbage collector (Object Destruction )</vt:lpstr>
      <vt:lpstr>Advantage of Garbage Collection</vt:lpstr>
      <vt:lpstr>How can an object be unreferenced?</vt:lpstr>
      <vt:lpstr>PowerPoint Presentation</vt:lpstr>
      <vt:lpstr>Way of Requesting JVM to Run Garbage Collector</vt:lpstr>
      <vt:lpstr>PowerPoint Presentation</vt:lpstr>
      <vt:lpstr>Finalize method</vt:lpstr>
      <vt:lpstr>finalize method</vt:lpstr>
      <vt:lpstr>PowerPoint Presentation</vt:lpstr>
      <vt:lpstr>  Week 4: Que1:-Complete the code segment to execute the following program successfully. You should import the correct package(s) and/or class(s) to complete the code.</vt:lpstr>
      <vt:lpstr>                   Week 4: Que2:-Complete the code segment to print the current year. Your code should compile successfully. Note: 1) In this program, you are not allowed to use any import statement.             2) Use should use predefined class Calendar defined in java.util package and name its object as current.            3) No Public Test Case is given.</vt:lpstr>
      <vt:lpstr>Different Ways of Passing Object as Parameter </vt:lpstr>
      <vt:lpstr>2. By passing Instance Variables one by one</vt:lpstr>
      <vt:lpstr>Returning the Object From Method</vt:lpstr>
      <vt:lpstr>Recursion in Java</vt:lpstr>
      <vt:lpstr>Java Recursion Example</vt:lpstr>
      <vt:lpstr>Java Command Line Argument</vt:lpstr>
      <vt:lpstr>Program of Command Line Arguments</vt:lpstr>
      <vt:lpstr> Parse Method</vt:lpstr>
      <vt:lpstr>Syntax: ParseInt()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Zac</dc:creator>
  <cp:lastModifiedBy>Nilesh_Shirude</cp:lastModifiedBy>
  <cp:revision>516</cp:revision>
  <dcterms:created xsi:type="dcterms:W3CDTF">2017-03-01T00:01:16Z</dcterms:created>
  <dcterms:modified xsi:type="dcterms:W3CDTF">2022-08-10T04:12:18Z</dcterms:modified>
</cp:coreProperties>
</file>