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9118-63FA-48E8-B5CD-F9073EEAD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D12A-54E8-4F76-A518-61532E17B3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373" y="1054209"/>
            <a:ext cx="10787270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Amasis MT Pro" panose="02040504050005020304" pitchFamily="18" charset="0"/>
              </a:rPr>
              <a:t>In this work,</a:t>
            </a:r>
            <a:endParaRPr lang="en-US" sz="1600" b="0" i="0" dirty="0">
              <a:effectLst/>
              <a:latin typeface="Amasis MT Pro" panose="02040504050005020304" pitchFamily="18" charset="0"/>
            </a:endParaRPr>
          </a:p>
          <a:p>
            <a:pPr algn="l" fontAlgn="base"/>
            <a:r>
              <a:rPr lang="en-US" sz="1600" dirty="0">
                <a:latin typeface="Amasis MT Pro" panose="02040504050005020304" pitchFamily="18" charset="0"/>
              </a:rPr>
              <a:t>We will try to train a patch on people dataset, so that a typical object detection model do not recognize it as a people.</a:t>
            </a:r>
            <a:endParaRPr lang="en-US" sz="1600" b="0" i="0" dirty="0">
              <a:effectLst/>
              <a:latin typeface="Amasis MT Pro" panose="020405040500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4292F"/>
                </a:solidFill>
                <a:effectLst/>
                <a:latin typeface="Amasis MT Pro" panose="02040504050005020304" pitchFamily="18" charset="0"/>
              </a:rPr>
              <a:t>We will use a dataset consisting of simple images  of Human (mostly of pedestrian)</a:t>
            </a:r>
            <a:endParaRPr lang="en-US" sz="1600" b="0" i="0" dirty="0">
              <a:solidFill>
                <a:srgbClr val="24292F"/>
              </a:solidFill>
              <a:effectLst/>
              <a:latin typeface="Amasis MT Pro" panose="02040504050005020304" pitchFamily="18" charset="0"/>
            </a:endParaRPr>
          </a:p>
          <a:p>
            <a:pPr algn="l"/>
            <a:endParaRPr lang="en-US" sz="1600" b="0" i="0" dirty="0">
              <a:solidFill>
                <a:srgbClr val="24292F"/>
              </a:solidFill>
              <a:effectLst/>
              <a:latin typeface="Amasis MT Pro" panose="020405040500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4292F"/>
                </a:solidFill>
                <a:effectLst/>
                <a:latin typeface="Amasis MT Pro" panose="02040504050005020304" pitchFamily="18" charset="0"/>
              </a:rPr>
              <a:t>We will start with an image as patch.</a:t>
            </a:r>
            <a:endParaRPr lang="en-US" sz="1600" dirty="0">
              <a:solidFill>
                <a:srgbClr val="24292F"/>
              </a:solidFill>
              <a:latin typeface="Amasis MT Pro" panose="02040504050005020304" pitchFamily="18" charset="0"/>
            </a:endParaRPr>
          </a:p>
          <a:p>
            <a:pPr algn="l"/>
            <a:r>
              <a:rPr lang="en-US" sz="1600" dirty="0">
                <a:solidFill>
                  <a:srgbClr val="24292F"/>
                </a:solidFill>
                <a:latin typeface="Amasis MT Pro" panose="02040504050005020304" pitchFamily="18" charset="0"/>
              </a:rPr>
              <a:t>Then use  FSGM approach to train the patch to make the model  not detect the Human in the image</a:t>
            </a:r>
            <a:endParaRPr lang="en-US" sz="1600" dirty="0">
              <a:solidFill>
                <a:srgbClr val="24292F"/>
              </a:solidFill>
              <a:latin typeface="Amasis MT Pro" panose="02040504050005020304" pitchFamily="18" charset="0"/>
            </a:endParaRPr>
          </a:p>
          <a:p>
            <a:pPr algn="l"/>
            <a:endParaRPr lang="en-US" sz="1600" b="0" i="0" dirty="0">
              <a:solidFill>
                <a:srgbClr val="24292F"/>
              </a:solidFill>
              <a:effectLst/>
              <a:latin typeface="Amasis MT Pro" panose="02040504050005020304" pitchFamily="18" charset="0"/>
            </a:endParaRPr>
          </a:p>
          <a:p>
            <a:pPr algn="l"/>
            <a:r>
              <a:rPr lang="en-US" sz="1600" b="0" i="0" dirty="0">
                <a:solidFill>
                  <a:srgbClr val="24292F"/>
                </a:solidFill>
                <a:effectLst/>
                <a:latin typeface="Amasis MT Pro" panose="02040504050005020304" pitchFamily="18" charset="0"/>
              </a:rPr>
              <a:t>End goal of this </a:t>
            </a:r>
            <a:r>
              <a:rPr lang="en-US" sz="1600" dirty="0">
                <a:solidFill>
                  <a:srgbClr val="24292F"/>
                </a:solidFill>
                <a:latin typeface="Amasis MT Pro" panose="02040504050005020304" pitchFamily="18" charset="0"/>
              </a:rPr>
              <a:t>work is to generate awareness in cyber sec area that a simple OD for human can be bypassed with a little prints on bags/t-shirts etc.</a:t>
            </a:r>
            <a:endParaRPr lang="en-US" sz="1600" b="0" i="0" dirty="0">
              <a:solidFill>
                <a:srgbClr val="24292F"/>
              </a:solidFill>
              <a:effectLst/>
              <a:latin typeface="Amasis MT Pro" panose="020405040500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605" y="530860"/>
            <a:ext cx="5069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Overview-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Fooling automated surveillance cameras**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pic>
        <p:nvPicPr>
          <p:cNvPr id="10" name="Picture 9" descr="A person wearing a backpack&#10;&#10;Description automatically generated with low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1" y="3660411"/>
            <a:ext cx="2126973" cy="2835964"/>
          </a:xfrm>
          <a:prstGeom prst="rect">
            <a:avLst/>
          </a:prstGeom>
        </p:spPr>
      </p:pic>
      <p:pic>
        <p:nvPicPr>
          <p:cNvPr id="12" name="Picture 11" descr="A picture containing outdoor, person, gras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31" y="3660411"/>
            <a:ext cx="2126973" cy="2835964"/>
          </a:xfrm>
          <a:prstGeom prst="rect">
            <a:avLst/>
          </a:prstGeom>
        </p:spPr>
      </p:pic>
      <p:pic>
        <p:nvPicPr>
          <p:cNvPr id="14" name="Picture 13" descr="A person in a black shirt&#10;&#10;Description automatically generated with low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3663221"/>
            <a:ext cx="2126974" cy="2835965"/>
          </a:xfrm>
          <a:prstGeom prst="rect">
            <a:avLst/>
          </a:prstGeom>
        </p:spPr>
      </p:pic>
      <p:pic>
        <p:nvPicPr>
          <p:cNvPr id="16" name="Picture 15" descr="A close up of some food&#10;&#10;Description automatically generated with medium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611" y="4595019"/>
            <a:ext cx="966748" cy="9667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397" y="4893727"/>
            <a:ext cx="238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Images, Patch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40842" y="3574798"/>
            <a:ext cx="2272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Images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raw patch in all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108" y="2777843"/>
            <a:ext cx="8812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Data preparation       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Amasis MT Pro Medium" panose="02040604050005020304" pitchFamily="18" charset="0"/>
              </a:rPr>
              <a:t>    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Model training </a:t>
            </a:r>
            <a:r>
              <a:rPr lang="en-US" b="1" dirty="0">
                <a:latin typeface="Amasis MT Pro Medium" panose="02040604050005020304" pitchFamily="18" charset="0"/>
              </a:rPr>
              <a:t>       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           Validation 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2486" y="4573872"/>
            <a:ext cx="31672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Gradient of Loss w.r.t the images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only the patch portion of the images to reduce Loss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21499" y="3160427"/>
            <a:ext cx="0" cy="414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89377" y="3147175"/>
            <a:ext cx="0" cy="139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9966" y="3574798"/>
            <a:ext cx="23787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score on Test data with a Random patch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with trained patch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965098" y="3160427"/>
            <a:ext cx="0" cy="414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1281" y="1048758"/>
            <a:ext cx="6241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Type – Supervised ML (Classification, Object detection)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– 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Data(Train) – 50 Images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Data(Test) – 10 Images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wearing a backpack&#10;&#10;Description automatically generated with low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5" y="1062985"/>
            <a:ext cx="2126973" cy="2835964"/>
          </a:xfrm>
          <a:prstGeom prst="rect">
            <a:avLst/>
          </a:prstGeom>
        </p:spPr>
      </p:pic>
      <p:pic>
        <p:nvPicPr>
          <p:cNvPr id="7" name="Picture 6" descr="A close up of some food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54" y="1957837"/>
            <a:ext cx="966748" cy="96674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745893" y="1040298"/>
            <a:ext cx="2126973" cy="2835964"/>
            <a:chOff x="7745893" y="1040298"/>
            <a:chExt cx="2126973" cy="2835964"/>
          </a:xfrm>
        </p:grpSpPr>
        <p:pic>
          <p:nvPicPr>
            <p:cNvPr id="8" name="Picture 7" descr="A person wearing a backpack&#10;&#10;Description automatically generated with low confidence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893" y="1040298"/>
              <a:ext cx="2126973" cy="2835964"/>
            </a:xfrm>
            <a:prstGeom prst="rect">
              <a:avLst/>
            </a:prstGeom>
          </p:spPr>
        </p:pic>
        <p:pic>
          <p:nvPicPr>
            <p:cNvPr id="9" name="Picture 8" descr="A close up of some food&#10;&#10;Description automatically generated with medium confidenc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628" y="2909514"/>
              <a:ext cx="966748" cy="96674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612839" y="2273614"/>
            <a:ext cx="821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Amasis MT Pro Medium" panose="02040604050005020304" pitchFamily="18" charset="0"/>
              </a:rPr>
              <a:t>    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7809" y="2296301"/>
            <a:ext cx="821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+ </a:t>
            </a:r>
            <a:r>
              <a:rPr lang="en-US" b="1" dirty="0">
                <a:latin typeface="Amasis MT Pro Medium" panose="02040604050005020304" pitchFamily="18" charset="0"/>
              </a:rPr>
              <a:t>    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32978" y="4534257"/>
            <a:ext cx="1474308" cy="1861599"/>
            <a:chOff x="7745893" y="1040298"/>
            <a:chExt cx="2126973" cy="2835964"/>
          </a:xfrm>
        </p:grpSpPr>
        <p:pic>
          <p:nvPicPr>
            <p:cNvPr id="14" name="Picture 13" descr="A person wearing a backpack&#10;&#10;Description automatically generated with low confidence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893" y="1040298"/>
              <a:ext cx="2126973" cy="2835964"/>
            </a:xfrm>
            <a:prstGeom prst="rect">
              <a:avLst/>
            </a:prstGeom>
          </p:spPr>
        </p:pic>
        <p:pic>
          <p:nvPicPr>
            <p:cNvPr id="15" name="Picture 14" descr="A close up of some food&#10;&#10;Description automatically generated with medium confidenc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628" y="2909514"/>
              <a:ext cx="966748" cy="96674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989440" y="5036278"/>
            <a:ext cx="217998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Object detection</a:t>
            </a:r>
            <a:endParaRPr lang="en-US" sz="1600" b="1" dirty="0"/>
          </a:p>
          <a:p>
            <a:pPr algn="ctr"/>
            <a:r>
              <a:rPr lang="en-US" sz="1600" b="1" dirty="0"/>
              <a:t>Model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3707286" y="5328666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69423" y="5328665"/>
            <a:ext cx="1282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51577" y="5129041"/>
            <a:ext cx="2179983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Loss Fn.</a:t>
            </a:r>
            <a:endParaRPr lang="en-US" sz="1600" b="1" dirty="0"/>
          </a:p>
        </p:txBody>
      </p:sp>
      <p:cxnSp>
        <p:nvCxnSpPr>
          <p:cNvPr id="12" name="Connector: Curved 11"/>
          <p:cNvCxnSpPr>
            <a:stCxn id="21" idx="2"/>
          </p:cNvCxnSpPr>
          <p:nvPr/>
        </p:nvCxnSpPr>
        <p:spPr>
          <a:xfrm rot="5400000">
            <a:off x="5868762" y="2568966"/>
            <a:ext cx="774179" cy="6571437"/>
          </a:xfrm>
          <a:prstGeom prst="curved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12839" y="6269594"/>
            <a:ext cx="1557789" cy="338554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Update patch </a:t>
            </a:r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03514" y="1550504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37723" y="1550504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OD Model</a:t>
            </a:r>
            <a:endParaRPr lang="en-US" sz="1600" b="1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2796210" y="1719781"/>
            <a:ext cx="8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63477" y="1544068"/>
            <a:ext cx="168302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Get </a:t>
            </a:r>
            <a:r>
              <a:rPr lang="en-US" sz="1600" b="1" dirty="0" err="1"/>
              <a:t>BBox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919868" y="1713345"/>
            <a:ext cx="1066798" cy="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61507" y="1420957"/>
            <a:ext cx="274320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Add patch inside the </a:t>
            </a:r>
            <a:r>
              <a:rPr lang="en-US" sz="1600" b="1" dirty="0" err="1"/>
              <a:t>BBox</a:t>
            </a:r>
            <a:endParaRPr lang="en-US" sz="1600" b="1" dirty="0"/>
          </a:p>
          <a:p>
            <a:pPr algn="ctr"/>
            <a:r>
              <a:rPr lang="en-US" sz="1600" b="1" dirty="0"/>
              <a:t>Save the values of patch area</a:t>
            </a:r>
            <a:endParaRPr lang="en-US" sz="1600" b="1" dirty="0"/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>
          <a:xfrm>
            <a:off x="7646502" y="1713345"/>
            <a:ext cx="81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210" y="4855978"/>
            <a:ext cx="5155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urier New" panose="02070309020205020404" pitchFamily="49" charset="0"/>
              </a:rPr>
              <a:t>OD Model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parms</a:t>
            </a:r>
            <a:r>
              <a:rPr lang="en-US" b="0" dirty="0">
                <a:effectLst/>
                <a:latin typeface="Courier New" panose="02070309020205020404" pitchFamily="49" charset="0"/>
              </a:rPr>
              <a:t>. are frozen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Loss is </a:t>
            </a:r>
            <a:r>
              <a:rPr lang="en-US" dirty="0" err="1">
                <a:latin typeface="Courier New" panose="02070309020205020404" pitchFamily="49" charset="0"/>
              </a:rPr>
              <a:t>CrossEntropy</a:t>
            </a:r>
            <a:r>
              <a:rPr lang="en-US" dirty="0">
                <a:latin typeface="Courier New" panose="02070309020205020404" pitchFamily="49" charset="0"/>
              </a:rPr>
              <a:t> Loss</a:t>
            </a:r>
            <a:endParaRPr lang="en-US" dirty="0"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OD model is a pre-trained model trained on COCO 2017 Dataset</a:t>
            </a:r>
            <a:endParaRPr lang="en-US" dirty="0"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9067" y="3057686"/>
            <a:ext cx="168302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Patched Image</a:t>
            </a:r>
            <a:endParaRPr lang="en-US" sz="1600" b="1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4012092" y="3226963"/>
            <a:ext cx="881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4954" y="3057686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OD Model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00894" y="3044687"/>
            <a:ext cx="168302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Get Loss</a:t>
            </a:r>
            <a:endParaRPr lang="en-US" sz="16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117529" y="3213964"/>
            <a:ext cx="1066798" cy="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/>
          <p:cNvSpPr/>
          <p:nvPr/>
        </p:nvSpPr>
        <p:spPr>
          <a:xfrm>
            <a:off x="3087757" y="3405809"/>
            <a:ext cx="4890052" cy="1181569"/>
          </a:xfrm>
          <a:custGeom>
            <a:avLst/>
            <a:gdLst>
              <a:gd name="connsiteX0" fmla="*/ 4890052 w 4890052"/>
              <a:gd name="connsiteY0" fmla="*/ 0 h 1181569"/>
              <a:gd name="connsiteX1" fmla="*/ 3975652 w 4890052"/>
              <a:gd name="connsiteY1" fmla="*/ 1099930 h 1181569"/>
              <a:gd name="connsiteX2" fmla="*/ 1457739 w 4890052"/>
              <a:gd name="connsiteY2" fmla="*/ 980661 h 1181569"/>
              <a:gd name="connsiteX3" fmla="*/ 0 w 4890052"/>
              <a:gd name="connsiteY3" fmla="*/ 26504 h 11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0052" h="1181569">
                <a:moveTo>
                  <a:pt x="4890052" y="0"/>
                </a:moveTo>
                <a:cubicBezTo>
                  <a:pt x="4718878" y="468243"/>
                  <a:pt x="4547704" y="936487"/>
                  <a:pt x="3975652" y="1099930"/>
                </a:cubicBezTo>
                <a:cubicBezTo>
                  <a:pt x="3403600" y="1263374"/>
                  <a:pt x="2120348" y="1159565"/>
                  <a:pt x="1457739" y="980661"/>
                </a:cubicBezTo>
                <a:cubicBezTo>
                  <a:pt x="795130" y="801757"/>
                  <a:pt x="397565" y="414130"/>
                  <a:pt x="0" y="26504"/>
                </a:cubicBezTo>
              </a:path>
            </a:pathLst>
          </a:custGeom>
          <a:noFill/>
          <a:ln>
            <a:solidFill>
              <a:srgbClr val="C00000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24525" y="4356545"/>
            <a:ext cx="3482014" cy="461665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dirty="0"/>
              <a:t>Calculate Gradient </a:t>
            </a:r>
            <a:endParaRPr lang="en-US" sz="1200" b="1" dirty="0"/>
          </a:p>
          <a:p>
            <a:pPr marL="285750" indent="-285750">
              <a:buFontTx/>
              <a:buChar char="-"/>
            </a:pPr>
            <a:r>
              <a:rPr lang="en-US" sz="1200" b="1" dirty="0"/>
              <a:t>Update patch area of the image to reduce Loss</a:t>
            </a:r>
            <a:endParaRPr lang="en-US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6519" y="1503971"/>
            <a:ext cx="4518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Train Acc -  </a:t>
            </a:r>
            <a:r>
              <a:rPr lang="en-US" b="1" i="0" u="sng" dirty="0">
                <a:effectLst/>
                <a:latin typeface="Courier New" panose="02070309020205020404" pitchFamily="49" charset="0"/>
              </a:rPr>
              <a:t>96%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      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Test Acc -  </a:t>
            </a:r>
            <a:r>
              <a:rPr lang="en-US" b="1" i="0" u="sng" dirty="0">
                <a:effectLst/>
                <a:latin typeface="Courier New" panose="02070309020205020404" pitchFamily="49" charset="0"/>
              </a:rPr>
              <a:t>90%</a:t>
            </a:r>
            <a:endParaRPr lang="en-US" b="1" u="sng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Performance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19" y="3429000"/>
            <a:ext cx="24955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47" y="3429000"/>
            <a:ext cx="24955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19" y="3429000"/>
            <a:ext cx="24955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Presentation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Amasis MT Pro</vt:lpstr>
      <vt:lpstr>Segoe Print</vt:lpstr>
      <vt:lpstr>Times New Roman</vt:lpstr>
      <vt:lpstr>Amasis MT Pro Medium</vt:lpstr>
      <vt:lpstr>Courier New</vt:lpstr>
      <vt:lpstr>-apple-system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jha</dc:creator>
  <cp:lastModifiedBy>abhi1</cp:lastModifiedBy>
  <cp:revision>84</cp:revision>
  <dcterms:created xsi:type="dcterms:W3CDTF">2021-10-13T16:33:00Z</dcterms:created>
  <dcterms:modified xsi:type="dcterms:W3CDTF">2021-12-10T21:27:49Z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65C6C5909AEC4A4B9CAB5EF8CBBBDAC4</vt:lpwstr>
  </property>
  <property fmtid="{D5CDD505-2E9C-101B-9397-08002B2CF9AE}" pid="3" name="KSOProductBuildVer">
    <vt:lpwstr>1033-11.2.0.10382</vt:lpwstr>
  </property>
</Properties>
</file>