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68" r:id="rId12"/>
    <p:sldId id="269" r:id="rId13"/>
    <p:sldId id="270" r:id="rId14"/>
    <p:sldId id="281" r:id="rId15"/>
    <p:sldId id="271" r:id="rId16"/>
    <p:sldId id="272" r:id="rId17"/>
    <p:sldId id="282" r:id="rId18"/>
    <p:sldId id="283" r:id="rId19"/>
    <p:sldId id="284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9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6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0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9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9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1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10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8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F182-398C-4AFE-BABB-37F4DA04EC5A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B472-26C3-454D-AC3E-9ED8C1E1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SVM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776288"/>
            <a:ext cx="70199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61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….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7" y="1772816"/>
            <a:ext cx="8079415" cy="428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48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60648"/>
            <a:ext cx="60388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53149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636912"/>
            <a:ext cx="48387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31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958181"/>
            <a:ext cx="50196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9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953419"/>
            <a:ext cx="50863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7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non-linear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7" y="1556792"/>
            <a:ext cx="7898999" cy="355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11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648"/>
            <a:ext cx="67056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567781"/>
            <a:ext cx="36957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65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620688"/>
            <a:ext cx="67246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643856"/>
            <a:ext cx="43624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10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Significance of C value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53444"/>
            <a:ext cx="62865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05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value…..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2177256"/>
            <a:ext cx="63531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00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value…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2182019"/>
            <a:ext cx="64103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09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8883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0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values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04300" cy="263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910161"/>
            <a:ext cx="7272808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18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3018"/>
            <a:ext cx="6705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86806"/>
            <a:ext cx="80010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37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704855" cy="543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45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548680"/>
            <a:ext cx="71532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20131"/>
            <a:ext cx="5904656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61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40" y="1052736"/>
            <a:ext cx="6098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78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11" y="980728"/>
            <a:ext cx="660637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33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369218"/>
            <a:ext cx="63912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56792"/>
            <a:ext cx="56102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89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and Gamma Val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50" y="2073266"/>
            <a:ext cx="6819917" cy="280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41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1- C (for poly and RBF kernels)</a:t>
            </a:r>
          </a:p>
          <a:p>
            <a:pPr fontAlgn="base"/>
            <a:r>
              <a:rPr lang="en-IN" dirty="0"/>
              <a:t>2- Gamma (for poly and RBF kernels)</a:t>
            </a:r>
          </a:p>
          <a:p>
            <a:pPr fontAlgn="base"/>
            <a:r>
              <a:rPr lang="en-IN" dirty="0"/>
              <a:t>3- </a:t>
            </a:r>
            <a:r>
              <a:rPr lang="en-IN" dirty="0" smtClean="0"/>
              <a:t>Coefficient </a:t>
            </a:r>
            <a:r>
              <a:rPr lang="en-IN" dirty="0"/>
              <a:t>(for poly kernel)</a:t>
            </a:r>
          </a:p>
          <a:p>
            <a:pPr fontAlgn="base"/>
            <a:r>
              <a:rPr lang="en-IN" dirty="0"/>
              <a:t>4- Degree (for poly kernel)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85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Hinge loss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 the accuracy of the model</a:t>
            </a:r>
          </a:p>
          <a:p>
            <a:r>
              <a:rPr lang="en-IN" dirty="0"/>
              <a:t>Optimising the cost function so that we are getting more value out of the correctly classified points than the misclassified ones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11749"/>
            <a:ext cx="6819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5875362"/>
            <a:ext cx="2266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88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13690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472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of </a:t>
            </a:r>
            <a:r>
              <a:rPr lang="en-IN" dirty="0" err="1" smtClean="0"/>
              <a:t>yf</a:t>
            </a:r>
            <a:r>
              <a:rPr lang="en-IN" dirty="0" smtClean="0"/>
              <a:t>(x) for various algorithm </a:t>
            </a:r>
            <a:endParaRPr lang="en-IN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1624806"/>
            <a:ext cx="61626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1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Lagrangian</a:t>
            </a:r>
            <a:r>
              <a:rPr lang="en-IN" b="1" dirty="0"/>
              <a:t> multipliers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fontAlgn="base"/>
            <a:r>
              <a:rPr lang="en-IN" dirty="0"/>
              <a:t>Let us consider the following optimization problem:</a:t>
            </a:r>
          </a:p>
          <a:p>
            <a:pPr fontAlgn="base"/>
            <a:r>
              <a:rPr lang="en-IN" dirty="0" smtClean="0"/>
              <a:t>Minimize (</a:t>
            </a:r>
            <a:r>
              <a:rPr lang="en-IN" dirty="0" err="1" smtClean="0"/>
              <a:t>x,y</a:t>
            </a:r>
            <a:r>
              <a:rPr lang="en-IN" dirty="0" smtClean="0"/>
              <a:t>) =&gt; </a:t>
            </a:r>
            <a:r>
              <a:rPr lang="en-IN" dirty="0"/>
              <a:t>f(</a:t>
            </a:r>
            <a:r>
              <a:rPr lang="en-IN" dirty="0" err="1"/>
              <a:t>x,y</a:t>
            </a:r>
            <a:r>
              <a:rPr lang="en-IN" dirty="0"/>
              <a:t>)=x2+y2</a:t>
            </a:r>
            <a:endParaRPr lang="en-IN" dirty="0" smtClean="0"/>
          </a:p>
          <a:p>
            <a:pPr fontAlgn="base"/>
            <a:r>
              <a:rPr lang="en-IN" dirty="0" smtClean="0"/>
              <a:t>Subject to</a:t>
            </a:r>
          </a:p>
          <a:p>
            <a:pPr fontAlgn="base"/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gi</a:t>
            </a:r>
            <a:r>
              <a:rPr lang="en-IN" dirty="0" smtClean="0"/>
              <a:t>(</a:t>
            </a:r>
            <a:r>
              <a:rPr lang="en-IN" dirty="0" err="1" smtClean="0"/>
              <a:t>x,y</a:t>
            </a:r>
            <a:r>
              <a:rPr lang="en-IN" dirty="0"/>
              <a:t>)=x+y−</a:t>
            </a:r>
            <a:r>
              <a:rPr lang="en-IN" dirty="0" smtClean="0"/>
              <a:t>1=0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dirty="0"/>
              <a:t> constraint function </a:t>
            </a:r>
            <a:r>
              <a:rPr lang="en-IN" dirty="0" smtClean="0"/>
              <a:t>g(</a:t>
            </a:r>
            <a:r>
              <a:rPr lang="en-IN" dirty="0" err="1" smtClean="0"/>
              <a:t>x,y</a:t>
            </a:r>
            <a:r>
              <a:rPr lang="en-IN" dirty="0" smtClean="0"/>
              <a:t>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8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 ….</a:t>
            </a:r>
            <a:r>
              <a:rPr lang="en-IN" b="1" dirty="0" smtClean="0"/>
              <a:t> </a:t>
            </a:r>
            <a:r>
              <a:rPr lang="en-IN" b="1" dirty="0" err="1"/>
              <a:t>Lagrangian</a:t>
            </a:r>
            <a:r>
              <a:rPr lang="en-IN" b="1" dirty="0"/>
              <a:t> multipliers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628800"/>
            <a:ext cx="7285975" cy="441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6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….</a:t>
            </a:r>
            <a:r>
              <a:rPr lang="en-IN" b="1" dirty="0"/>
              <a:t> </a:t>
            </a:r>
            <a:r>
              <a:rPr lang="en-IN" b="1" dirty="0" err="1"/>
              <a:t>Lagrangian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see the constraint function depicted by blue </a:t>
            </a:r>
            <a:r>
              <a:rPr lang="en-IN" dirty="0" smtClean="0"/>
              <a:t>lines and </a:t>
            </a:r>
            <a:r>
              <a:rPr lang="en-IN" dirty="0"/>
              <a:t>vectors of the objective function (in black) and some gradient vectors of the constraint </a:t>
            </a:r>
            <a:r>
              <a:rPr lang="en-IN" dirty="0" smtClean="0"/>
              <a:t>function </a:t>
            </a:r>
            <a:r>
              <a:rPr lang="en-IN" dirty="0"/>
              <a:t>(in white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3589591"/>
            <a:ext cx="4481859" cy="32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9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….</a:t>
            </a:r>
            <a:r>
              <a:rPr lang="en-IN" b="1" dirty="0"/>
              <a:t> </a:t>
            </a:r>
            <a:r>
              <a:rPr lang="en-IN" b="1" dirty="0" err="1"/>
              <a:t>Lagrangian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are not interested in the whole constraint function. We are only interested in points where the constraint is satisfied</a:t>
            </a:r>
            <a:r>
              <a:rPr lang="en-IN" dirty="0" smtClean="0"/>
              <a:t>, </a:t>
            </a:r>
            <a:r>
              <a:rPr lang="en-IN" dirty="0"/>
              <a:t>i.e. g(</a:t>
            </a:r>
            <a:r>
              <a:rPr lang="en-IN" dirty="0" err="1"/>
              <a:t>x,y</a:t>
            </a:r>
            <a:r>
              <a:rPr lang="en-IN" dirty="0"/>
              <a:t>)=</a:t>
            </a:r>
            <a:r>
              <a:rPr lang="en-IN" dirty="0" smtClean="0"/>
              <a:t>0</a:t>
            </a:r>
          </a:p>
          <a:p>
            <a:pPr marL="0" indent="0">
              <a:buNone/>
            </a:pPr>
            <a:endParaRPr lang="en-IN" dirty="0"/>
          </a:p>
          <a:p>
            <a:pPr fontAlgn="base"/>
            <a:r>
              <a:rPr lang="en-IN" dirty="0"/>
              <a:t>It means that we want points where:</a:t>
            </a:r>
          </a:p>
          <a:p>
            <a:pPr fontAlgn="base"/>
            <a:r>
              <a:rPr lang="en-IN" dirty="0"/>
              <a:t>x+y−1=0x+y−1=0</a:t>
            </a:r>
          </a:p>
          <a:p>
            <a:pPr fontAlgn="base"/>
            <a:r>
              <a:rPr lang="en-IN" dirty="0" err="1"/>
              <a:t>x+y</a:t>
            </a:r>
            <a:r>
              <a:rPr lang="en-IN" dirty="0"/>
              <a:t>=1x+y=1</a:t>
            </a:r>
          </a:p>
          <a:p>
            <a:pPr fontAlgn="base"/>
            <a:r>
              <a:rPr lang="en-IN" dirty="0"/>
              <a:t>y=1−x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0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….</a:t>
            </a:r>
            <a:r>
              <a:rPr lang="en-IN" b="1" dirty="0"/>
              <a:t> </a:t>
            </a:r>
            <a:r>
              <a:rPr lang="en-IN" b="1" dirty="0" err="1"/>
              <a:t>Lagrangian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plot the line y=1−xy=1−x on top of the objective function. We saw earlier that this line is also called the </a:t>
            </a:r>
            <a:r>
              <a:rPr lang="en-IN" b="1" dirty="0"/>
              <a:t>feasible </a:t>
            </a:r>
            <a:r>
              <a:rPr lang="en-IN" b="1" dirty="0" smtClean="0"/>
              <a:t>set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15" y="2999516"/>
            <a:ext cx="4111417" cy="374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7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….</a:t>
            </a:r>
            <a:r>
              <a:rPr lang="en-IN" b="1" dirty="0"/>
              <a:t> </a:t>
            </a:r>
            <a:r>
              <a:rPr lang="en-IN" b="1" dirty="0" err="1"/>
              <a:t>Lagrangian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did Lagrange find? He found that the minimum of </a:t>
            </a:r>
            <a:r>
              <a:rPr lang="en-IN" dirty="0" smtClean="0"/>
              <a:t>f(</a:t>
            </a:r>
            <a:r>
              <a:rPr lang="en-IN" dirty="0" err="1" smtClean="0"/>
              <a:t>x,y</a:t>
            </a:r>
            <a:r>
              <a:rPr lang="en-IN" dirty="0" smtClean="0"/>
              <a:t>) under </a:t>
            </a:r>
            <a:r>
              <a:rPr lang="en-IN" dirty="0"/>
              <a:t>the constraint g(</a:t>
            </a:r>
            <a:r>
              <a:rPr lang="en-IN" dirty="0" err="1"/>
              <a:t>x,y</a:t>
            </a:r>
            <a:r>
              <a:rPr lang="en-IN" dirty="0"/>
              <a:t>)=</a:t>
            </a:r>
            <a:r>
              <a:rPr lang="en-IN" dirty="0" smtClean="0"/>
              <a:t>0</a:t>
            </a:r>
            <a:r>
              <a:rPr lang="en-IN" dirty="0"/>
              <a:t> is obtained </a:t>
            </a:r>
            <a:r>
              <a:rPr lang="en-IN" b="1" dirty="0"/>
              <a:t>when their gradients </a:t>
            </a:r>
            <a:r>
              <a:rPr lang="en-IN" b="1" dirty="0" smtClean="0"/>
              <a:t>point </a:t>
            </a:r>
            <a:r>
              <a:rPr lang="en-IN" b="1" dirty="0"/>
              <a:t>in the same direction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3674318"/>
            <a:ext cx="35623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….</a:t>
            </a:r>
            <a:r>
              <a:rPr lang="en-IN" b="1" dirty="0"/>
              <a:t> </a:t>
            </a:r>
            <a:r>
              <a:rPr lang="en-IN" b="1" dirty="0" err="1"/>
              <a:t>Lagrangian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12299"/>
            <a:ext cx="7966376" cy="428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7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91276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3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63284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93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705678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1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76875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00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132856"/>
            <a:ext cx="6686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22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more 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738313"/>
            <a:ext cx="4248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2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200</Words>
  <Application>Microsoft Office PowerPoint</Application>
  <PresentationFormat>On-screen Show (4:3)</PresentationFormat>
  <Paragraphs>42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SVM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more ….</vt:lpstr>
      <vt:lpstr>….</vt:lpstr>
      <vt:lpstr>PowerPoint Presentation</vt:lpstr>
      <vt:lpstr>PowerPoint Presentation</vt:lpstr>
      <vt:lpstr>PowerPoint Presentation</vt:lpstr>
      <vt:lpstr>non-linear </vt:lpstr>
      <vt:lpstr>PowerPoint Presentation</vt:lpstr>
      <vt:lpstr>PowerPoint Presentation</vt:lpstr>
      <vt:lpstr>Significance of C value </vt:lpstr>
      <vt:lpstr>C value…..</vt:lpstr>
      <vt:lpstr>C value…</vt:lpstr>
      <vt:lpstr>C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and Gamma Val</vt:lpstr>
      <vt:lpstr>SVM parameter tuning</vt:lpstr>
      <vt:lpstr>Hinge loss </vt:lpstr>
      <vt:lpstr>Loss of yf(x) for various algorithm </vt:lpstr>
      <vt:lpstr>Lagrangian multipliers </vt:lpstr>
      <vt:lpstr>Continue …. Lagrangian multipliers</vt:lpstr>
      <vt:lpstr>Continue …. Lagrangian</vt:lpstr>
      <vt:lpstr>Continue …. Lagrangian</vt:lpstr>
      <vt:lpstr>Continue …. Lagrangian</vt:lpstr>
      <vt:lpstr>Continue …. Lagrangian</vt:lpstr>
      <vt:lpstr>Continue …. Lagrangian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53</cp:revision>
  <dcterms:created xsi:type="dcterms:W3CDTF">2019-02-13T17:01:43Z</dcterms:created>
  <dcterms:modified xsi:type="dcterms:W3CDTF">2020-05-31T09:54:50Z</dcterms:modified>
</cp:coreProperties>
</file>