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13" r:id="rId2"/>
    <p:sldMasterId id="2147483725" r:id="rId3"/>
  </p:sldMasterIdLst>
  <p:sldIdLst>
    <p:sldId id="256" r:id="rId4"/>
    <p:sldId id="257" r:id="rId5"/>
    <p:sldId id="260" r:id="rId6"/>
    <p:sldId id="264"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809"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A0471-2006-4681-9ADE-CC4DA8FABA6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0E86BFA-E68A-493F-B579-EED062001E4A}">
      <dgm:prSet/>
      <dgm:spPr/>
      <dgm:t>
        <a:bodyPr/>
        <a:lstStyle/>
        <a:p>
          <a:pPr>
            <a:lnSpc>
              <a:spcPct val="100000"/>
            </a:lnSpc>
          </a:pPr>
          <a:r>
            <a:rPr lang="en-US" b="0" i="0" baseline="0" dirty="0"/>
            <a:t>My Understanding of Neo4j</a:t>
          </a:r>
          <a:endParaRPr lang="en-US" dirty="0"/>
        </a:p>
      </dgm:t>
    </dgm:pt>
    <dgm:pt modelId="{45B98FF3-A2D1-4756-9263-656E669DE9C8}" type="parTrans" cxnId="{B678A44C-8A59-4284-AFDD-50D38B521327}">
      <dgm:prSet/>
      <dgm:spPr/>
      <dgm:t>
        <a:bodyPr/>
        <a:lstStyle/>
        <a:p>
          <a:endParaRPr lang="en-US"/>
        </a:p>
      </dgm:t>
    </dgm:pt>
    <dgm:pt modelId="{65F0B66A-8A54-4B49-964B-C3048F4B5D48}" type="sibTrans" cxnId="{B678A44C-8A59-4284-AFDD-50D38B521327}">
      <dgm:prSet/>
      <dgm:spPr/>
      <dgm:t>
        <a:bodyPr/>
        <a:lstStyle/>
        <a:p>
          <a:pPr>
            <a:lnSpc>
              <a:spcPct val="100000"/>
            </a:lnSpc>
          </a:pPr>
          <a:endParaRPr lang="en-US"/>
        </a:p>
      </dgm:t>
    </dgm:pt>
    <dgm:pt modelId="{2960BAFA-60DC-45A5-987E-AF04EA1211F3}">
      <dgm:prSet/>
      <dgm:spPr/>
      <dgm:t>
        <a:bodyPr/>
        <a:lstStyle/>
        <a:p>
          <a:pPr>
            <a:lnSpc>
              <a:spcPct val="100000"/>
            </a:lnSpc>
          </a:pPr>
          <a:r>
            <a:rPr lang="en-US" b="0" i="0" baseline="0" dirty="0"/>
            <a:t>My Career Journey </a:t>
          </a:r>
          <a:endParaRPr lang="en-US" dirty="0"/>
        </a:p>
      </dgm:t>
    </dgm:pt>
    <dgm:pt modelId="{DF46FE56-A9BB-4676-97B9-9344084B853D}" type="parTrans" cxnId="{B325D9F1-D3D3-436A-AFFF-A27DACC43909}">
      <dgm:prSet/>
      <dgm:spPr/>
      <dgm:t>
        <a:bodyPr/>
        <a:lstStyle/>
        <a:p>
          <a:endParaRPr lang="en-US"/>
        </a:p>
      </dgm:t>
    </dgm:pt>
    <dgm:pt modelId="{F81E7AD3-7C5D-44E1-B801-DA09D2DF1EB9}" type="sibTrans" cxnId="{B325D9F1-D3D3-436A-AFFF-A27DACC43909}">
      <dgm:prSet/>
      <dgm:spPr/>
      <dgm:t>
        <a:bodyPr/>
        <a:lstStyle/>
        <a:p>
          <a:pPr>
            <a:lnSpc>
              <a:spcPct val="100000"/>
            </a:lnSpc>
          </a:pPr>
          <a:endParaRPr lang="en-US"/>
        </a:p>
      </dgm:t>
    </dgm:pt>
    <dgm:pt modelId="{85708893-BE95-4247-A4F4-6CC495ED8347}">
      <dgm:prSet/>
      <dgm:spPr/>
      <dgm:t>
        <a:bodyPr/>
        <a:lstStyle/>
        <a:p>
          <a:pPr>
            <a:lnSpc>
              <a:spcPct val="100000"/>
            </a:lnSpc>
          </a:pPr>
          <a:r>
            <a:rPr lang="en-US" b="0" i="0" baseline="0" dirty="0"/>
            <a:t>What can I bring to the table</a:t>
          </a:r>
          <a:endParaRPr lang="en-US" dirty="0"/>
        </a:p>
      </dgm:t>
    </dgm:pt>
    <dgm:pt modelId="{CA805AA5-DFFC-4A22-8304-57869F5AF5BE}" type="parTrans" cxnId="{BB3C4EDE-4D3D-4A52-BACA-9F945D6A7387}">
      <dgm:prSet/>
      <dgm:spPr/>
      <dgm:t>
        <a:bodyPr/>
        <a:lstStyle/>
        <a:p>
          <a:endParaRPr lang="en-US"/>
        </a:p>
      </dgm:t>
    </dgm:pt>
    <dgm:pt modelId="{A87AFC7F-8330-43A4-8BF9-A9CC7380A76F}" type="sibTrans" cxnId="{BB3C4EDE-4D3D-4A52-BACA-9F945D6A7387}">
      <dgm:prSet/>
      <dgm:spPr/>
      <dgm:t>
        <a:bodyPr/>
        <a:lstStyle/>
        <a:p>
          <a:pPr>
            <a:lnSpc>
              <a:spcPct val="100000"/>
            </a:lnSpc>
          </a:pPr>
          <a:endParaRPr lang="en-US"/>
        </a:p>
      </dgm:t>
    </dgm:pt>
    <dgm:pt modelId="{0CCDC32B-54FF-4E11-851E-92497F5984BA}" type="pres">
      <dgm:prSet presAssocID="{686A0471-2006-4681-9ADE-CC4DA8FABA60}" presName="root" presStyleCnt="0">
        <dgm:presLayoutVars>
          <dgm:dir/>
          <dgm:resizeHandles val="exact"/>
        </dgm:presLayoutVars>
      </dgm:prSet>
      <dgm:spPr/>
    </dgm:pt>
    <dgm:pt modelId="{567A9D72-8ACB-4A97-9625-460A927884DD}" type="pres">
      <dgm:prSet presAssocID="{30E86BFA-E68A-493F-B579-EED062001E4A}" presName="compNode" presStyleCnt="0"/>
      <dgm:spPr/>
    </dgm:pt>
    <dgm:pt modelId="{6922672C-3DA8-473D-979E-281C3FE9E937}" type="pres">
      <dgm:prSet presAssocID="{30E86BFA-E68A-493F-B579-EED062001E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2C00CC9B-F3CF-421D-A947-6283CECA8B8A}" type="pres">
      <dgm:prSet presAssocID="{30E86BFA-E68A-493F-B579-EED062001E4A}" presName="spaceRect" presStyleCnt="0"/>
      <dgm:spPr/>
    </dgm:pt>
    <dgm:pt modelId="{E9FA643E-A412-42E5-A924-75A046021728}" type="pres">
      <dgm:prSet presAssocID="{30E86BFA-E68A-493F-B579-EED062001E4A}" presName="textRect" presStyleLbl="revTx" presStyleIdx="0" presStyleCnt="3">
        <dgm:presLayoutVars>
          <dgm:chMax val="1"/>
          <dgm:chPref val="1"/>
        </dgm:presLayoutVars>
      </dgm:prSet>
      <dgm:spPr/>
    </dgm:pt>
    <dgm:pt modelId="{09449892-FCCB-4D85-A17D-FC3D4F8D6ADC}" type="pres">
      <dgm:prSet presAssocID="{65F0B66A-8A54-4B49-964B-C3048F4B5D48}" presName="sibTrans" presStyleCnt="0"/>
      <dgm:spPr/>
    </dgm:pt>
    <dgm:pt modelId="{4333083C-6FEA-4203-B2AC-4CC538042969}" type="pres">
      <dgm:prSet presAssocID="{2960BAFA-60DC-45A5-987E-AF04EA1211F3}" presName="compNode" presStyleCnt="0"/>
      <dgm:spPr/>
    </dgm:pt>
    <dgm:pt modelId="{F6E5C889-31D1-4B79-AB5C-A0DBFCEF847D}" type="pres">
      <dgm:prSet presAssocID="{2960BAFA-60DC-45A5-987E-AF04EA1211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iefcase"/>
        </a:ext>
      </dgm:extLst>
    </dgm:pt>
    <dgm:pt modelId="{9F71D974-2923-4AC0-9725-8AA17513FB03}" type="pres">
      <dgm:prSet presAssocID="{2960BAFA-60DC-45A5-987E-AF04EA1211F3}" presName="spaceRect" presStyleCnt="0"/>
      <dgm:spPr/>
    </dgm:pt>
    <dgm:pt modelId="{955A1E13-7B05-4361-9EB5-AD38876A964A}" type="pres">
      <dgm:prSet presAssocID="{2960BAFA-60DC-45A5-987E-AF04EA1211F3}" presName="textRect" presStyleLbl="revTx" presStyleIdx="1" presStyleCnt="3">
        <dgm:presLayoutVars>
          <dgm:chMax val="1"/>
          <dgm:chPref val="1"/>
        </dgm:presLayoutVars>
      </dgm:prSet>
      <dgm:spPr/>
    </dgm:pt>
    <dgm:pt modelId="{7701C4B5-DE8A-4040-834A-D1D6B3CBA6EC}" type="pres">
      <dgm:prSet presAssocID="{F81E7AD3-7C5D-44E1-B801-DA09D2DF1EB9}" presName="sibTrans" presStyleCnt="0"/>
      <dgm:spPr/>
    </dgm:pt>
    <dgm:pt modelId="{A483FF70-4934-43B1-A23C-D0372267182E}" type="pres">
      <dgm:prSet presAssocID="{85708893-BE95-4247-A4F4-6CC495ED8347}" presName="compNode" presStyleCnt="0"/>
      <dgm:spPr/>
    </dgm:pt>
    <dgm:pt modelId="{C71ADD5F-06C1-49C2-A550-F5757CF937EB}" type="pres">
      <dgm:prSet presAssocID="{85708893-BE95-4247-A4F4-6CC495ED83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nd chairs"/>
        </a:ext>
      </dgm:extLst>
    </dgm:pt>
    <dgm:pt modelId="{87242441-A638-42D1-AE07-E66685E692C9}" type="pres">
      <dgm:prSet presAssocID="{85708893-BE95-4247-A4F4-6CC495ED8347}" presName="spaceRect" presStyleCnt="0"/>
      <dgm:spPr/>
    </dgm:pt>
    <dgm:pt modelId="{D005D3BA-F1D4-4E62-ABC6-4FCD927F5C5E}" type="pres">
      <dgm:prSet presAssocID="{85708893-BE95-4247-A4F4-6CC495ED8347}" presName="textRect" presStyleLbl="revTx" presStyleIdx="2" presStyleCnt="3">
        <dgm:presLayoutVars>
          <dgm:chMax val="1"/>
          <dgm:chPref val="1"/>
        </dgm:presLayoutVars>
      </dgm:prSet>
      <dgm:spPr/>
    </dgm:pt>
  </dgm:ptLst>
  <dgm:cxnLst>
    <dgm:cxn modelId="{CD0A1510-28CE-4EAA-A1AB-2F336C96437F}" type="presOf" srcId="{85708893-BE95-4247-A4F4-6CC495ED8347}" destId="{D005D3BA-F1D4-4E62-ABC6-4FCD927F5C5E}" srcOrd="0" destOrd="0" presId="urn:microsoft.com/office/officeart/2018/2/layout/IconLabelList"/>
    <dgm:cxn modelId="{B3ED3E1B-4A0B-444F-B009-DD9C23069AE6}" type="presOf" srcId="{30E86BFA-E68A-493F-B579-EED062001E4A}" destId="{E9FA643E-A412-42E5-A924-75A046021728}" srcOrd="0" destOrd="0" presId="urn:microsoft.com/office/officeart/2018/2/layout/IconLabelList"/>
    <dgm:cxn modelId="{9E8AD12F-8063-4FCA-A0AB-A9D3DF8291EC}" type="presOf" srcId="{686A0471-2006-4681-9ADE-CC4DA8FABA60}" destId="{0CCDC32B-54FF-4E11-851E-92497F5984BA}" srcOrd="0" destOrd="0" presId="urn:microsoft.com/office/officeart/2018/2/layout/IconLabelList"/>
    <dgm:cxn modelId="{B678A44C-8A59-4284-AFDD-50D38B521327}" srcId="{686A0471-2006-4681-9ADE-CC4DA8FABA60}" destId="{30E86BFA-E68A-493F-B579-EED062001E4A}" srcOrd="0" destOrd="0" parTransId="{45B98FF3-A2D1-4756-9263-656E669DE9C8}" sibTransId="{65F0B66A-8A54-4B49-964B-C3048F4B5D48}"/>
    <dgm:cxn modelId="{E4DAECBA-412A-4D88-8612-3ABDE2D2A3C7}" type="presOf" srcId="{2960BAFA-60DC-45A5-987E-AF04EA1211F3}" destId="{955A1E13-7B05-4361-9EB5-AD38876A964A}" srcOrd="0" destOrd="0" presId="urn:microsoft.com/office/officeart/2018/2/layout/IconLabelList"/>
    <dgm:cxn modelId="{BB3C4EDE-4D3D-4A52-BACA-9F945D6A7387}" srcId="{686A0471-2006-4681-9ADE-CC4DA8FABA60}" destId="{85708893-BE95-4247-A4F4-6CC495ED8347}" srcOrd="2" destOrd="0" parTransId="{CA805AA5-DFFC-4A22-8304-57869F5AF5BE}" sibTransId="{A87AFC7F-8330-43A4-8BF9-A9CC7380A76F}"/>
    <dgm:cxn modelId="{B325D9F1-D3D3-436A-AFFF-A27DACC43909}" srcId="{686A0471-2006-4681-9ADE-CC4DA8FABA60}" destId="{2960BAFA-60DC-45A5-987E-AF04EA1211F3}" srcOrd="1" destOrd="0" parTransId="{DF46FE56-A9BB-4676-97B9-9344084B853D}" sibTransId="{F81E7AD3-7C5D-44E1-B801-DA09D2DF1EB9}"/>
    <dgm:cxn modelId="{DC09FE4A-8A50-46D6-8652-F2A17568BA56}" type="presParOf" srcId="{0CCDC32B-54FF-4E11-851E-92497F5984BA}" destId="{567A9D72-8ACB-4A97-9625-460A927884DD}" srcOrd="0" destOrd="0" presId="urn:microsoft.com/office/officeart/2018/2/layout/IconLabelList"/>
    <dgm:cxn modelId="{285BD709-9A48-49A0-A41A-7DE89FCC2E74}" type="presParOf" srcId="{567A9D72-8ACB-4A97-9625-460A927884DD}" destId="{6922672C-3DA8-473D-979E-281C3FE9E937}" srcOrd="0" destOrd="0" presId="urn:microsoft.com/office/officeart/2018/2/layout/IconLabelList"/>
    <dgm:cxn modelId="{CB58F087-84FB-4F26-B0C2-EFBEB44996F7}" type="presParOf" srcId="{567A9D72-8ACB-4A97-9625-460A927884DD}" destId="{2C00CC9B-F3CF-421D-A947-6283CECA8B8A}" srcOrd="1" destOrd="0" presId="urn:microsoft.com/office/officeart/2018/2/layout/IconLabelList"/>
    <dgm:cxn modelId="{AF311491-49F0-4B16-B821-C59EC5B76D24}" type="presParOf" srcId="{567A9D72-8ACB-4A97-9625-460A927884DD}" destId="{E9FA643E-A412-42E5-A924-75A046021728}" srcOrd="2" destOrd="0" presId="urn:microsoft.com/office/officeart/2018/2/layout/IconLabelList"/>
    <dgm:cxn modelId="{936B0C56-D550-47DD-9236-4CB2CB5EF7FC}" type="presParOf" srcId="{0CCDC32B-54FF-4E11-851E-92497F5984BA}" destId="{09449892-FCCB-4D85-A17D-FC3D4F8D6ADC}" srcOrd="1" destOrd="0" presId="urn:microsoft.com/office/officeart/2018/2/layout/IconLabelList"/>
    <dgm:cxn modelId="{A0139FF3-5340-4192-A577-2BFE79802372}" type="presParOf" srcId="{0CCDC32B-54FF-4E11-851E-92497F5984BA}" destId="{4333083C-6FEA-4203-B2AC-4CC538042969}" srcOrd="2" destOrd="0" presId="urn:microsoft.com/office/officeart/2018/2/layout/IconLabelList"/>
    <dgm:cxn modelId="{4ADE4AFE-75F5-45A9-B699-EF9583D9C663}" type="presParOf" srcId="{4333083C-6FEA-4203-B2AC-4CC538042969}" destId="{F6E5C889-31D1-4B79-AB5C-A0DBFCEF847D}" srcOrd="0" destOrd="0" presId="urn:microsoft.com/office/officeart/2018/2/layout/IconLabelList"/>
    <dgm:cxn modelId="{2CD494F1-29EF-49BE-A490-65347BF9E96F}" type="presParOf" srcId="{4333083C-6FEA-4203-B2AC-4CC538042969}" destId="{9F71D974-2923-4AC0-9725-8AA17513FB03}" srcOrd="1" destOrd="0" presId="urn:microsoft.com/office/officeart/2018/2/layout/IconLabelList"/>
    <dgm:cxn modelId="{EE244F2F-EB42-4B7E-A71D-44133CEDE41C}" type="presParOf" srcId="{4333083C-6FEA-4203-B2AC-4CC538042969}" destId="{955A1E13-7B05-4361-9EB5-AD38876A964A}" srcOrd="2" destOrd="0" presId="urn:microsoft.com/office/officeart/2018/2/layout/IconLabelList"/>
    <dgm:cxn modelId="{0F7B0C67-8D36-44EE-A382-644983884877}" type="presParOf" srcId="{0CCDC32B-54FF-4E11-851E-92497F5984BA}" destId="{7701C4B5-DE8A-4040-834A-D1D6B3CBA6EC}" srcOrd="3" destOrd="0" presId="urn:microsoft.com/office/officeart/2018/2/layout/IconLabelList"/>
    <dgm:cxn modelId="{A1801EB3-D6CB-4262-9631-9324E0695210}" type="presParOf" srcId="{0CCDC32B-54FF-4E11-851E-92497F5984BA}" destId="{A483FF70-4934-43B1-A23C-D0372267182E}" srcOrd="4" destOrd="0" presId="urn:microsoft.com/office/officeart/2018/2/layout/IconLabelList"/>
    <dgm:cxn modelId="{ECD51031-0A77-4AC7-9FA4-560B68F7D6CF}" type="presParOf" srcId="{A483FF70-4934-43B1-A23C-D0372267182E}" destId="{C71ADD5F-06C1-49C2-A550-F5757CF937EB}" srcOrd="0" destOrd="0" presId="urn:microsoft.com/office/officeart/2018/2/layout/IconLabelList"/>
    <dgm:cxn modelId="{4466CF05-11FA-4E41-8D57-090102EE0130}" type="presParOf" srcId="{A483FF70-4934-43B1-A23C-D0372267182E}" destId="{87242441-A638-42D1-AE07-E66685E692C9}" srcOrd="1" destOrd="0" presId="urn:microsoft.com/office/officeart/2018/2/layout/IconLabelList"/>
    <dgm:cxn modelId="{C1BC6DC0-AFC0-437B-AD81-2FDCF82D7669}" type="presParOf" srcId="{A483FF70-4934-43B1-A23C-D0372267182E}" destId="{D005D3BA-F1D4-4E62-ABC6-4FCD927F5C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2672C-3DA8-473D-979E-281C3FE9E937}">
      <dsp:nvSpPr>
        <dsp:cNvPr id="0" name=""/>
        <dsp:cNvSpPr/>
      </dsp:nvSpPr>
      <dsp:spPr>
        <a:xfrm>
          <a:off x="664986" y="788448"/>
          <a:ext cx="965794" cy="965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A643E-A412-42E5-A924-75A046021728}">
      <dsp:nvSpPr>
        <dsp:cNvPr id="0" name=""/>
        <dsp:cNvSpPr/>
      </dsp:nvSpPr>
      <dsp:spPr>
        <a:xfrm>
          <a:off x="74778" y="2051939"/>
          <a:ext cx="21462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0" i="0" kern="1200" baseline="0" dirty="0"/>
            <a:t>My Understanding of Neo4j</a:t>
          </a:r>
          <a:endParaRPr lang="en-US" sz="2200" kern="1200" dirty="0"/>
        </a:p>
      </dsp:txBody>
      <dsp:txXfrm>
        <a:off x="74778" y="2051939"/>
        <a:ext cx="2146210" cy="720000"/>
      </dsp:txXfrm>
    </dsp:sp>
    <dsp:sp modelId="{F6E5C889-31D1-4B79-AB5C-A0DBFCEF847D}">
      <dsp:nvSpPr>
        <dsp:cNvPr id="0" name=""/>
        <dsp:cNvSpPr/>
      </dsp:nvSpPr>
      <dsp:spPr>
        <a:xfrm>
          <a:off x="3186783" y="788448"/>
          <a:ext cx="965794" cy="965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A1E13-7B05-4361-9EB5-AD38876A964A}">
      <dsp:nvSpPr>
        <dsp:cNvPr id="0" name=""/>
        <dsp:cNvSpPr/>
      </dsp:nvSpPr>
      <dsp:spPr>
        <a:xfrm>
          <a:off x="2596575" y="2051939"/>
          <a:ext cx="21462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0" i="0" kern="1200" baseline="0" dirty="0"/>
            <a:t>My Career Journey </a:t>
          </a:r>
          <a:endParaRPr lang="en-US" sz="2200" kern="1200" dirty="0"/>
        </a:p>
      </dsp:txBody>
      <dsp:txXfrm>
        <a:off x="2596575" y="2051939"/>
        <a:ext cx="2146210" cy="720000"/>
      </dsp:txXfrm>
    </dsp:sp>
    <dsp:sp modelId="{C71ADD5F-06C1-49C2-A550-F5757CF937EB}">
      <dsp:nvSpPr>
        <dsp:cNvPr id="0" name=""/>
        <dsp:cNvSpPr/>
      </dsp:nvSpPr>
      <dsp:spPr>
        <a:xfrm>
          <a:off x="5708580" y="788448"/>
          <a:ext cx="965794" cy="9657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05D3BA-F1D4-4E62-ABC6-4FCD927F5C5E}">
      <dsp:nvSpPr>
        <dsp:cNvPr id="0" name=""/>
        <dsp:cNvSpPr/>
      </dsp:nvSpPr>
      <dsp:spPr>
        <a:xfrm>
          <a:off x="5118372" y="2051939"/>
          <a:ext cx="21462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0" i="0" kern="1200" baseline="0" dirty="0"/>
            <a:t>What can I bring to the table</a:t>
          </a:r>
          <a:endParaRPr lang="en-US" sz="2200" kern="1200" dirty="0"/>
        </a:p>
      </dsp:txBody>
      <dsp:txXfrm>
        <a:off x="5118372" y="2051939"/>
        <a:ext cx="214621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B0BE7E-EA2C-42B1-BF92-A0131BAFE21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290740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0BE7E-EA2C-42B1-BF92-A0131BAFE21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339566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0BE7E-EA2C-42B1-BF92-A0131BAFE21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1361920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9891EC-1923-4FE9-94D6-BE3DDFBBA7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12599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891EC-1923-4FE9-94D6-BE3DDFBBA7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3984846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891EC-1923-4FE9-94D6-BE3DDFBBA7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2553408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9891EC-1923-4FE9-94D6-BE3DDFBBA7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42904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891EC-1923-4FE9-94D6-BE3DDFBBA7D4}"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1697968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9891EC-1923-4FE9-94D6-BE3DDFBBA7D4}"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614096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891EC-1923-4FE9-94D6-BE3DDFBBA7D4}"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3971546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9891EC-1923-4FE9-94D6-BE3DDFBBA7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32642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0BE7E-EA2C-42B1-BF92-A0131BAFE21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1269132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9891EC-1923-4FE9-94D6-BE3DDFBBA7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2024934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891EC-1923-4FE9-94D6-BE3DDFBBA7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2508832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891EC-1923-4FE9-94D6-BE3DDFBBA7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3244489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A9E5-BEB8-AE18-50D3-5B0E821A0E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DA6B6-65A4-57A8-599B-7B7F5FED0E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01B924-1D9D-F073-6819-CDD86B63D76A}"/>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3A4EE941-DC67-D579-04BF-10AA79C9E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49A97-D640-A8D4-E58C-9FC920F9D04E}"/>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957369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3F4A-1B99-4A63-3AD2-9538D4D16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A637B-6E5F-783A-E03A-908EE13F1F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B0B6E-785D-9297-3AE6-3C56FBDF0781}"/>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D35E885A-46B8-AC4E-9202-FA70DD0EB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EF548-8343-DF8D-51E8-9A4A87EE1587}"/>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4292864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A404-DAAD-CC16-03B9-54296011B1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4CAF73-66DC-2058-5BBC-C54231090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EAFE53-61BA-8CE0-E5AF-19022A46DB5B}"/>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934C52C9-B7C6-A5DF-782B-2F919B2E1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AA8E-E363-DA1C-238E-0D2E9538F384}"/>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3594356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552C-0059-1E7E-4BF0-1CDFE80BCD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9BD2D-DC0F-697B-C2FA-A3AD90EC61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AE51E-9497-9760-89E9-156766C00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DBE19-DE5E-C04C-994D-94C2458ACEEB}"/>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6" name="Footer Placeholder 5">
            <a:extLst>
              <a:ext uri="{FF2B5EF4-FFF2-40B4-BE49-F238E27FC236}">
                <a16:creationId xmlns:a16="http://schemas.microsoft.com/office/drawing/2014/main" id="{012CF722-D37B-32A1-653F-E49C11103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135C3-634F-5B46-01A2-38D4C7FA1BA6}"/>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934809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7A65-037F-55E9-6EDC-B9E8D7893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60DC5-A581-7162-B391-1048B0407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93CC29-CD5D-5DB7-91C5-FEAA7F49DA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BFA17-CFAD-2B10-B3F8-9207BEE8E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BF643-C853-359E-6B06-397F0613E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58C256-248D-D455-DB2D-D902E8A0D816}"/>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8" name="Footer Placeholder 7">
            <a:extLst>
              <a:ext uri="{FF2B5EF4-FFF2-40B4-BE49-F238E27FC236}">
                <a16:creationId xmlns:a16="http://schemas.microsoft.com/office/drawing/2014/main" id="{C8EBC90A-5987-9B33-B369-6B74048260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FFD627-9290-EC21-FDBE-A340A114A4FE}"/>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2504746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A8B5-2024-56ED-C99C-52E4ED26BA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CE5FED-3C49-B775-E2B2-290025922BE7}"/>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4" name="Footer Placeholder 3">
            <a:extLst>
              <a:ext uri="{FF2B5EF4-FFF2-40B4-BE49-F238E27FC236}">
                <a16:creationId xmlns:a16="http://schemas.microsoft.com/office/drawing/2014/main" id="{A19BCFC0-BD14-9FB7-F66B-E0BB18A562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E4320C-DD73-F9C1-969D-DD1C7D444CAE}"/>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1765870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980F6-610F-9FFF-614F-8552594E580B}"/>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3" name="Footer Placeholder 2">
            <a:extLst>
              <a:ext uri="{FF2B5EF4-FFF2-40B4-BE49-F238E27FC236}">
                <a16:creationId xmlns:a16="http://schemas.microsoft.com/office/drawing/2014/main" id="{DAB28146-FC0B-7437-38E6-BE1705BB9F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9DE457-B6BF-39C0-93CC-797186D72BD6}"/>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149759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0BE7E-EA2C-42B1-BF92-A0131BAFE21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21319751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3C76-32AB-3CD5-AD93-6CAC2745F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C165C4-F886-F5F4-FD29-E7B5E67A4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FB2B2-E91A-FA29-6A42-BF23ECE04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EC589-3CDE-3585-69A0-4F468125B2B2}"/>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6" name="Footer Placeholder 5">
            <a:extLst>
              <a:ext uri="{FF2B5EF4-FFF2-40B4-BE49-F238E27FC236}">
                <a16:creationId xmlns:a16="http://schemas.microsoft.com/office/drawing/2014/main" id="{938976E4-3731-2070-8DB0-640C36A13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0576C-8E6A-B420-D0DA-51741A3B9CAF}"/>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2644898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F58D-8B40-2602-B2FF-4FE005785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C6156C-217B-02B6-4C57-DEE827BB3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16E12A-0080-3BFF-F434-BDD310F68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0063C2-AA2C-4C3B-F8B2-0F3EC4F13E43}"/>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6" name="Footer Placeholder 5">
            <a:extLst>
              <a:ext uri="{FF2B5EF4-FFF2-40B4-BE49-F238E27FC236}">
                <a16:creationId xmlns:a16="http://schemas.microsoft.com/office/drawing/2014/main" id="{5D1C3E79-8A33-D536-0B2B-1319F6F184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CCEE0-2FFF-6B8C-BC98-52E6859A98C2}"/>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3167338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1A2B-E974-32F3-887A-333B4E1C8D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AF8D4F-BEC1-36D2-F971-B3D80F3A53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A3995-FCF6-DD89-CF18-649C1A09CEF1}"/>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69426EF5-1E7D-97A9-E554-CB1B1B987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178EC-D8C4-78B8-5114-22FA1261B83E}"/>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14575111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F212B6-9F79-7A75-FEFC-844D7EF3A1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99B425-756B-23AB-9CB4-2D16B46714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EFB4D-CC25-F3E2-3621-FA33C2F7EE6C}"/>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A4238051-3303-32BA-B621-FE52C3FC3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F8F9B-485D-FD1F-C01C-3278AD73D22E}"/>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159890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B0BE7E-EA2C-42B1-BF92-A0131BAFE21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10797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B0BE7E-EA2C-42B1-BF92-A0131BAFE216}"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354047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B0BE7E-EA2C-42B1-BF92-A0131BAFE216}"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392175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0BE7E-EA2C-42B1-BF92-A0131BAFE216}"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199113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0BE7E-EA2C-42B1-BF92-A0131BAFE21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402968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0BE7E-EA2C-42B1-BF92-A0131BAFE21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88951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0BE7E-EA2C-42B1-BF92-A0131BAFE216}"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C0CF1-66D1-4DC7-946F-0DD49352C56A}" type="slidenum">
              <a:rPr lang="en-US" smtClean="0"/>
              <a:t>‹#›</a:t>
            </a:fld>
            <a:endParaRPr lang="en-US"/>
          </a:p>
        </p:txBody>
      </p:sp>
    </p:spTree>
    <p:extLst>
      <p:ext uri="{BB962C8B-B14F-4D97-AF65-F5344CB8AC3E}">
        <p14:creationId xmlns:p14="http://schemas.microsoft.com/office/powerpoint/2010/main" val="17585802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0BE7E-EA2C-42B1-BF92-A0131BAFE216}"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C0CF1-66D1-4DC7-946F-0DD49352C56A}" type="slidenum">
              <a:rPr lang="en-US" smtClean="0"/>
              <a:t>‹#›</a:t>
            </a:fld>
            <a:endParaRPr lang="en-US"/>
          </a:p>
        </p:txBody>
      </p:sp>
    </p:spTree>
    <p:extLst>
      <p:ext uri="{BB962C8B-B14F-4D97-AF65-F5344CB8AC3E}">
        <p14:creationId xmlns:p14="http://schemas.microsoft.com/office/powerpoint/2010/main" val="34023653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BD5B89-04AF-C4E9-5152-7621EEDD2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D2F1EB-2B73-186B-893D-1C54D47D1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157A7-C163-6B5A-0409-B1427A1D9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D8E4566F-064D-35CE-9F16-6F266BB37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A48957-09EE-560C-2BDA-872953487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45C4D-F954-4CEA-8E64-9EF7061E46FA}" type="slidenum">
              <a:rPr lang="en-US" smtClean="0"/>
              <a:t>‹#›</a:t>
            </a:fld>
            <a:endParaRPr lang="en-US"/>
          </a:p>
        </p:txBody>
      </p:sp>
    </p:spTree>
    <p:extLst>
      <p:ext uri="{BB962C8B-B14F-4D97-AF65-F5344CB8AC3E}">
        <p14:creationId xmlns:p14="http://schemas.microsoft.com/office/powerpoint/2010/main" val="214608234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aphicFrame>
        <p:nvGraphicFramePr>
          <p:cNvPr id="7" name="TextBox 1">
            <a:extLst>
              <a:ext uri="{FF2B5EF4-FFF2-40B4-BE49-F238E27FC236}">
                <a16:creationId xmlns:a16="http://schemas.microsoft.com/office/drawing/2014/main" id="{28411AE3-7418-7AB4-1C55-166E891829D1}"/>
              </a:ext>
            </a:extLst>
          </p:cNvPr>
          <p:cNvGraphicFramePr/>
          <p:nvPr>
            <p:extLst>
              <p:ext uri="{D42A27DB-BD31-4B8C-83A1-F6EECF244321}">
                <p14:modId xmlns:p14="http://schemas.microsoft.com/office/powerpoint/2010/main" val="898775707"/>
              </p:ext>
            </p:extLst>
          </p:nvPr>
        </p:nvGraphicFramePr>
        <p:xfrm>
          <a:off x="2541580" y="2243737"/>
          <a:ext cx="7339361" cy="3560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22D1C27-ABDC-3D6C-3F71-B238299DFD16}"/>
              </a:ext>
            </a:extLst>
          </p:cNvPr>
          <p:cNvSpPr txBox="1"/>
          <p:nvPr/>
        </p:nvSpPr>
        <p:spPr>
          <a:xfrm>
            <a:off x="3360470" y="5513569"/>
            <a:ext cx="5915150" cy="800219"/>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Abhishek Shankar</a:t>
            </a:r>
          </a:p>
          <a:p>
            <a:pPr algn="ctr"/>
            <a:r>
              <a:rPr lang="en-US" dirty="0">
                <a:solidFill>
                  <a:schemeClr val="bg1"/>
                </a:solidFill>
                <a:latin typeface="Times New Roman" panose="02020603050405020304" pitchFamily="18" charset="0"/>
                <a:cs typeface="Times New Roman" panose="02020603050405020304" pitchFamily="18" charset="0"/>
              </a:rPr>
              <a:t>December-24</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21DF2BBC-121D-7C20-490B-6BC4A62708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4929" y="1196787"/>
            <a:ext cx="3244156" cy="1216558"/>
          </a:xfrm>
          <a:prstGeom prst="rect">
            <a:avLst/>
          </a:prstGeom>
        </p:spPr>
      </p:pic>
    </p:spTree>
    <p:extLst>
      <p:ext uri="{BB962C8B-B14F-4D97-AF65-F5344CB8AC3E}">
        <p14:creationId xmlns:p14="http://schemas.microsoft.com/office/powerpoint/2010/main" val="131945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3BA028-27BB-7152-2B0E-13A629E9D230}"/>
              </a:ext>
            </a:extLst>
          </p:cNvPr>
          <p:cNvSpPr txBox="1"/>
          <p:nvPr/>
        </p:nvSpPr>
        <p:spPr>
          <a:xfrm>
            <a:off x="566530" y="904461"/>
            <a:ext cx="11300792" cy="378565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Neo4j is the leading graph database platform, empowering organizations to harness the power of connected data for solving complex challenges and driving transformative insights.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Areas of Specialization: Graph Databases, Knowledge Graphs, Connected Data Analytics, AI &amp; Machine Learning Integration, and </a:t>
            </a:r>
            <a:r>
              <a:rPr kumimoji="0" lang="en-US" sz="2000" b="0" i="0" u="sng"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Real-Time Data Insights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Industry Segments: Technology, Healthcare, Supply Chain, Finance, Retail, and Telecommunications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Neo4j’s core values emphasize fostering meaningful relationships, prioritizing user success, embracing an open and inclusive culture, assuming positive intent, encouraging intellectually honest discussions, and delivering on commitments to build trust, drive innovation, and create impactful solutions.</a:t>
            </a:r>
            <a:b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5" name="Title 1">
            <a:extLst>
              <a:ext uri="{FF2B5EF4-FFF2-40B4-BE49-F238E27FC236}">
                <a16:creationId xmlns:a16="http://schemas.microsoft.com/office/drawing/2014/main" id="{1256814D-A49D-6E8A-068D-85D95539F4DD}"/>
              </a:ext>
            </a:extLst>
          </p:cNvPr>
          <p:cNvSpPr txBox="1">
            <a:spLocks/>
          </p:cNvSpPr>
          <p:nvPr/>
        </p:nvSpPr>
        <p:spPr>
          <a:xfrm>
            <a:off x="566530" y="-47842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400" b="1" i="0" u="sng"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My High-Level Understanding of Neo4j:</a:t>
            </a:r>
          </a:p>
        </p:txBody>
      </p:sp>
      <p:sp>
        <p:nvSpPr>
          <p:cNvPr id="6" name="TextBox 5">
            <a:extLst>
              <a:ext uri="{FF2B5EF4-FFF2-40B4-BE49-F238E27FC236}">
                <a16:creationId xmlns:a16="http://schemas.microsoft.com/office/drawing/2014/main" id="{B7DC18D9-491F-C355-A394-9500C5A0D0C3}"/>
              </a:ext>
            </a:extLst>
          </p:cNvPr>
          <p:cNvSpPr txBox="1"/>
          <p:nvPr/>
        </p:nvSpPr>
        <p:spPr>
          <a:xfrm>
            <a:off x="566530" y="4690113"/>
            <a:ext cx="10862996"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Why Neo4j?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My passion for leveraging graph databases combined with AI/ML to uncover diverse insights is what draws me to Neo4j, an industry leader in the graph database space, and why I applied for this role.</a:t>
            </a:r>
          </a:p>
        </p:txBody>
      </p:sp>
    </p:spTree>
    <p:extLst>
      <p:ext uri="{BB962C8B-B14F-4D97-AF65-F5344CB8AC3E}">
        <p14:creationId xmlns:p14="http://schemas.microsoft.com/office/powerpoint/2010/main" val="127583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E06A335-779E-2305-600C-BB34283216F0}"/>
              </a:ext>
            </a:extLst>
          </p:cNvPr>
          <p:cNvSpPr/>
          <p:nvPr/>
        </p:nvSpPr>
        <p:spPr>
          <a:xfrm>
            <a:off x="4072476" y="1166546"/>
            <a:ext cx="1273814" cy="6572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0641CB49-8771-E2CD-14FA-0A73F5ED9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929" y="1262062"/>
            <a:ext cx="9519616" cy="4333875"/>
          </a:xfrm>
          <a:prstGeom prst="rect">
            <a:avLst/>
          </a:prstGeom>
        </p:spPr>
      </p:pic>
      <p:sp>
        <p:nvSpPr>
          <p:cNvPr id="9" name="TextBox 8">
            <a:extLst>
              <a:ext uri="{FF2B5EF4-FFF2-40B4-BE49-F238E27FC236}">
                <a16:creationId xmlns:a16="http://schemas.microsoft.com/office/drawing/2014/main" id="{AF3ADD31-DFE1-55D2-429D-A2869E2AF865}"/>
              </a:ext>
            </a:extLst>
          </p:cNvPr>
          <p:cNvSpPr txBox="1"/>
          <p:nvPr/>
        </p:nvSpPr>
        <p:spPr>
          <a:xfrm>
            <a:off x="2561292" y="347780"/>
            <a:ext cx="694745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My Journey so Far:</a:t>
            </a:r>
          </a:p>
        </p:txBody>
      </p:sp>
      <p:sp>
        <p:nvSpPr>
          <p:cNvPr id="10" name="TextBox 9">
            <a:extLst>
              <a:ext uri="{FF2B5EF4-FFF2-40B4-BE49-F238E27FC236}">
                <a16:creationId xmlns:a16="http://schemas.microsoft.com/office/drawing/2014/main" id="{14499850-B14D-B852-0B0B-7998C1A89E19}"/>
              </a:ext>
            </a:extLst>
          </p:cNvPr>
          <p:cNvSpPr txBox="1"/>
          <p:nvPr/>
        </p:nvSpPr>
        <p:spPr>
          <a:xfrm>
            <a:off x="1452929" y="1362889"/>
            <a:ext cx="1922733"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Pursued my undergraduate degree in Mechanical Engineering</a:t>
            </a:r>
          </a:p>
        </p:txBody>
      </p:sp>
      <p:sp>
        <p:nvSpPr>
          <p:cNvPr id="11" name="TextBox 10">
            <a:extLst>
              <a:ext uri="{FF2B5EF4-FFF2-40B4-BE49-F238E27FC236}">
                <a16:creationId xmlns:a16="http://schemas.microsoft.com/office/drawing/2014/main" id="{C830906D-3FDA-8292-FA2A-708710EF61BB}"/>
              </a:ext>
            </a:extLst>
          </p:cNvPr>
          <p:cNvSpPr txBox="1"/>
          <p:nvPr/>
        </p:nvSpPr>
        <p:spPr>
          <a:xfrm>
            <a:off x="4002326" y="2526820"/>
            <a:ext cx="2357419" cy="116955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Started my journey as a </a:t>
            </a:r>
            <a:r>
              <a:rPr lang="en-US" sz="1400" dirty="0">
                <a:solidFill>
                  <a:prstClr val="white"/>
                </a:solidFill>
                <a:latin typeface="Times New Roman" panose="02020603050405020304" pitchFamily="18" charset="0"/>
                <a:cs typeface="Times New Roman" panose="02020603050405020304" pitchFamily="18" charset="0"/>
              </a:rPr>
              <a:t>Data Science Intern</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and progressed into a data analyst – handling cloud infrastructure and product development</a:t>
            </a:r>
          </a:p>
        </p:txBody>
      </p:sp>
      <p:sp>
        <p:nvSpPr>
          <p:cNvPr id="12" name="TextBox 11">
            <a:extLst>
              <a:ext uri="{FF2B5EF4-FFF2-40B4-BE49-F238E27FC236}">
                <a16:creationId xmlns:a16="http://schemas.microsoft.com/office/drawing/2014/main" id="{4CD9B3D6-E883-0B3E-8C49-D252362CFF26}"/>
              </a:ext>
            </a:extLst>
          </p:cNvPr>
          <p:cNvSpPr txBox="1"/>
          <p:nvPr/>
        </p:nvSpPr>
        <p:spPr>
          <a:xfrm>
            <a:off x="7556072" y="1726601"/>
            <a:ext cx="2177523" cy="160043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Embarked on a journey to bolster my skills in the </a:t>
            </a:r>
            <a:r>
              <a:rPr kumimoji="0" lang="en-US" sz="1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relam</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of data science by pursuing a Masters Degree in Information Systems from Northeastern University</a:t>
            </a:r>
          </a:p>
        </p:txBody>
      </p:sp>
      <p:sp>
        <p:nvSpPr>
          <p:cNvPr id="13" name="TextBox 12">
            <a:extLst>
              <a:ext uri="{FF2B5EF4-FFF2-40B4-BE49-F238E27FC236}">
                <a16:creationId xmlns:a16="http://schemas.microsoft.com/office/drawing/2014/main" id="{64F68BCA-45B8-041B-D139-4954CB4678F6}"/>
              </a:ext>
            </a:extLst>
          </p:cNvPr>
          <p:cNvSpPr txBox="1"/>
          <p:nvPr/>
        </p:nvSpPr>
        <p:spPr>
          <a:xfrm>
            <a:off x="9703332" y="2809639"/>
            <a:ext cx="2104632"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Interned as a Data Science Co-op at BI, collaborating with the Central Data Science team to deliver data-driven solutions across the organization.</a:t>
            </a:r>
          </a:p>
        </p:txBody>
      </p:sp>
      <p:sp>
        <p:nvSpPr>
          <p:cNvPr id="2" name="TextBox 1">
            <a:extLst>
              <a:ext uri="{FF2B5EF4-FFF2-40B4-BE49-F238E27FC236}">
                <a16:creationId xmlns:a16="http://schemas.microsoft.com/office/drawing/2014/main" id="{2179CA70-8024-5233-C2AF-5E0DCC3D5F7C}"/>
              </a:ext>
            </a:extLst>
          </p:cNvPr>
          <p:cNvSpPr txBox="1"/>
          <p:nvPr/>
        </p:nvSpPr>
        <p:spPr>
          <a:xfrm>
            <a:off x="1707998" y="5609228"/>
            <a:ext cx="1135311" cy="584775"/>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Foundation</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Degree</a:t>
            </a:r>
          </a:p>
        </p:txBody>
      </p:sp>
      <p:cxnSp>
        <p:nvCxnSpPr>
          <p:cNvPr id="16" name="Straight Connector 15">
            <a:extLst>
              <a:ext uri="{FF2B5EF4-FFF2-40B4-BE49-F238E27FC236}">
                <a16:creationId xmlns:a16="http://schemas.microsoft.com/office/drawing/2014/main" id="{1F9469E0-3AFE-DF10-7921-34049D80AE77}"/>
              </a:ext>
            </a:extLst>
          </p:cNvPr>
          <p:cNvCxnSpPr>
            <a:cxnSpLocks/>
          </p:cNvCxnSpPr>
          <p:nvPr/>
        </p:nvCxnSpPr>
        <p:spPr>
          <a:xfrm>
            <a:off x="2851091" y="3528630"/>
            <a:ext cx="53346" cy="250887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62C780-E502-0DC9-98BB-45EDC3EFCC5D}"/>
              </a:ext>
            </a:extLst>
          </p:cNvPr>
          <p:cNvCxnSpPr>
            <a:cxnSpLocks/>
          </p:cNvCxnSpPr>
          <p:nvPr/>
        </p:nvCxnSpPr>
        <p:spPr>
          <a:xfrm>
            <a:off x="4754233" y="4783069"/>
            <a:ext cx="27801" cy="125444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BC5C5C6-3C54-185A-BB2D-54AA57F3A44B}"/>
              </a:ext>
            </a:extLst>
          </p:cNvPr>
          <p:cNvCxnSpPr>
            <a:cxnSpLocks/>
          </p:cNvCxnSpPr>
          <p:nvPr/>
        </p:nvCxnSpPr>
        <p:spPr>
          <a:xfrm>
            <a:off x="7300340" y="4194634"/>
            <a:ext cx="39994" cy="184287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C35F6E-4D92-CBA3-FD0F-B8B38BEB6B73}"/>
              </a:ext>
            </a:extLst>
          </p:cNvPr>
          <p:cNvCxnSpPr>
            <a:cxnSpLocks/>
          </p:cNvCxnSpPr>
          <p:nvPr/>
        </p:nvCxnSpPr>
        <p:spPr>
          <a:xfrm>
            <a:off x="9201922" y="4715634"/>
            <a:ext cx="0" cy="138930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0BDC4F1-3A48-24F0-6B3A-8ADFDD06BBBB}"/>
              </a:ext>
            </a:extLst>
          </p:cNvPr>
          <p:cNvSpPr txBox="1"/>
          <p:nvPr/>
        </p:nvSpPr>
        <p:spPr>
          <a:xfrm>
            <a:off x="3484326" y="5609228"/>
            <a:ext cx="1244700" cy="584775"/>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Science</a:t>
            </a:r>
          </a:p>
          <a:p>
            <a:pPr marL="0" marR="0" lvl="0" indent="0" algn="r"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Experience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67E63DDD-6694-F19C-AF6F-B6726976A101}"/>
              </a:ext>
            </a:extLst>
          </p:cNvPr>
          <p:cNvSpPr txBox="1"/>
          <p:nvPr/>
        </p:nvSpPr>
        <p:spPr>
          <a:xfrm>
            <a:off x="5291676" y="5595937"/>
            <a:ext cx="1976456" cy="83099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Academic Ex</a:t>
            </a:r>
            <a:r>
              <a:rPr lang="en-US" sz="1600" dirty="0" err="1">
                <a:solidFill>
                  <a:prstClr val="black"/>
                </a:solidFill>
                <a:latin typeface="Calibri" panose="020F0502020204030204"/>
              </a:rPr>
              <a:t>perience</a:t>
            </a:r>
            <a:endParaRPr lang="en-US" sz="1600" dirty="0">
              <a:solidFill>
                <a:prstClr val="black"/>
              </a:solidFill>
              <a:latin typeface="Calibri" panose="020F0502020204030204"/>
            </a:endParaRP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Majoring in Data Science</a:t>
            </a:r>
          </a:p>
        </p:txBody>
      </p:sp>
      <p:sp>
        <p:nvSpPr>
          <p:cNvPr id="26" name="TextBox 25">
            <a:extLst>
              <a:ext uri="{FF2B5EF4-FFF2-40B4-BE49-F238E27FC236}">
                <a16:creationId xmlns:a16="http://schemas.microsoft.com/office/drawing/2014/main" id="{59092A18-5B0B-07EC-D0F4-99041A242B4B}"/>
              </a:ext>
            </a:extLst>
          </p:cNvPr>
          <p:cNvSpPr txBox="1"/>
          <p:nvPr/>
        </p:nvSpPr>
        <p:spPr>
          <a:xfrm>
            <a:off x="7609277" y="5622010"/>
            <a:ext cx="1515652" cy="83099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Scientist</a:t>
            </a:r>
          </a:p>
          <a:p>
            <a:pPr marL="0" marR="0" lvl="0" indent="0" algn="r"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Experience in the US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D5207921-633B-D168-BC73-67EED75D246B}"/>
              </a:ext>
            </a:extLst>
          </p:cNvPr>
          <p:cNvSpPr txBox="1"/>
          <p:nvPr/>
        </p:nvSpPr>
        <p:spPr>
          <a:xfrm>
            <a:off x="1693747" y="3096173"/>
            <a:ext cx="867545" cy="307777"/>
          </a:xfrm>
          <a:prstGeom prst="rect">
            <a:avLst/>
          </a:prstGeom>
          <a:noFill/>
        </p:spPr>
        <p:txBody>
          <a:bodyPr wrap="none" rtlCol="0">
            <a:spAutoFit/>
          </a:bodyPr>
          <a:lstStyle/>
          <a:p>
            <a:pPr defTabSz="457200"/>
            <a:r>
              <a:rPr lang="en-US" sz="1400" b="1" dirty="0">
                <a:solidFill>
                  <a:prstClr val="black"/>
                </a:solidFill>
                <a:latin typeface="Calibri" panose="020F0502020204030204"/>
              </a:rPr>
              <a:t>2015 - 19</a:t>
            </a:r>
          </a:p>
        </p:txBody>
      </p:sp>
      <p:sp>
        <p:nvSpPr>
          <p:cNvPr id="28" name="TextBox 27">
            <a:extLst>
              <a:ext uri="{FF2B5EF4-FFF2-40B4-BE49-F238E27FC236}">
                <a16:creationId xmlns:a16="http://schemas.microsoft.com/office/drawing/2014/main" id="{106B5E09-82C5-2CCE-195E-052DAA07DA40}"/>
              </a:ext>
            </a:extLst>
          </p:cNvPr>
          <p:cNvSpPr txBox="1"/>
          <p:nvPr/>
        </p:nvSpPr>
        <p:spPr>
          <a:xfrm>
            <a:off x="3568553" y="4338376"/>
            <a:ext cx="867545"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2019 - 22</a:t>
            </a:r>
          </a:p>
        </p:txBody>
      </p:sp>
      <p:sp>
        <p:nvSpPr>
          <p:cNvPr id="29" name="TextBox 28">
            <a:extLst>
              <a:ext uri="{FF2B5EF4-FFF2-40B4-BE49-F238E27FC236}">
                <a16:creationId xmlns:a16="http://schemas.microsoft.com/office/drawing/2014/main" id="{2D659888-3842-FF52-6B9A-A8132F743B2D}"/>
              </a:ext>
            </a:extLst>
          </p:cNvPr>
          <p:cNvSpPr txBox="1"/>
          <p:nvPr/>
        </p:nvSpPr>
        <p:spPr>
          <a:xfrm>
            <a:off x="6084512" y="3695928"/>
            <a:ext cx="867545" cy="307777"/>
          </a:xfrm>
          <a:prstGeom prst="rect">
            <a:avLst/>
          </a:prstGeom>
          <a:noFill/>
        </p:spPr>
        <p:txBody>
          <a:bodyPr wrap="none" rtlCol="0">
            <a:spAutoFit/>
          </a:bodyPr>
          <a:lstStyle/>
          <a:p>
            <a:pPr defTabSz="457200"/>
            <a:r>
              <a:rPr lang="en-US" sz="1400" b="1" dirty="0">
                <a:solidFill>
                  <a:prstClr val="black"/>
                </a:solidFill>
                <a:latin typeface="Calibri" panose="020F0502020204030204"/>
              </a:rPr>
              <a:t>2022 - 24</a:t>
            </a:r>
          </a:p>
        </p:txBody>
      </p:sp>
      <p:sp>
        <p:nvSpPr>
          <p:cNvPr id="30" name="TextBox 29">
            <a:extLst>
              <a:ext uri="{FF2B5EF4-FFF2-40B4-BE49-F238E27FC236}">
                <a16:creationId xmlns:a16="http://schemas.microsoft.com/office/drawing/2014/main" id="{B128970E-D6D1-B6ED-40B3-0BF4107E937C}"/>
              </a:ext>
            </a:extLst>
          </p:cNvPr>
          <p:cNvSpPr txBox="1"/>
          <p:nvPr/>
        </p:nvSpPr>
        <p:spPr>
          <a:xfrm>
            <a:off x="8320938" y="4232272"/>
            <a:ext cx="550151" cy="307777"/>
          </a:xfrm>
          <a:prstGeom prst="rect">
            <a:avLst/>
          </a:prstGeom>
          <a:noFill/>
        </p:spPr>
        <p:txBody>
          <a:bodyPr wrap="none" rtlCol="0">
            <a:spAutoFit/>
          </a:bodyPr>
          <a:lstStyle/>
          <a:p>
            <a:pPr defTabSz="457200"/>
            <a:r>
              <a:rPr lang="en-US" sz="1400" b="1" dirty="0">
                <a:solidFill>
                  <a:prstClr val="black"/>
                </a:solidFill>
                <a:latin typeface="Calibri" panose="020F0502020204030204"/>
              </a:rPr>
              <a:t>2023</a:t>
            </a:r>
          </a:p>
        </p:txBody>
      </p:sp>
      <p:pic>
        <p:nvPicPr>
          <p:cNvPr id="14" name="Picture 13" descr="A logo with a tree in the middle&#10;&#10;Description automatically generated">
            <a:extLst>
              <a:ext uri="{FF2B5EF4-FFF2-40B4-BE49-F238E27FC236}">
                <a16:creationId xmlns:a16="http://schemas.microsoft.com/office/drawing/2014/main" id="{262A9878-701C-0B07-C435-1A0B98CF9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73" y="1535162"/>
            <a:ext cx="963251" cy="960203"/>
          </a:xfrm>
          <a:prstGeom prst="rect">
            <a:avLst/>
          </a:prstGeom>
        </p:spPr>
      </p:pic>
      <p:pic>
        <p:nvPicPr>
          <p:cNvPr id="17" name="Picture 16" descr="A purple and black logo&#10;&#10;Description automatically generated">
            <a:extLst>
              <a:ext uri="{FF2B5EF4-FFF2-40B4-BE49-F238E27FC236}">
                <a16:creationId xmlns:a16="http://schemas.microsoft.com/office/drawing/2014/main" id="{178DC116-5B94-92FC-86C7-16163DD40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256" y="1918866"/>
            <a:ext cx="1593538" cy="448253"/>
          </a:xfrm>
          <a:prstGeom prst="rect">
            <a:avLst/>
          </a:prstGeom>
        </p:spPr>
      </p:pic>
      <p:pic>
        <p:nvPicPr>
          <p:cNvPr id="21" name="Picture 20" descr="A black and orange logo&#10;&#10;Description automatically generated">
            <a:extLst>
              <a:ext uri="{FF2B5EF4-FFF2-40B4-BE49-F238E27FC236}">
                <a16:creationId xmlns:a16="http://schemas.microsoft.com/office/drawing/2014/main" id="{CA400497-E397-7D4F-1C53-CC6ABC7838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6676" y="1166545"/>
            <a:ext cx="1219200" cy="657225"/>
          </a:xfrm>
          <a:prstGeom prst="rect">
            <a:avLst/>
          </a:prstGeom>
        </p:spPr>
      </p:pic>
      <p:pic>
        <p:nvPicPr>
          <p:cNvPr id="34" name="Picture 33" descr="A logo of a university&#10;&#10;Description automatically generated">
            <a:extLst>
              <a:ext uri="{FF2B5EF4-FFF2-40B4-BE49-F238E27FC236}">
                <a16:creationId xmlns:a16="http://schemas.microsoft.com/office/drawing/2014/main" id="{386A199D-E38F-1351-74FA-71E2EFE412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6576" y="2100082"/>
            <a:ext cx="996091" cy="996091"/>
          </a:xfrm>
          <a:prstGeom prst="rect">
            <a:avLst/>
          </a:prstGeom>
        </p:spPr>
      </p:pic>
      <p:pic>
        <p:nvPicPr>
          <p:cNvPr id="36" name="Picture 35" descr="A blue and white logo&#10;&#10;Description automatically generated">
            <a:extLst>
              <a:ext uri="{FF2B5EF4-FFF2-40B4-BE49-F238E27FC236}">
                <a16:creationId xmlns:a16="http://schemas.microsoft.com/office/drawing/2014/main" id="{1E215395-34F8-D61A-1305-2732A058A3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1178" y="2100082"/>
            <a:ext cx="1098198" cy="617736"/>
          </a:xfrm>
          <a:prstGeom prst="rect">
            <a:avLst/>
          </a:prstGeom>
        </p:spPr>
      </p:pic>
    </p:spTree>
    <p:extLst>
      <p:ext uri="{BB962C8B-B14F-4D97-AF65-F5344CB8AC3E}">
        <p14:creationId xmlns:p14="http://schemas.microsoft.com/office/powerpoint/2010/main" val="236694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E9AA3-693C-5DF3-8218-5A8F139A20C3}"/>
              </a:ext>
            </a:extLst>
          </p:cNvPr>
          <p:cNvSpPr txBox="1"/>
          <p:nvPr/>
        </p:nvSpPr>
        <p:spPr>
          <a:xfrm>
            <a:off x="1357426" y="275603"/>
            <a:ext cx="9233452" cy="461665"/>
          </a:xfrm>
          <a:prstGeom prst="rect">
            <a:avLst/>
          </a:prstGeom>
          <a:noFill/>
        </p:spPr>
        <p:txBody>
          <a:bodyPr wrap="square" rtlCol="0">
            <a:spAutoFit/>
          </a:bodyPr>
          <a:lstStyle>
            <a:defPPr>
              <a:defRPr lang="en-US"/>
            </a:defPPr>
            <a:lvl1pPr>
              <a:defRPr sz="2400" b="1">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What :I bring to the table:</a:t>
            </a:r>
          </a:p>
        </p:txBody>
      </p:sp>
      <p:pic>
        <p:nvPicPr>
          <p:cNvPr id="5" name="Picture 4">
            <a:extLst>
              <a:ext uri="{FF2B5EF4-FFF2-40B4-BE49-F238E27FC236}">
                <a16:creationId xmlns:a16="http://schemas.microsoft.com/office/drawing/2014/main" id="{8EEC968C-E4BC-061E-01AD-7E748AF88650}"/>
              </a:ext>
            </a:extLst>
          </p:cNvPr>
          <p:cNvPicPr>
            <a:picLocks noChangeAspect="1"/>
          </p:cNvPicPr>
          <p:nvPr/>
        </p:nvPicPr>
        <p:blipFill>
          <a:blip r:embed="rId2"/>
          <a:stretch>
            <a:fillRect/>
          </a:stretch>
        </p:blipFill>
        <p:spPr>
          <a:xfrm>
            <a:off x="1023731" y="1126432"/>
            <a:ext cx="934277" cy="934277"/>
          </a:xfrm>
          <a:prstGeom prst="rect">
            <a:avLst/>
          </a:prstGeom>
        </p:spPr>
      </p:pic>
      <p:sp>
        <p:nvSpPr>
          <p:cNvPr id="6" name="TextBox 5">
            <a:extLst>
              <a:ext uri="{FF2B5EF4-FFF2-40B4-BE49-F238E27FC236}">
                <a16:creationId xmlns:a16="http://schemas.microsoft.com/office/drawing/2014/main" id="{429A35B6-AB5C-D31B-6016-FAEF9E1A5F87}"/>
              </a:ext>
            </a:extLst>
          </p:cNvPr>
          <p:cNvSpPr txBox="1"/>
          <p:nvPr/>
        </p:nvSpPr>
        <p:spPr>
          <a:xfrm>
            <a:off x="481284" y="2060709"/>
            <a:ext cx="2594115"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Data Driven Insights –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e.g. transforming complex data into actionable insights for strategic decisions</a:t>
            </a:r>
          </a:p>
        </p:txBody>
      </p:sp>
      <p:pic>
        <p:nvPicPr>
          <p:cNvPr id="8" name="Picture 7">
            <a:extLst>
              <a:ext uri="{FF2B5EF4-FFF2-40B4-BE49-F238E27FC236}">
                <a16:creationId xmlns:a16="http://schemas.microsoft.com/office/drawing/2014/main" id="{E79266DD-FE96-A606-759E-FC4F8F2DF0BF}"/>
              </a:ext>
            </a:extLst>
          </p:cNvPr>
          <p:cNvPicPr>
            <a:picLocks noChangeAspect="1"/>
          </p:cNvPicPr>
          <p:nvPr/>
        </p:nvPicPr>
        <p:blipFill>
          <a:blip r:embed="rId3"/>
          <a:stretch>
            <a:fillRect/>
          </a:stretch>
        </p:blipFill>
        <p:spPr>
          <a:xfrm>
            <a:off x="5328907" y="1022457"/>
            <a:ext cx="1038255" cy="1038255"/>
          </a:xfrm>
          <a:prstGeom prst="rect">
            <a:avLst/>
          </a:prstGeom>
        </p:spPr>
      </p:pic>
      <p:sp>
        <p:nvSpPr>
          <p:cNvPr id="9" name="TextBox 8">
            <a:extLst>
              <a:ext uri="{FF2B5EF4-FFF2-40B4-BE49-F238E27FC236}">
                <a16:creationId xmlns:a16="http://schemas.microsoft.com/office/drawing/2014/main" id="{525B06AD-8203-75C2-A04C-FE64C5392721}"/>
              </a:ext>
            </a:extLst>
          </p:cNvPr>
          <p:cNvSpPr txBox="1"/>
          <p:nvPr/>
        </p:nvSpPr>
        <p:spPr>
          <a:xfrm>
            <a:off x="4363278" y="2060707"/>
            <a:ext cx="374705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Technical Proficiency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Proficient in DBMS, Python, and Cloud tools to streamline data processes</a:t>
            </a:r>
          </a:p>
        </p:txBody>
      </p:sp>
      <p:pic>
        <p:nvPicPr>
          <p:cNvPr id="11" name="Picture 10">
            <a:extLst>
              <a:ext uri="{FF2B5EF4-FFF2-40B4-BE49-F238E27FC236}">
                <a16:creationId xmlns:a16="http://schemas.microsoft.com/office/drawing/2014/main" id="{3895DC60-551C-3968-13AC-D7ADAE48BB83}"/>
              </a:ext>
            </a:extLst>
          </p:cNvPr>
          <p:cNvPicPr>
            <a:picLocks noChangeAspect="1"/>
          </p:cNvPicPr>
          <p:nvPr/>
        </p:nvPicPr>
        <p:blipFill>
          <a:blip r:embed="rId4"/>
          <a:stretch>
            <a:fillRect/>
          </a:stretch>
        </p:blipFill>
        <p:spPr>
          <a:xfrm>
            <a:off x="9767049" y="1022457"/>
            <a:ext cx="1172686" cy="1172686"/>
          </a:xfrm>
          <a:prstGeom prst="rect">
            <a:avLst/>
          </a:prstGeom>
        </p:spPr>
      </p:pic>
      <p:sp>
        <p:nvSpPr>
          <p:cNvPr id="12" name="TextBox 11">
            <a:extLst>
              <a:ext uri="{FF2B5EF4-FFF2-40B4-BE49-F238E27FC236}">
                <a16:creationId xmlns:a16="http://schemas.microsoft.com/office/drawing/2014/main" id="{7EB2B808-06AC-5B0D-D180-17A642B6D57B}"/>
              </a:ext>
            </a:extLst>
          </p:cNvPr>
          <p:cNvSpPr txBox="1"/>
          <p:nvPr/>
        </p:nvSpPr>
        <p:spPr>
          <a:xfrm>
            <a:off x="8620670" y="2105561"/>
            <a:ext cx="3465445"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Efficiency Optimization –</a:t>
            </a:r>
            <a:r>
              <a:rPr lang="en-US" sz="2000" b="1" dirty="0">
                <a:solidFill>
                  <a:srgbClr val="44546A"/>
                </a:solidFill>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Experienced in identifying and implementing process improvements for operational efficiency.</a:t>
            </a:r>
          </a:p>
        </p:txBody>
      </p:sp>
      <p:pic>
        <p:nvPicPr>
          <p:cNvPr id="14" name="Picture 13">
            <a:extLst>
              <a:ext uri="{FF2B5EF4-FFF2-40B4-BE49-F238E27FC236}">
                <a16:creationId xmlns:a16="http://schemas.microsoft.com/office/drawing/2014/main" id="{B63DC89C-2705-0AA2-21FA-E09492A70AE5}"/>
              </a:ext>
            </a:extLst>
          </p:cNvPr>
          <p:cNvPicPr>
            <a:picLocks noChangeAspect="1"/>
          </p:cNvPicPr>
          <p:nvPr/>
        </p:nvPicPr>
        <p:blipFill>
          <a:blip r:embed="rId5"/>
          <a:stretch>
            <a:fillRect/>
          </a:stretch>
        </p:blipFill>
        <p:spPr>
          <a:xfrm>
            <a:off x="2722808" y="4040492"/>
            <a:ext cx="1171420" cy="1171420"/>
          </a:xfrm>
          <a:prstGeom prst="rect">
            <a:avLst/>
          </a:prstGeom>
        </p:spPr>
      </p:pic>
      <p:sp>
        <p:nvSpPr>
          <p:cNvPr id="15" name="TextBox 14">
            <a:extLst>
              <a:ext uri="{FF2B5EF4-FFF2-40B4-BE49-F238E27FC236}">
                <a16:creationId xmlns:a16="http://schemas.microsoft.com/office/drawing/2014/main" id="{0D28D5B0-D77A-7DE8-7210-D27ABCA65A13}"/>
              </a:ext>
            </a:extLst>
          </p:cNvPr>
          <p:cNvSpPr txBox="1"/>
          <p:nvPr/>
        </p:nvSpPr>
        <p:spPr>
          <a:xfrm>
            <a:off x="2263409" y="5211910"/>
            <a:ext cx="3319911"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Cross-Functional Collaboration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worked closely with </a:t>
            </a:r>
            <a:r>
              <a:rPr lang="en-US" sz="2000" dirty="0">
                <a:solidFill>
                  <a:prstClr val="white"/>
                </a:solidFill>
                <a:latin typeface="Times New Roman" panose="02020603050405020304" pitchFamily="18" charset="0"/>
                <a:cs typeface="Times New Roman" panose="02020603050405020304" pitchFamily="18" charset="0"/>
              </a:rPr>
              <a:t>GTM</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supply chain</a:t>
            </a:r>
            <a:r>
              <a:rPr lang="en-US" sz="2000" dirty="0">
                <a:solidFill>
                  <a:prstClr val="white"/>
                </a:solidFill>
                <a:latin typeface="Times New Roman" panose="02020603050405020304" pitchFamily="18" charset="0"/>
                <a:cs typeface="Times New Roman" panose="02020603050405020304" pitchFamily="18" charset="0"/>
              </a:rPr>
              <a:t> and</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product teams</a:t>
            </a:r>
          </a:p>
        </p:txBody>
      </p:sp>
      <p:pic>
        <p:nvPicPr>
          <p:cNvPr id="17" name="Picture 16">
            <a:extLst>
              <a:ext uri="{FF2B5EF4-FFF2-40B4-BE49-F238E27FC236}">
                <a16:creationId xmlns:a16="http://schemas.microsoft.com/office/drawing/2014/main" id="{0A75D5FA-D6D5-47EF-4CAF-DDF5907AA242}"/>
              </a:ext>
            </a:extLst>
          </p:cNvPr>
          <p:cNvPicPr>
            <a:picLocks noChangeAspect="1"/>
          </p:cNvPicPr>
          <p:nvPr/>
        </p:nvPicPr>
        <p:blipFill>
          <a:blip r:embed="rId6"/>
          <a:stretch>
            <a:fillRect/>
          </a:stretch>
        </p:blipFill>
        <p:spPr>
          <a:xfrm>
            <a:off x="7959533" y="4040490"/>
            <a:ext cx="1322274" cy="1322274"/>
          </a:xfrm>
          <a:prstGeom prst="rect">
            <a:avLst/>
          </a:prstGeom>
        </p:spPr>
      </p:pic>
      <p:sp>
        <p:nvSpPr>
          <p:cNvPr id="20" name="TextBox 19">
            <a:extLst>
              <a:ext uri="{FF2B5EF4-FFF2-40B4-BE49-F238E27FC236}">
                <a16:creationId xmlns:a16="http://schemas.microsoft.com/office/drawing/2014/main" id="{2A577507-ACA7-47E6-A087-C5DC66F946B9}"/>
              </a:ext>
            </a:extLst>
          </p:cNvPr>
          <p:cNvSpPr txBox="1"/>
          <p:nvPr/>
        </p:nvSpPr>
        <p:spPr>
          <a:xfrm>
            <a:off x="7010541" y="5365797"/>
            <a:ext cx="409288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44546A"/>
                </a:solidFill>
                <a:latin typeface="Times New Roman" panose="02020603050405020304" pitchFamily="18" charset="0"/>
                <a:cs typeface="Times New Roman" panose="02020603050405020304" pitchFamily="18" charset="0"/>
              </a:rPr>
              <a:t>Adept at </a:t>
            </a:r>
            <a:r>
              <a:rPr kumimoji="0" lang="en-US" sz="20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learning quickly</a:t>
            </a:r>
            <a:endPar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e.g. learning</a:t>
            </a:r>
            <a:r>
              <a:rPr lang="en-US" sz="2000" dirty="0">
                <a:solidFill>
                  <a:prstClr val="white"/>
                </a:solidFill>
                <a:latin typeface="Times New Roman" panose="02020603050405020304" pitchFamily="18" charset="0"/>
                <a:cs typeface="Times New Roman" panose="02020603050405020304" pitchFamily="18" charset="0"/>
              </a:rPr>
              <a:t> new technologies and concepts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2708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7E475F9-3050-CAB4-507F-001547B15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929" y="2701720"/>
            <a:ext cx="1209262" cy="12092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AF5294-AB60-AC98-BCD8-EB3337A0A926}"/>
              </a:ext>
            </a:extLst>
          </p:cNvPr>
          <p:cNvSpPr txBox="1"/>
          <p:nvPr/>
        </p:nvSpPr>
        <p:spPr>
          <a:xfrm>
            <a:off x="210612" y="4173067"/>
            <a:ext cx="3935896"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Stage 1: Training and Familiarization, Documentation and Knowledge Base, Setting Objectives</a:t>
            </a:r>
          </a:p>
        </p:txBody>
      </p:sp>
      <p:pic>
        <p:nvPicPr>
          <p:cNvPr id="7" name="Picture 2">
            <a:extLst>
              <a:ext uri="{FF2B5EF4-FFF2-40B4-BE49-F238E27FC236}">
                <a16:creationId xmlns:a16="http://schemas.microsoft.com/office/drawing/2014/main" id="{77FD0917-3136-81D5-845D-6B1B3EE15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935" y="2366629"/>
            <a:ext cx="1578668" cy="1578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474E45-EBA6-1E17-EB53-8518ECB8121E}"/>
              </a:ext>
            </a:extLst>
          </p:cNvPr>
          <p:cNvSpPr txBox="1"/>
          <p:nvPr/>
        </p:nvSpPr>
        <p:spPr>
          <a:xfrm>
            <a:off x="4481130" y="4173067"/>
            <a:ext cx="3935896" cy="132343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Stage 2 - Shadowing and Mentorship, On the job learning</a:t>
            </a:r>
            <a:r>
              <a:rPr lang="en-US" sz="200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and gaining insights into best practices.</a:t>
            </a:r>
          </a:p>
        </p:txBody>
      </p:sp>
      <p:pic>
        <p:nvPicPr>
          <p:cNvPr id="9" name="Picture 2">
            <a:extLst>
              <a:ext uri="{FF2B5EF4-FFF2-40B4-BE49-F238E27FC236}">
                <a16:creationId xmlns:a16="http://schemas.microsoft.com/office/drawing/2014/main" id="{9AA84B57-3739-4FEC-9C78-9FF30ED89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4371" y="2118861"/>
            <a:ext cx="2034208" cy="20342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E967A29-FEC5-D58F-E4D0-52405FC649B8}"/>
              </a:ext>
            </a:extLst>
          </p:cNvPr>
          <p:cNvSpPr txBox="1"/>
          <p:nvPr/>
        </p:nvSpPr>
        <p:spPr>
          <a:xfrm>
            <a:off x="8751648" y="4153069"/>
            <a:ext cx="3462129" cy="132343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Stage 3: Independent Handling of tasks, Continued Learning and Skill Development, Performance Excellence</a:t>
            </a:r>
          </a:p>
        </p:txBody>
      </p:sp>
      <p:sp>
        <p:nvSpPr>
          <p:cNvPr id="11" name="TextBox 10">
            <a:extLst>
              <a:ext uri="{FF2B5EF4-FFF2-40B4-BE49-F238E27FC236}">
                <a16:creationId xmlns:a16="http://schemas.microsoft.com/office/drawing/2014/main" id="{6BE7DA46-5E19-E33E-6B3B-7EC973AD05F4}"/>
              </a:ext>
            </a:extLst>
          </p:cNvPr>
          <p:cNvSpPr txBox="1"/>
          <p:nvPr/>
        </p:nvSpPr>
        <p:spPr>
          <a:xfrm>
            <a:off x="3632660" y="461768"/>
            <a:ext cx="9233452" cy="461665"/>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2400" b="1" i="0" u="none" strike="noStrike" cap="none" spc="0" normalizeH="0" baseline="0">
                <a:ln>
                  <a:noFill/>
                </a:ln>
                <a:solidFill>
                  <a:prstClr val="white"/>
                </a:solidFill>
                <a:effectLst/>
                <a:uLnTx/>
                <a:uFillTx/>
                <a:latin typeface="Times New Roman" panose="02020603050405020304" pitchFamily="18" charset="0"/>
                <a:ea typeface="+mj-ea"/>
                <a:cs typeface="Times New Roman" panose="02020603050405020304"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Plan of Action – First 100 days</a:t>
            </a:r>
          </a:p>
        </p:txBody>
      </p:sp>
      <p:sp>
        <p:nvSpPr>
          <p:cNvPr id="2" name="TextBox 1">
            <a:extLst>
              <a:ext uri="{FF2B5EF4-FFF2-40B4-BE49-F238E27FC236}">
                <a16:creationId xmlns:a16="http://schemas.microsoft.com/office/drawing/2014/main" id="{9186524C-7C3A-D376-3C4D-59E7C7B56949}"/>
              </a:ext>
            </a:extLst>
          </p:cNvPr>
          <p:cNvSpPr txBox="1"/>
          <p:nvPr/>
        </p:nvSpPr>
        <p:spPr>
          <a:xfrm>
            <a:off x="1641542" y="1808613"/>
            <a:ext cx="98777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Learn</a:t>
            </a:r>
          </a:p>
        </p:txBody>
      </p:sp>
      <p:sp>
        <p:nvSpPr>
          <p:cNvPr id="3" name="TextBox 2">
            <a:extLst>
              <a:ext uri="{FF2B5EF4-FFF2-40B4-BE49-F238E27FC236}">
                <a16:creationId xmlns:a16="http://schemas.microsoft.com/office/drawing/2014/main" id="{7BD14D8D-A800-C3F1-104C-3CE9BD5DAB5C}"/>
              </a:ext>
            </a:extLst>
          </p:cNvPr>
          <p:cNvSpPr txBox="1"/>
          <p:nvPr/>
        </p:nvSpPr>
        <p:spPr>
          <a:xfrm>
            <a:off x="5396930" y="1808613"/>
            <a:ext cx="122982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Shadow</a:t>
            </a:r>
          </a:p>
        </p:txBody>
      </p:sp>
      <p:sp>
        <p:nvSpPr>
          <p:cNvPr id="4" name="TextBox 3">
            <a:extLst>
              <a:ext uri="{FF2B5EF4-FFF2-40B4-BE49-F238E27FC236}">
                <a16:creationId xmlns:a16="http://schemas.microsoft.com/office/drawing/2014/main" id="{A7155DAC-917F-8415-826D-A5FB039CD7CE}"/>
              </a:ext>
            </a:extLst>
          </p:cNvPr>
          <p:cNvSpPr txBox="1"/>
          <p:nvPr/>
        </p:nvSpPr>
        <p:spPr>
          <a:xfrm>
            <a:off x="9841447" y="1668179"/>
            <a:ext cx="114005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Deliver</a:t>
            </a:r>
          </a:p>
        </p:txBody>
      </p:sp>
    </p:spTree>
    <p:extLst>
      <p:ext uri="{BB962C8B-B14F-4D97-AF65-F5344CB8AC3E}">
        <p14:creationId xmlns:p14="http://schemas.microsoft.com/office/powerpoint/2010/main" val="10844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EE208-599C-1022-0445-A5F0C671C963}"/>
              </a:ext>
            </a:extLst>
          </p:cNvPr>
          <p:cNvSpPr txBox="1"/>
          <p:nvPr/>
        </p:nvSpPr>
        <p:spPr>
          <a:xfrm>
            <a:off x="1596524" y="1741527"/>
            <a:ext cx="8736496" cy="35394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Thanks for your time</a:t>
            </a:r>
            <a:br>
              <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Look forward to the opportunity to work for Neo4j</a:t>
            </a:r>
          </a:p>
        </p:txBody>
      </p:sp>
      <p:pic>
        <p:nvPicPr>
          <p:cNvPr id="6148" name="Picture 4" descr="Thank You Icons - Free SVG &amp; PNG Thank You Images - Noun Project">
            <a:extLst>
              <a:ext uri="{FF2B5EF4-FFF2-40B4-BE49-F238E27FC236}">
                <a16:creationId xmlns:a16="http://schemas.microsoft.com/office/drawing/2014/main" id="{5F9CA2D4-8E23-12FD-A6A8-EF79523E8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854" y="2704096"/>
            <a:ext cx="1614292" cy="161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9599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1869</TotalTime>
  <Words>439</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Calibri</vt:lpstr>
      <vt:lpstr>Calibri Light</vt:lpstr>
      <vt:lpstr>Times New Roman</vt:lpstr>
      <vt:lpstr>1_Office Theme</vt:lpstr>
      <vt:lpstr>Office 2013 - 2022 Theme</vt:lpstr>
      <vt:lpstr>2_Office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Shankar</dc:creator>
  <cp:lastModifiedBy>Abhishek Shankar</cp:lastModifiedBy>
  <cp:revision>81</cp:revision>
  <dcterms:created xsi:type="dcterms:W3CDTF">2024-11-07T20:24:27Z</dcterms:created>
  <dcterms:modified xsi:type="dcterms:W3CDTF">2024-12-02T18:03:18Z</dcterms:modified>
</cp:coreProperties>
</file>