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B2F3D0-C38B-4ECA-A119-2CDBA28F2F8E}">
  <a:tblStyle styleId="{88B2F3D0-C38B-4ECA-A119-2CDBA28F2F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99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fc6e08f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fc6e08f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f28e875f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f28e875f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e7b2cd0de_0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e7b2cd0de_0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fc6e08f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fc6e08f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e7b2cd0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e7b2cd0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e7b2cd0d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e7b2cd0d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e7b2cd0de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e7b2cd0de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e7b2cd0de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e7b2cd0de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e7b2cd0de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e7b2cd0de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e7b2cd0de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e7b2cd0de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e7b2cd0de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e7b2cd0de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e7b2cd0de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e7b2cd0de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198200" y="237830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CineSphere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882952" y="1544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Powered Entertainment Guide</a:t>
            </a:r>
            <a:endParaRPr sz="21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11700" y="450937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 dirty="0"/>
              <a:t>Abhishek Shankar</a:t>
            </a:r>
            <a:endParaRPr sz="1879"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674" y="2002788"/>
            <a:ext cx="2644625" cy="19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27650" y="105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- Personalised Recommendations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127650" y="1152475"/>
            <a:ext cx="4540800" cy="29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Users are given a set of movies based on the most popular movies in the database.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Node similarity is determined by measuring the distance between nodes, which is then filtered based on the collective characteristics of the nodes.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aim to identify in relation to the source node that serves as the reference point.</a:t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450" y="760488"/>
            <a:ext cx="4289775" cy="41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234200" y="425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- Vector Search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125" y="1345950"/>
            <a:ext cx="6647575" cy="326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- Q&amp;A Bot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9485"/>
          <a:stretch/>
        </p:blipFill>
        <p:spPr>
          <a:xfrm>
            <a:off x="1243875" y="1098825"/>
            <a:ext cx="6332201" cy="31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Interface - Multi-Agent Tool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439075" y="1337100"/>
            <a:ext cx="1477200" cy="43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CineSphere ChatBot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" name="Google Shape;164;p23"/>
          <p:cNvCxnSpPr>
            <a:stCxn id="165" idx="1"/>
            <a:endCxn id="166" idx="0"/>
          </p:cNvCxnSpPr>
          <p:nvPr/>
        </p:nvCxnSpPr>
        <p:spPr>
          <a:xfrm flipH="1">
            <a:off x="1432525" y="2527525"/>
            <a:ext cx="1337100" cy="70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3"/>
          <p:cNvCxnSpPr>
            <a:stCxn id="168" idx="0"/>
            <a:endCxn id="165" idx="3"/>
          </p:cNvCxnSpPr>
          <p:nvPr/>
        </p:nvCxnSpPr>
        <p:spPr>
          <a:xfrm rot="5400000" flipH="1">
            <a:off x="6072900" y="2040425"/>
            <a:ext cx="708300" cy="1682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3"/>
          <p:cNvSpPr txBox="1"/>
          <p:nvPr/>
        </p:nvSpPr>
        <p:spPr>
          <a:xfrm>
            <a:off x="414050" y="3235775"/>
            <a:ext cx="2036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Movie Q&amp;A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(Cypher Generation)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Using LangChain GraphCypherQAChain</a:t>
            </a:r>
            <a:endParaRPr sz="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2560225" y="3289625"/>
            <a:ext cx="323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Entity-Based Recommendations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(Node Similarity)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904600" y="3235775"/>
            <a:ext cx="2727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Plot-Based Recommendation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(Vector-Search)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Using OpenAI Embeddings and Vector Index</a:t>
            </a:r>
            <a:endParaRPr sz="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2769625" y="2242825"/>
            <a:ext cx="2816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Routing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Using OpenAI Function Calling, LangChain Agents</a:t>
            </a:r>
            <a:endParaRPr sz="700">
              <a:solidFill>
                <a:srgbClr val="FF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" name="Google Shape;170;p23"/>
          <p:cNvCxnSpPr>
            <a:stCxn id="163" idx="2"/>
            <a:endCxn id="165" idx="0"/>
          </p:cNvCxnSpPr>
          <p:nvPr/>
        </p:nvCxnSpPr>
        <p:spPr>
          <a:xfrm>
            <a:off x="4177675" y="1768500"/>
            <a:ext cx="0" cy="47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>
            <a:stCxn id="165" idx="2"/>
            <a:endCxn id="169" idx="0"/>
          </p:cNvCxnSpPr>
          <p:nvPr/>
        </p:nvCxnSpPr>
        <p:spPr>
          <a:xfrm>
            <a:off x="4177675" y="2812225"/>
            <a:ext cx="0" cy="4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311700" y="1318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Workflow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50" y="1017725"/>
            <a:ext cx="6759450" cy="39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Scopes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Optimised recommendations based on </a:t>
            </a:r>
            <a:endParaRPr sz="1900"/>
          </a:p>
          <a:p>
            <a:pPr marL="13716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More parameters</a:t>
            </a:r>
            <a:endParaRPr sz="1700"/>
          </a:p>
          <a:p>
            <a:pPr marL="13716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User Interactions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Refined user interface to facilitate more features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Add conversation history in Chat, and personalisation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Reduced latency and increased concurrency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Developing a hybrid vector search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Contents</a:t>
            </a:r>
            <a:endParaRPr u="sng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400" dirty="0"/>
              <a:t>Problem Statement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400" dirty="0"/>
              <a:t>Solution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400" dirty="0"/>
              <a:t>About the data</a:t>
            </a:r>
            <a:endParaRPr sz="2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400" dirty="0"/>
              <a:t>Building the graph</a:t>
            </a:r>
            <a:endParaRPr sz="2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400" dirty="0"/>
              <a:t>Functionalities</a:t>
            </a:r>
            <a:endParaRPr sz="2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400" dirty="0"/>
              <a:t>Demo + Use Cases</a:t>
            </a:r>
            <a:endParaRPr sz="24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400" dirty="0"/>
              <a:t>Future Scopes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92FA-3358-CDCE-E9AC-46075ADB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4346A-EE41-A237-E730-A7B7A6E7D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1599"/>
            <a:ext cx="3948243" cy="1313543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Wasting time trying to find the right movie to watch on a Friday night?</a:t>
            </a:r>
          </a:p>
          <a:p>
            <a:pPr marL="114300" indent="0">
              <a:buNone/>
            </a:pPr>
            <a:endParaRPr lang="en-US" sz="7200" dirty="0"/>
          </a:p>
          <a:p>
            <a:r>
              <a:rPr lang="en-US" sz="7200" dirty="0"/>
              <a:t>How can we simplify the discovery of world cinema while addressing diverse user queries about movies, actors, and genres, all within a personalized, interactive, and seamless experience?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The 9 Best Sites to Find Which TV Show to Watch Next">
            <a:extLst>
              <a:ext uri="{FF2B5EF4-FFF2-40B4-BE49-F238E27FC236}">
                <a16:creationId xmlns:a16="http://schemas.microsoft.com/office/drawing/2014/main" id="{15CE0FC2-A3FA-98FC-8D16-ED5BF5E03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1" y="1179134"/>
            <a:ext cx="3802742" cy="25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72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1E84-6D91-74AC-CBAE-73996233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C065-067E-81D2-16AA-927114FC0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User Interface and experience</a:t>
            </a:r>
          </a:p>
          <a:p>
            <a:r>
              <a:rPr lang="en-US" dirty="0" err="1"/>
              <a:t>Personalised</a:t>
            </a:r>
            <a:r>
              <a:rPr lang="en-US" dirty="0"/>
              <a:t> movie recommendations based on user preferences</a:t>
            </a:r>
          </a:p>
          <a:p>
            <a:r>
              <a:rPr lang="en-US" dirty="0"/>
              <a:t>Q&amp;A bot to cater to user queries</a:t>
            </a:r>
          </a:p>
          <a:p>
            <a:r>
              <a:rPr lang="en-US" dirty="0"/>
              <a:t>Instant movie suggestions tailored to user sentiments</a:t>
            </a:r>
          </a:p>
          <a:p>
            <a:r>
              <a:rPr lang="en-US" dirty="0"/>
              <a:t>Wide variety of world cinema</a:t>
            </a:r>
          </a:p>
          <a:p>
            <a:r>
              <a:rPr lang="en-US" dirty="0"/>
              <a:t>Using State of the art tools like</a:t>
            </a:r>
          </a:p>
          <a:p>
            <a:pPr lvl="1"/>
            <a:r>
              <a:rPr lang="en-US" dirty="0"/>
              <a:t>Neo4j</a:t>
            </a:r>
          </a:p>
          <a:p>
            <a:pPr lvl="1"/>
            <a:r>
              <a:rPr lang="en-US" dirty="0"/>
              <a:t>OpenAI</a:t>
            </a:r>
          </a:p>
          <a:p>
            <a:pPr lvl="1"/>
            <a:r>
              <a:rPr lang="en-US" dirty="0" err="1"/>
              <a:t>Streamlit</a:t>
            </a:r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About the Data</a:t>
            </a:r>
            <a:endParaRPr u="sng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3923700" cy="3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was obtained from Kaggle and consists of over 45000 movies.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points include cast, crew, plot keywords, budget, revenue, posters, release dates, languages, production companies, countries, TMDB vote counts and vote averages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713425" y="2714025"/>
            <a:ext cx="63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Movie</a:t>
            </a: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275" y="878749"/>
            <a:ext cx="4428025" cy="367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95475" y="1609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Graph Database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2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Handling Complex Relationships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Efficient Querying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Recommendation Systems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Scalability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Real-time Recommendations</a:t>
            </a:r>
            <a:endParaRPr sz="22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075" y="1038739"/>
            <a:ext cx="4022700" cy="358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475" y="1191139"/>
            <a:ext cx="4022700" cy="3582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875" y="1343539"/>
            <a:ext cx="4022700" cy="3582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586E75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603950" y="297988"/>
          <a:ext cx="7796550" cy="4547556"/>
        </p:xfrm>
        <a:graphic>
          <a:graphicData uri="http://schemas.openxmlformats.org/drawingml/2006/table">
            <a:tbl>
              <a:tblPr>
                <a:noFill/>
                <a:tableStyleId>{88B2F3D0-C38B-4ECA-A119-2CDBA28F2F8E}</a:tableStyleId>
              </a:tblPr>
              <a:tblGrid>
                <a:gridCol w="259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SQL Query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Macros Query on MS Excel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Cypher Query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SELECT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m.*,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r.*,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related.*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FROM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movies_metadata_clean_2 m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LEFT JOIN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clean_ratings r ON m.movie_id = r.movie_id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LEFT JOIN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normalised_production_companies pc ON m.movie_id = pc.movie_id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LEFT JOIN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normalised_genres g ON m.movie_id = g.movie_id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LEFT JOIN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normalised_spoken_languages sl ON m.movie_id = sl.movie_id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LEFT JOIN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normalised_production_countries pcn ON m.movie_id = pcn.movie_id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LEFT JOIN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keywords_clean k ON m.movie_id = k.movie_id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LEFT JOIN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normalised_cast2 c ON m.movie_id = c.movie_id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LEFT JOIN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normalised_crew cr ON m.movie_id = cr.movie_id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WHERE</a:t>
                      </a:r>
                      <a:endParaRPr sz="8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    m.name = 'Inception';</a:t>
                      </a:r>
                      <a:endParaRPr sz="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Sub SearchMovieInExcel()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Dim ws As Worksheet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Dim movieName As String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Dim movieRow As Long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' Set the worksheet containing movie data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Set ws = ThisWorkbook.Sheets("movies_metadata_clean_2")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' Prompt the user to enter the movie name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movieName = InputBox("Enter the movie name:")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' Find the row number of the movie with the given name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movieRow = Application.WorksheetFunction.Match(movieName, ws.Range("A:A"), 0)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' If the movie is found, display its details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If Not IsError(movieRow) Then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    MsgBox "Movie found at row " &amp; movieRow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    ' You can access movie details using ws.Cells(movieRow, columnNumber)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    ' For example: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    ' Dim movieID As String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    ' movieID = ws.Cells(movieRow, 2).Value ' Assuming ID is in column B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    ' MsgBox "Movie ID: " &amp; movieID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Else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    MsgBox "Movie not found."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    End If</a:t>
                      </a:r>
                      <a:endParaRPr sz="7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dk1"/>
                          </a:solidFill>
                        </a:rPr>
                        <a:t>End Sub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</a:rPr>
                        <a:t>MATCH (m:Movie {name:'Inception'})-[r]-(related) RETURN m, r, related;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graph</a:t>
            </a:r>
            <a:endParaRPr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1087525" y="1574025"/>
            <a:ext cx="1834900" cy="2315200"/>
            <a:chOff x="1083025" y="1574025"/>
            <a:chExt cx="1834900" cy="2315200"/>
          </a:xfrm>
        </p:grpSpPr>
        <p:sp>
          <p:nvSpPr>
            <p:cNvPr id="102" name="Google Shape;102;p1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25%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Data Cleaning</a:t>
              </a:r>
              <a:endParaRPr sz="10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Taking necessary columns and normalising data points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" name="Google Shape;105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18"/>
          <p:cNvGrpSpPr/>
          <p:nvPr/>
        </p:nvGrpSpPr>
        <p:grpSpPr>
          <a:xfrm>
            <a:off x="2796474" y="1574025"/>
            <a:ext cx="1834900" cy="2315200"/>
            <a:chOff x="1083025" y="1574025"/>
            <a:chExt cx="1834900" cy="2315200"/>
          </a:xfrm>
        </p:grpSpPr>
        <p:sp>
          <p:nvSpPr>
            <p:cNvPr id="109" name="Google Shape;109;p1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Creating Constraints</a:t>
              </a:r>
              <a:endParaRPr sz="10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Helps Speed up transactions to upload large datasets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" name="Google Shape;112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3" name="Google Shape;113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6221583" y="1573303"/>
            <a:ext cx="1834900" cy="2315200"/>
            <a:chOff x="1083025" y="1574025"/>
            <a:chExt cx="1834900" cy="2315200"/>
          </a:xfrm>
        </p:grpSpPr>
        <p:sp>
          <p:nvSpPr>
            <p:cNvPr id="116" name="Google Shape;116;p1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100%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Query Database</a:t>
              </a:r>
              <a:endParaRPr sz="1000" b="1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Check relationships and data points to ensure data quality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" name="Google Shape;119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C5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4508319" y="1573314"/>
            <a:ext cx="1834900" cy="2315200"/>
            <a:chOff x="1083025" y="1574025"/>
            <a:chExt cx="1834900" cy="2315200"/>
          </a:xfrm>
        </p:grpSpPr>
        <p:sp>
          <p:nvSpPr>
            <p:cNvPr id="123" name="Google Shape;123;p1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75%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Batch Upload</a:t>
              </a:r>
              <a:endParaRPr sz="1000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Use special plugins to batch large datasets to upload faster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" name="Google Shape;126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C5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" name="Google Shape;127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50150" y="13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graph contain?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959152" y="813749"/>
            <a:ext cx="14463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dk2"/>
                </a:solidFill>
              </a:rPr>
              <a:t>Types of Nodes</a:t>
            </a:r>
            <a:endParaRPr sz="1200" b="1" u="sng" dirty="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05563-540E-B049-2591-2EDC32B6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292" y="1131149"/>
            <a:ext cx="2189193" cy="382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C0C04-E0D4-E53A-9E0F-46C9421E0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95" y="1131149"/>
            <a:ext cx="2699950" cy="3822701"/>
          </a:xfrm>
          <a:prstGeom prst="rect">
            <a:avLst/>
          </a:prstGeom>
        </p:spPr>
      </p:pic>
      <p:sp>
        <p:nvSpPr>
          <p:cNvPr id="7" name="Google Shape;136;p19">
            <a:extLst>
              <a:ext uri="{FF2B5EF4-FFF2-40B4-BE49-F238E27FC236}">
                <a16:creationId xmlns:a16="http://schemas.microsoft.com/office/drawing/2014/main" id="{998C77BA-AA8B-27F8-5F73-899FA2EF7F57}"/>
              </a:ext>
            </a:extLst>
          </p:cNvPr>
          <p:cNvSpPr txBox="1"/>
          <p:nvPr/>
        </p:nvSpPr>
        <p:spPr>
          <a:xfrm>
            <a:off x="3687300" y="704300"/>
            <a:ext cx="14463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dk2"/>
                </a:solidFill>
              </a:rPr>
              <a:t>Types of Relationships</a:t>
            </a:r>
            <a:endParaRPr sz="1200" b="1" u="sng" dirty="0">
              <a:solidFill>
                <a:schemeClr val="dk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6E7EE5-4095-2C99-9900-571E0290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592" y="1231870"/>
            <a:ext cx="3157949" cy="2679759"/>
          </a:xfrm>
          <a:prstGeom prst="rect">
            <a:avLst/>
          </a:prstGeom>
        </p:spPr>
      </p:pic>
      <p:sp>
        <p:nvSpPr>
          <p:cNvPr id="13" name="Google Shape;136;p19">
            <a:extLst>
              <a:ext uri="{FF2B5EF4-FFF2-40B4-BE49-F238E27FC236}">
                <a16:creationId xmlns:a16="http://schemas.microsoft.com/office/drawing/2014/main" id="{9B0B3952-7CDB-A397-72A9-BFB685012641}"/>
              </a:ext>
            </a:extLst>
          </p:cNvPr>
          <p:cNvSpPr txBox="1"/>
          <p:nvPr/>
        </p:nvSpPr>
        <p:spPr>
          <a:xfrm>
            <a:off x="6738550" y="760749"/>
            <a:ext cx="14463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dk2"/>
                </a:solidFill>
              </a:rPr>
              <a:t>Types of Indices</a:t>
            </a:r>
            <a:endParaRPr sz="1200" b="1" u="sng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825</Words>
  <Application>Microsoft Office PowerPoint</Application>
  <PresentationFormat>On-screen Show (16:9)</PresentationFormat>
  <Paragraphs>136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Roboto</vt:lpstr>
      <vt:lpstr>Arial</vt:lpstr>
      <vt:lpstr>Open Sans</vt:lpstr>
      <vt:lpstr>Economica</vt:lpstr>
      <vt:lpstr>Luxe</vt:lpstr>
      <vt:lpstr>CineSphere</vt:lpstr>
      <vt:lpstr>Contents</vt:lpstr>
      <vt:lpstr>Problem Statement</vt:lpstr>
      <vt:lpstr>Solution</vt:lpstr>
      <vt:lpstr>About the Data</vt:lpstr>
      <vt:lpstr>Why Use a Graph Database</vt:lpstr>
      <vt:lpstr>PowerPoint Presentation</vt:lpstr>
      <vt:lpstr>Building the graph</vt:lpstr>
      <vt:lpstr>What does the graph contain?</vt:lpstr>
      <vt:lpstr>Functionalities - Personalised Recommendations</vt:lpstr>
      <vt:lpstr>Functionalities - Vector Search</vt:lpstr>
      <vt:lpstr>Functionality - Q&amp;A Bot</vt:lpstr>
      <vt:lpstr>Chat Interface - Multi-Agent Tool</vt:lpstr>
      <vt:lpstr>Product Workflow</vt:lpstr>
      <vt:lpstr>Future Scopes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Abhishek Shankar</cp:lastModifiedBy>
  <cp:revision>21</cp:revision>
  <dcterms:modified xsi:type="dcterms:W3CDTF">2024-12-02T15:02:07Z</dcterms:modified>
</cp:coreProperties>
</file>