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8" r:id="rId6"/>
    <p:sldId id="276" r:id="rId7"/>
    <p:sldId id="290" r:id="rId8"/>
    <p:sldId id="292" r:id="rId9"/>
    <p:sldId id="293" r:id="rId10"/>
    <p:sldId id="316" r:id="rId11"/>
    <p:sldId id="295" r:id="rId12"/>
    <p:sldId id="297" r:id="rId13"/>
    <p:sldId id="298" r:id="rId14"/>
    <p:sldId id="299" r:id="rId15"/>
    <p:sldId id="300" r:id="rId16"/>
    <p:sldId id="301" r:id="rId17"/>
    <p:sldId id="289" r:id="rId18"/>
    <p:sldId id="302" r:id="rId19"/>
    <p:sldId id="303" r:id="rId20"/>
    <p:sldId id="304" r:id="rId21"/>
    <p:sldId id="306" r:id="rId22"/>
    <p:sldId id="307" r:id="rId23"/>
    <p:sldId id="308" r:id="rId24"/>
    <p:sldId id="309" r:id="rId25"/>
    <p:sldId id="283" r:id="rId26"/>
    <p:sldId id="318" r:id="rId27"/>
    <p:sldId id="31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25" autoAdjust="0"/>
    <p:restoredTop sz="94652" autoAdjust="0"/>
  </p:normalViewPr>
  <p:slideViewPr>
    <p:cSldViewPr snapToGrid="0" showGuides="1">
      <p:cViewPr varScale="1">
        <p:scale>
          <a:sx n="66" d="100"/>
          <a:sy n="66" d="100"/>
        </p:scale>
        <p:origin x="64" y="4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73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86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7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20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6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0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3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27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26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4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50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9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01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27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99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3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2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6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1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6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8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chimp.com/resources/customer-retention-strategi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 Churn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Prediction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6A51365-FD21-EB7F-C5DC-00DE38FB6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314" y="62754"/>
            <a:ext cx="1265372" cy="126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11377" y="522898"/>
            <a:ext cx="29806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8823" y="276663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 Objective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410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FDBE055-4EAD-4F0B-F1C0-F2F0E1A7C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90" y="1943978"/>
            <a:ext cx="2874149" cy="2394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54C91-AAE5-40EF-E273-773AAAD2A84A}"/>
              </a:ext>
            </a:extLst>
          </p:cNvPr>
          <p:cNvSpPr txBox="1"/>
          <p:nvPr/>
        </p:nvSpPr>
        <p:spPr>
          <a:xfrm>
            <a:off x="5356458" y="2677321"/>
            <a:ext cx="333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>
                <a:solidFill>
                  <a:schemeClr val="tx2"/>
                </a:solidFill>
              </a:rPr>
              <a:t>To predict Churn Customers by various classification techniques.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C1E789-89BD-6264-5C02-F0181C08F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75" y="843751"/>
            <a:ext cx="1266482" cy="12664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789831-8E83-0472-F68B-44284AE48793}"/>
              </a:ext>
            </a:extLst>
          </p:cNvPr>
          <p:cNvSpPr txBox="1"/>
          <p:nvPr/>
        </p:nvSpPr>
        <p:spPr>
          <a:xfrm>
            <a:off x="856647" y="1107660"/>
            <a:ext cx="370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>
                <a:solidFill>
                  <a:schemeClr val="tx2"/>
                </a:solidFill>
              </a:rPr>
              <a:t>Working with the large Data Sets.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6D55A4-8127-320B-5650-F6864C477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652" y="3679894"/>
            <a:ext cx="1953928" cy="13563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7E3788-4B7D-C564-2FD2-CBD3576D32AD}"/>
              </a:ext>
            </a:extLst>
          </p:cNvPr>
          <p:cNvSpPr txBox="1"/>
          <p:nvPr/>
        </p:nvSpPr>
        <p:spPr>
          <a:xfrm>
            <a:off x="1105179" y="4034886"/>
            <a:ext cx="385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>
                <a:solidFill>
                  <a:schemeClr val="tx2"/>
                </a:solidFill>
              </a:rPr>
              <a:t>Increase the accuracy of the models.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6AC4D-B367-842E-BA9B-86F91C0CA5D4}"/>
              </a:ext>
            </a:extLst>
          </p:cNvPr>
          <p:cNvSpPr txBox="1"/>
          <p:nvPr/>
        </p:nvSpPr>
        <p:spPr>
          <a:xfrm>
            <a:off x="5389139" y="5486400"/>
            <a:ext cx="333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>
                <a:solidFill>
                  <a:schemeClr val="tx2"/>
                </a:solidFill>
              </a:rPr>
              <a:t>Evaluate the performance of each model.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D655FB-B6CC-27EA-544E-995C65BE6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21" y="4785781"/>
            <a:ext cx="2627918" cy="17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3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15714" y="522898"/>
            <a:ext cx="43762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222183" y="-13475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altLang="en-US" sz="2800" b="1" i="1" dirty="0">
                <a:solidFill>
                  <a:schemeClr val="tx2"/>
                </a:solidFill>
              </a:rPr>
              <a:t>MATERIALS</a:t>
            </a:r>
            <a:endParaRPr lang="en-US" sz="2800" i="1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1535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>
            <a:extLst>
              <a:ext uri="{FF2B5EF4-FFF2-40B4-BE49-F238E27FC236}">
                <a16:creationId xmlns:a16="http://schemas.microsoft.com/office/drawing/2014/main" id="{2FCBBF5E-ACDC-9546-5401-BC845075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862" y="1286811"/>
            <a:ext cx="315925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altLang="en-US" sz="2000" b="1" dirty="0"/>
              <a:t>Description of dataset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>
              <a:sym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6AA6C-9DE6-3963-5A9E-F18F5C0AEB91}"/>
              </a:ext>
            </a:extLst>
          </p:cNvPr>
          <p:cNvSpPr txBox="1"/>
          <p:nvPr/>
        </p:nvSpPr>
        <p:spPr>
          <a:xfrm>
            <a:off x="1645920" y="2183935"/>
            <a:ext cx="95578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E Commerce Dataset.xlsx is collected from </a:t>
            </a:r>
            <a:r>
              <a:rPr lang="en-US" altLang="en-US" b="1" dirty="0">
                <a:cs typeface="Segoe UI" panose="020B0502040204020203" pitchFamily="34" charset="0"/>
                <a:sym typeface="+mn-ea"/>
              </a:rPr>
              <a:t>the Kaggle repositories.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cs typeface="Segoe UI" panose="020B0502040204020203" pitchFamily="34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The data set belongs to a leading online E-Commerce company. An online retail (E commerce) company wants to know the customers who are going to churn, so accordingly they can approach customer to offer some promos.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This dataset contains two </a:t>
            </a:r>
            <a:r>
              <a:rPr lang="en-IN" b="1" dirty="0" err="1"/>
              <a:t>two</a:t>
            </a:r>
            <a:r>
              <a:rPr lang="en-IN" b="1" dirty="0"/>
              <a:t> folders : Data </a:t>
            </a:r>
            <a:r>
              <a:rPr lang="en-IN" b="1" dirty="0" err="1"/>
              <a:t>dict</a:t>
            </a:r>
            <a:r>
              <a:rPr lang="en-IN" b="1" dirty="0"/>
              <a:t> and E- comm.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/>
              <a:t>Data </a:t>
            </a:r>
            <a:r>
              <a:rPr lang="en-IN" b="1" i="1" dirty="0" err="1"/>
              <a:t>dict</a:t>
            </a:r>
            <a:r>
              <a:rPr lang="en-IN" b="1" i="1" dirty="0"/>
              <a:t> </a:t>
            </a:r>
            <a:r>
              <a:rPr lang="en-IN" b="1" dirty="0"/>
              <a:t>: It contains variables name we are going to use and what is means according to the company.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/>
              <a:t>E-comm</a:t>
            </a:r>
            <a:r>
              <a:rPr lang="en-IN" b="1" dirty="0"/>
              <a:t> :  It contains 19 columns of information related to user </a:t>
            </a:r>
            <a:r>
              <a:rPr lang="en-IN" b="1" dirty="0" err="1"/>
              <a:t>i.e</a:t>
            </a:r>
            <a:r>
              <a:rPr lang="en-IN" b="1" dirty="0"/>
              <a:t> </a:t>
            </a:r>
            <a:r>
              <a:rPr lang="en-IN" b="1" dirty="0" err="1"/>
              <a:t>CustomerID</a:t>
            </a:r>
            <a:r>
              <a:rPr lang="en-IN" b="1" dirty="0"/>
              <a:t>, Churn, </a:t>
            </a:r>
            <a:r>
              <a:rPr lang="en-IN" b="1" dirty="0" err="1"/>
              <a:t>PreferredLoginDevice</a:t>
            </a:r>
            <a:r>
              <a:rPr lang="en-IN" b="1" dirty="0"/>
              <a:t>, </a:t>
            </a:r>
            <a:r>
              <a:rPr lang="en-IN" b="1" dirty="0" err="1"/>
              <a:t>PreferredPaymentMode</a:t>
            </a:r>
            <a:r>
              <a:rPr lang="en-IN" b="1" dirty="0"/>
              <a:t>, </a:t>
            </a:r>
            <a:r>
              <a:rPr lang="en-IN" b="1" dirty="0" err="1"/>
              <a:t>HourSpendOnApp</a:t>
            </a:r>
            <a:r>
              <a:rPr lang="en-IN" b="1" dirty="0"/>
              <a:t>, </a:t>
            </a:r>
            <a:r>
              <a:rPr lang="en-IN" b="1" dirty="0" err="1"/>
              <a:t>NumberOfDeviceRegistered</a:t>
            </a:r>
            <a:r>
              <a:rPr lang="en-IN" b="1" dirty="0"/>
              <a:t> and many more. </a:t>
            </a:r>
          </a:p>
        </p:txBody>
      </p:sp>
    </p:spTree>
    <p:extLst>
      <p:ext uri="{BB962C8B-B14F-4D97-AF65-F5344CB8AC3E}">
        <p14:creationId xmlns:p14="http://schemas.microsoft.com/office/powerpoint/2010/main" val="331789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11377" y="522898"/>
            <a:ext cx="29806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8823" y="276663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Flowchart 0f Proposed 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410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784FA44-1B1A-3025-3C7C-434B8F50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89" y="1530417"/>
            <a:ext cx="5342021" cy="46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1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C54ED3-FA71-A634-F597-ABC18395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71" y="512545"/>
            <a:ext cx="4937759" cy="58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9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Data Cleaning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57900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+mj-lt"/>
              </a:rPr>
              <a:t>Data Cleaning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 missing 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Handling Noisy data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Handling </a:t>
            </a:r>
            <a:r>
              <a:rPr lang="en-US" sz="1600" dirty="0" err="1"/>
              <a:t>NaN</a:t>
            </a:r>
            <a:r>
              <a:rPr lang="en-US" sz="1600" dirty="0"/>
              <a:t> values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Remove Duplicates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Fix structural errors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9817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Filter Unwanted Outliers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6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177BC-2503-37B7-5EFC-2FAA231AE979}"/>
              </a:ext>
            </a:extLst>
          </p:cNvPr>
          <p:cNvSpPr txBox="1"/>
          <p:nvPr/>
        </p:nvSpPr>
        <p:spPr>
          <a:xfrm>
            <a:off x="673768" y="250257"/>
            <a:ext cx="342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b="1" i="1" dirty="0">
                <a:solidFill>
                  <a:schemeClr val="tx2"/>
                </a:solidFill>
              </a:rPr>
              <a:t>Visualising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E5354-4E4D-5D92-8294-E59E5A005170}"/>
              </a:ext>
            </a:extLst>
          </p:cNvPr>
          <p:cNvSpPr txBox="1"/>
          <p:nvPr/>
        </p:nvSpPr>
        <p:spPr>
          <a:xfrm>
            <a:off x="991402" y="1407074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tx2"/>
                </a:solidFill>
              </a:rPr>
              <a:t>Before Cleaning </a:t>
            </a:r>
            <a:r>
              <a:rPr lang="en-IN" b="1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A2BCC-8A3A-9D0B-81CA-486D82FF3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59" y="1988859"/>
            <a:ext cx="8489482" cy="4772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50CBF2-2A60-F60E-A659-AF1E286C3738}"/>
              </a:ext>
            </a:extLst>
          </p:cNvPr>
          <p:cNvSpPr txBox="1"/>
          <p:nvPr/>
        </p:nvSpPr>
        <p:spPr>
          <a:xfrm>
            <a:off x="991402" y="1010703"/>
            <a:ext cx="5919537" cy="367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Visual representation of outliers with </a:t>
            </a:r>
            <a:r>
              <a:rPr lang="en-IN" b="1" dirty="0">
                <a:solidFill>
                  <a:schemeClr val="tx2"/>
                </a:solidFill>
              </a:rPr>
              <a:t>BOXPLOT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85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9083B-983D-8E2F-7BAB-B7322BEB5C43}"/>
              </a:ext>
            </a:extLst>
          </p:cNvPr>
          <p:cNvSpPr txBox="1"/>
          <p:nvPr/>
        </p:nvSpPr>
        <p:spPr>
          <a:xfrm>
            <a:off x="914400" y="385009"/>
            <a:ext cx="307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i="1" dirty="0">
                <a:solidFill>
                  <a:schemeClr val="tx2"/>
                </a:solidFill>
              </a:rPr>
              <a:t>After Cleaning </a:t>
            </a:r>
            <a:r>
              <a:rPr lang="en-IN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67948-2319-C867-F382-508D917DA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35" y="1031038"/>
            <a:ext cx="9298004" cy="525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9083B-983D-8E2F-7BAB-B7322BEB5C43}"/>
              </a:ext>
            </a:extLst>
          </p:cNvPr>
          <p:cNvSpPr txBox="1"/>
          <p:nvPr/>
        </p:nvSpPr>
        <p:spPr>
          <a:xfrm>
            <a:off x="827772" y="206944"/>
            <a:ext cx="307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i="1" dirty="0">
                <a:solidFill>
                  <a:schemeClr val="tx2"/>
                </a:solidFill>
              </a:rPr>
              <a:t>Analysing Data </a:t>
            </a:r>
            <a:r>
              <a:rPr lang="en-IN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68B0F-466A-458F-F376-309A780F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85" y="892742"/>
            <a:ext cx="8903368" cy="54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9083B-983D-8E2F-7BAB-B7322BEB5C43}"/>
              </a:ext>
            </a:extLst>
          </p:cNvPr>
          <p:cNvSpPr txBox="1"/>
          <p:nvPr/>
        </p:nvSpPr>
        <p:spPr>
          <a:xfrm>
            <a:off x="0" y="187693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dirty="0"/>
              <a:t>CONTD…..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20A9E-0834-7B45-5A71-91A1D83DE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29" y="557025"/>
            <a:ext cx="9038122" cy="602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3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9083B-983D-8E2F-7BAB-B7322BEB5C43}"/>
              </a:ext>
            </a:extLst>
          </p:cNvPr>
          <p:cNvSpPr txBox="1"/>
          <p:nvPr/>
        </p:nvSpPr>
        <p:spPr>
          <a:xfrm>
            <a:off x="0" y="187693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dirty="0"/>
              <a:t>CONTD…..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5EC9E-1B5D-B699-F5C2-43BE55FEB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5" y="904775"/>
            <a:ext cx="11762072" cy="47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395357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51365-FD21-EB7F-C5DC-00DE38FB6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69" y="65791"/>
            <a:ext cx="1265372" cy="126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0433E7-735D-F1D4-D356-CE924B48191B}"/>
              </a:ext>
            </a:extLst>
          </p:cNvPr>
          <p:cNvSpPr txBox="1"/>
          <p:nvPr/>
        </p:nvSpPr>
        <p:spPr>
          <a:xfrm>
            <a:off x="3009899" y="2129593"/>
            <a:ext cx="6172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cs typeface="Segoe UI" panose="020B0502040204020203" pitchFamily="34" charset="0"/>
                <a:sym typeface="+mn-ea"/>
              </a:rPr>
              <a:t>Presentation</a:t>
            </a:r>
            <a:r>
              <a:rPr lang="en-US" altLang="en-US" b="1" u="sng" dirty="0">
                <a:cs typeface="Segoe UI" panose="020B0502040204020203" pitchFamily="34" charset="0"/>
                <a:sym typeface="+mn-ea"/>
              </a:rPr>
              <a:t> </a:t>
            </a:r>
            <a:r>
              <a:rPr lang="en-US" altLang="en-US" sz="2800" b="1" u="sng" dirty="0">
                <a:cs typeface="Segoe UI" panose="020B0502040204020203" pitchFamily="34" charset="0"/>
                <a:sym typeface="+mn-ea"/>
              </a:rPr>
              <a:t>on</a:t>
            </a:r>
            <a:r>
              <a:rPr lang="en-US" altLang="en-US" b="1" u="sng" dirty="0">
                <a:cs typeface="Segoe UI" panose="020B0502040204020203" pitchFamily="34" charset="0"/>
                <a:sym typeface="+mn-ea"/>
              </a:rPr>
              <a:t>​​</a:t>
            </a:r>
            <a:r>
              <a:rPr lang="en-IN" altLang="en-US" b="1" u="sng" dirty="0">
                <a:cs typeface="Segoe UI" panose="020B0502040204020203" pitchFamily="34" charset="0"/>
                <a:sym typeface="+mn-ea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4E2E2E-C333-9E9D-DAA9-4319971F672C}"/>
              </a:ext>
            </a:extLst>
          </p:cNvPr>
          <p:cNvSpPr txBox="1"/>
          <p:nvPr/>
        </p:nvSpPr>
        <p:spPr>
          <a:xfrm>
            <a:off x="1025717" y="2890391"/>
            <a:ext cx="103032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Performance Evaluation of Various Classification Techniques     for Customer Churn Prediction in E-commerce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B399E4-988D-8E2F-A11B-55B6B6CD84AD}"/>
              </a:ext>
            </a:extLst>
          </p:cNvPr>
          <p:cNvSpPr txBox="1"/>
          <p:nvPr/>
        </p:nvSpPr>
        <p:spPr>
          <a:xfrm>
            <a:off x="478858" y="5167269"/>
            <a:ext cx="266860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cs typeface="Segoe UI" panose="020B0502040204020203" pitchFamily="34" charset="0"/>
                <a:sym typeface="+mn-ea"/>
              </a:rPr>
              <a:t>Presented By: -​​</a:t>
            </a:r>
            <a:endParaRPr lang="en-US" altLang="en-US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en-US" altLang="en-US" b="1" dirty="0">
                <a:solidFill>
                  <a:schemeClr val="bg1"/>
                </a:solidFill>
                <a:cs typeface="Segoe UI" panose="020B0502040204020203" pitchFamily="34" charset="0"/>
                <a:sym typeface="+mn-ea"/>
              </a:rPr>
              <a:t>Abhinav </a:t>
            </a:r>
            <a:r>
              <a:rPr lang="en-US" altLang="en-US" sz="2000" b="1" dirty="0">
                <a:solidFill>
                  <a:schemeClr val="bg1"/>
                </a:solidFill>
                <a:cs typeface="Segoe UI" panose="020B0502040204020203" pitchFamily="34" charset="0"/>
                <a:sym typeface="+mn-ea"/>
              </a:rPr>
              <a:t>Dixit-</a:t>
            </a:r>
            <a:r>
              <a:rPr lang="en-US" altLang="en-US" b="1" dirty="0">
                <a:solidFill>
                  <a:schemeClr val="bg1"/>
                </a:solidFill>
                <a:cs typeface="Segoe UI" panose="020B0502040204020203" pitchFamily="34" charset="0"/>
                <a:sym typeface="+mn-ea"/>
              </a:rPr>
              <a:t> 212120029</a:t>
            </a:r>
          </a:p>
          <a:p>
            <a:r>
              <a:rPr lang="en-US" altLang="en-US" b="1" dirty="0">
                <a:solidFill>
                  <a:schemeClr val="bg1"/>
                </a:solidFill>
                <a:cs typeface="Segoe UI" panose="020B0502040204020203" pitchFamily="34" charset="0"/>
                <a:sym typeface="+mn-ea"/>
              </a:rPr>
              <a:t>Ashu Bhatt. – 212120110</a:t>
            </a:r>
          </a:p>
          <a:p>
            <a:r>
              <a:rPr lang="en-US" altLang="en-US" b="1" dirty="0">
                <a:solidFill>
                  <a:schemeClr val="bg1"/>
                </a:solidFill>
                <a:cs typeface="Segoe UI" panose="020B0502040204020203" pitchFamily="34" charset="0"/>
                <a:sym typeface="+mn-ea"/>
              </a:rPr>
              <a:t>​​MCA  IV Semester</a:t>
            </a:r>
            <a:endParaRPr lang="en-US" altLang="en-US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0C00A-3F17-A999-15C0-D83D258C919F}"/>
              </a:ext>
            </a:extLst>
          </p:cNvPr>
          <p:cNvSpPr txBox="1"/>
          <p:nvPr/>
        </p:nvSpPr>
        <p:spPr>
          <a:xfrm>
            <a:off x="9285972" y="5274990"/>
            <a:ext cx="31306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chemeClr val="bg1"/>
                </a:solidFill>
                <a:cs typeface="Segoe UI" panose="020B0502040204020203" pitchFamily="34" charset="0"/>
                <a:sym typeface="+mn-ea"/>
              </a:rPr>
              <a:t>Under the guidance of:​</a:t>
            </a:r>
          </a:p>
          <a:p>
            <a:endParaRPr lang="en-US" altLang="en-US" sz="20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en-US" altLang="en-US" sz="2000" b="1" dirty="0">
                <a:solidFill>
                  <a:schemeClr val="bg1"/>
                </a:solidFill>
                <a:cs typeface="Segoe UI" panose="020B0502040204020203" pitchFamily="34" charset="0"/>
              </a:rPr>
              <a:t>Dr. Amit Bhagat</a:t>
            </a:r>
          </a:p>
        </p:txBody>
      </p:sp>
    </p:spTree>
    <p:extLst>
      <p:ext uri="{BB962C8B-B14F-4D97-AF65-F5344CB8AC3E}">
        <p14:creationId xmlns:p14="http://schemas.microsoft.com/office/powerpoint/2010/main" val="2968933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9083B-983D-8E2F-7BAB-B7322BEB5C43}"/>
              </a:ext>
            </a:extLst>
          </p:cNvPr>
          <p:cNvSpPr txBox="1"/>
          <p:nvPr/>
        </p:nvSpPr>
        <p:spPr>
          <a:xfrm>
            <a:off x="202131" y="226194"/>
            <a:ext cx="307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IN" sz="2800" b="1" i="1" dirty="0">
                <a:solidFill>
                  <a:schemeClr val="tx2"/>
                </a:solidFill>
              </a:rPr>
              <a:t>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7292D-7B78-AD92-F715-351A6EE3C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226193"/>
            <a:ext cx="8202706" cy="64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1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988280-100A-B8C2-7501-6E75A87C0443}"/>
              </a:ext>
            </a:extLst>
          </p:cNvPr>
          <p:cNvSpPr/>
          <p:nvPr/>
        </p:nvSpPr>
        <p:spPr>
          <a:xfrm>
            <a:off x="2868328" y="3277342"/>
            <a:ext cx="4591251" cy="2606040"/>
          </a:xfrm>
          <a:prstGeom prst="rect">
            <a:avLst/>
          </a:prstGeom>
          <a:ln w="203200"/>
          <a:scene3d>
            <a:camera prst="perspectiveRelaxedModerately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9083B-983D-8E2F-7BAB-B7322BEB5C43}"/>
              </a:ext>
            </a:extLst>
          </p:cNvPr>
          <p:cNvSpPr txBox="1"/>
          <p:nvPr/>
        </p:nvSpPr>
        <p:spPr>
          <a:xfrm>
            <a:off x="202131" y="197318"/>
            <a:ext cx="796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IN" sz="2800" b="1" i="1" dirty="0"/>
              <a:t>Previously used classification techniques: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DE83F-297C-3211-622C-FFCE56EC2B42}"/>
              </a:ext>
            </a:extLst>
          </p:cNvPr>
          <p:cNvSpPr txBox="1"/>
          <p:nvPr/>
        </p:nvSpPr>
        <p:spPr>
          <a:xfrm>
            <a:off x="1097280" y="1155032"/>
            <a:ext cx="10164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There are several types of classification algorithms. We can use depending on the dataset we’re working with.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These are the classification algorithms, we have used for training our model to evaluate the performances of these models. 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FBEDD-3262-6AB4-B761-464080226694}"/>
              </a:ext>
            </a:extLst>
          </p:cNvPr>
          <p:cNvSpPr txBox="1"/>
          <p:nvPr/>
        </p:nvSpPr>
        <p:spPr>
          <a:xfrm>
            <a:off x="3564556" y="3703199"/>
            <a:ext cx="4058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/>
              <a:t>Naive Bayes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/>
              <a:t>Decision Tree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/>
              <a:t>Support Vector Machines(SVM)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41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65824D-5C98-29F5-07A0-0EE3D6E6C058}"/>
              </a:ext>
            </a:extLst>
          </p:cNvPr>
          <p:cNvSpPr/>
          <p:nvPr/>
        </p:nvSpPr>
        <p:spPr>
          <a:xfrm>
            <a:off x="0" y="161623"/>
            <a:ext cx="7481236" cy="6647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553A6-BBEA-771E-7241-56B6FE4FD659}"/>
              </a:ext>
            </a:extLst>
          </p:cNvPr>
          <p:cNvSpPr txBox="1"/>
          <p:nvPr/>
        </p:nvSpPr>
        <p:spPr>
          <a:xfrm>
            <a:off x="728957" y="234464"/>
            <a:ext cx="10734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2800" b="1" i="1" dirty="0"/>
              <a:t>Classification results of above classifiers </a:t>
            </a:r>
            <a:r>
              <a:rPr lang="en-IN" altLang="en-US" sz="2800" b="1" i="1" dirty="0">
                <a:solidFill>
                  <a:schemeClr val="tx2"/>
                </a:solidFill>
              </a:rPr>
              <a:t>:</a:t>
            </a:r>
            <a:endParaRPr lang="en-IN" sz="2800" i="1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89D3D-A69F-F993-FC4C-D904D88C1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1355811"/>
            <a:ext cx="493776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553A6-BBEA-771E-7241-56B6FE4FD659}"/>
              </a:ext>
            </a:extLst>
          </p:cNvPr>
          <p:cNvSpPr txBox="1"/>
          <p:nvPr/>
        </p:nvSpPr>
        <p:spPr>
          <a:xfrm>
            <a:off x="547144" y="264160"/>
            <a:ext cx="10734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sz="2800" b="1" i="1" dirty="0">
                <a:solidFill>
                  <a:schemeClr val="tx2"/>
                </a:solidFill>
              </a:rPr>
              <a:t>Classification results of above classifiers  :</a:t>
            </a:r>
            <a:endParaRPr lang="en-IN" sz="2800" i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29DE9-711E-D12F-8B57-EA366098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5" y="1033732"/>
            <a:ext cx="5391150" cy="582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A89773-C9F9-2B95-265D-EF7A79BEA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239" y="2567846"/>
            <a:ext cx="219475" cy="2865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99F6EE-5012-16D1-4750-3B131EE13FD9}"/>
              </a:ext>
            </a:extLst>
          </p:cNvPr>
          <p:cNvSpPr/>
          <p:nvPr/>
        </p:nvSpPr>
        <p:spPr>
          <a:xfrm>
            <a:off x="6828828" y="3235159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Here we can observe that the model trained on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Decision Tree without sampling data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is giving us the highest accuracy.</a:t>
            </a:r>
          </a:p>
        </p:txBody>
      </p:sp>
    </p:spTree>
    <p:extLst>
      <p:ext uri="{BB962C8B-B14F-4D97-AF65-F5344CB8AC3E}">
        <p14:creationId xmlns:p14="http://schemas.microsoft.com/office/powerpoint/2010/main" val="13477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D6F929-C00A-6E63-2F4B-1913F468895C}"/>
              </a:ext>
            </a:extLst>
          </p:cNvPr>
          <p:cNvSpPr/>
          <p:nvPr/>
        </p:nvSpPr>
        <p:spPr>
          <a:xfrm>
            <a:off x="336884" y="161624"/>
            <a:ext cx="3176337" cy="6647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E1FF3-76C3-657F-44C0-287CC1998F68}"/>
              </a:ext>
            </a:extLst>
          </p:cNvPr>
          <p:cNvSpPr txBox="1"/>
          <p:nvPr/>
        </p:nvSpPr>
        <p:spPr>
          <a:xfrm>
            <a:off x="663776" y="190500"/>
            <a:ext cx="8466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b="1" i="1" dirty="0"/>
              <a:t>Conclusions </a:t>
            </a:r>
          </a:p>
          <a:p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E1BB6-EC3C-D860-3BCF-5026B8B4E376}"/>
              </a:ext>
            </a:extLst>
          </p:cNvPr>
          <p:cNvSpPr txBox="1"/>
          <p:nvPr/>
        </p:nvSpPr>
        <p:spPr>
          <a:xfrm>
            <a:off x="981776" y="1433365"/>
            <a:ext cx="106551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By analysing the data, we can conclude that there are few columns which have impacts on Churn both positively as well as negatively.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Negatively correlated with Churn : Tenure, </a:t>
            </a:r>
            <a:r>
              <a:rPr lang="en-IN" dirty="0" err="1"/>
              <a:t>DaySinceLastOrder</a:t>
            </a:r>
            <a:r>
              <a:rPr lang="en-IN" dirty="0"/>
              <a:t>, </a:t>
            </a:r>
            <a:r>
              <a:rPr lang="en-IN" dirty="0" err="1"/>
              <a:t>CashbackAmount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Positively correlated with Churn : Complain, </a:t>
            </a:r>
            <a:r>
              <a:rPr lang="en-IN" dirty="0" err="1"/>
              <a:t>SatisfactionScore</a:t>
            </a:r>
            <a:r>
              <a:rPr lang="en-IN" dirty="0"/>
              <a:t>, </a:t>
            </a:r>
            <a:r>
              <a:rPr lang="en-IN" dirty="0" err="1"/>
              <a:t>NumberOfDeviceRegistered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As we can observe that there are few classifier models who work well on under sampled data, some work well with over sampled data and work well without sampled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After observing the accuracy of each classification algorithm, we can conclude that the models which are trained on </a:t>
            </a:r>
            <a:r>
              <a:rPr lang="en-IN" b="1" dirty="0"/>
              <a:t>Decision Tree </a:t>
            </a:r>
            <a:r>
              <a:rPr lang="en-IN" dirty="0"/>
              <a:t>has the highest accuracy of </a:t>
            </a:r>
            <a:r>
              <a:rPr lang="en-IN" b="1" dirty="0"/>
              <a:t>94.556%</a:t>
            </a:r>
            <a:r>
              <a:rPr lang="en-IN" dirty="0"/>
              <a:t> without over sampled.</a:t>
            </a:r>
          </a:p>
        </p:txBody>
      </p:sp>
    </p:spTree>
    <p:extLst>
      <p:ext uri="{BB962C8B-B14F-4D97-AF65-F5344CB8AC3E}">
        <p14:creationId xmlns:p14="http://schemas.microsoft.com/office/powerpoint/2010/main" val="3777095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61624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>
            <a:extLst>
              <a:ext uri="{FF2B5EF4-FFF2-40B4-BE49-F238E27FC236}">
                <a16:creationId xmlns:a16="http://schemas.microsoft.com/office/drawing/2014/main" id="{4FA1C539-8081-0C76-17C8-8C739BDBA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018" y="1865870"/>
            <a:ext cx="286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ym typeface="+mn-ea"/>
              </a:rPr>
              <a:t>LITERATURE REVIEW​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5990E7B8-5D71-B192-903E-7051B07B0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018" y="2577070"/>
            <a:ext cx="327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b="1">
                <a:sym typeface="+mn-ea"/>
              </a:rPr>
              <a:t>PROPOSED OBJECTIVES​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9E0EFAD9-B944-1A48-CF38-9EF4E8BEB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018" y="3286683"/>
            <a:ext cx="3541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b="1">
                <a:sym typeface="+mn-ea"/>
              </a:rPr>
              <a:t>MATERIALS AND METHOD​S</a:t>
            </a: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86EC25E2-77B7-D4BC-5B85-9B46556D6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018" y="3997883"/>
            <a:ext cx="151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b="1">
                <a:sym typeface="+mn-ea"/>
              </a:rPr>
              <a:t>RESULTS</a:t>
            </a: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3D5F0D8A-2EBC-EA20-9C6C-96CD87A45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018" y="4597958"/>
            <a:ext cx="2157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b="1">
                <a:sym typeface="+mn-ea"/>
              </a:rPr>
              <a:t>CONCLUSIONS</a:t>
            </a: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31952332-1E10-0782-DA3B-D155785F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863" y="1286811"/>
            <a:ext cx="21371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ym typeface="+mn-ea"/>
              </a:rPr>
              <a:t>INTRODUCTION​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26704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3">
            <a:extLst>
              <a:ext uri="{FF2B5EF4-FFF2-40B4-BE49-F238E27FC236}">
                <a16:creationId xmlns:a16="http://schemas.microsoft.com/office/drawing/2014/main" id="{F3847890-9361-28DC-37DB-32079AC56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863" y="1286811"/>
            <a:ext cx="10455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 churn is the percentage of customers who stopped purchasing our business’s products </a:t>
            </a:r>
          </a:p>
          <a:p>
            <a:r>
              <a:rPr lang="en-US" dirty="0"/>
              <a:t>    or services during a certain period of time</a:t>
            </a:r>
            <a:r>
              <a:rPr lang="en-US" altLang="en-US" b="1" dirty="0">
                <a:sym typeface="+mn-ea"/>
              </a:rPr>
              <a:t>​.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059003D-C63D-BF81-0B0E-E72737824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862" y="2150350"/>
            <a:ext cx="108747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customer churn rate indicates how many of our existing customers are not likely to make another</a:t>
            </a:r>
          </a:p>
          <a:p>
            <a:r>
              <a:rPr lang="en-US" dirty="0"/>
              <a:t>   purchase from our business. </a:t>
            </a:r>
            <a:endParaRPr lang="en-US" altLang="en-US" b="1" dirty="0">
              <a:sym typeface="+mn-e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8AF1E7-4E49-0AC1-83D0-38D2A22CC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30" y="2796681"/>
            <a:ext cx="4809845" cy="378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1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95387" y="144196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31952332-1E10-0782-DA3B-D155785F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49" y="193294"/>
            <a:ext cx="1917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sym typeface="+mn-ea"/>
              </a:rPr>
              <a:t>CONTD</a:t>
            </a:r>
            <a:r>
              <a:rPr lang="en-US" altLang="en-US" b="1" dirty="0">
                <a:sym typeface="+mn-ea"/>
              </a:rPr>
              <a:t>…​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720B47-C507-0B4F-D3CE-0DA7C4D3C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996" y="1169249"/>
            <a:ext cx="104871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Calculating customer churn rate can be done with a simple formula. To </a:t>
            </a:r>
          </a:p>
          <a:p>
            <a:r>
              <a:rPr lang="en-US" sz="2400" dirty="0"/>
              <a:t>   calculate our customer churn  rate, divide the number of customers we </a:t>
            </a:r>
          </a:p>
          <a:p>
            <a:r>
              <a:rPr lang="en-US" sz="2400" dirty="0"/>
              <a:t>   lose during a certain time period by the number of customers we had at </a:t>
            </a:r>
          </a:p>
          <a:p>
            <a:r>
              <a:rPr lang="en-US" sz="2400" dirty="0"/>
              <a:t>   the beginning of that time period, and then multiply to find the percentage.</a:t>
            </a:r>
            <a:endParaRPr lang="en-US" altLang="en-US" sz="2400" b="1" dirty="0"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FE7CDA-4702-F94E-8B02-3E029DE6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54" y="3429000"/>
            <a:ext cx="6209748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45617" y="541364"/>
            <a:ext cx="334638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264229" y="343875"/>
            <a:ext cx="7407588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What causes customer churn?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8624"/>
            <a:ext cx="27825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>
            <a:extLst>
              <a:ext uri="{FF2B5EF4-FFF2-40B4-BE49-F238E27FC236}">
                <a16:creationId xmlns:a16="http://schemas.microsoft.com/office/drawing/2014/main" id="{E462255E-EE44-0D44-FE66-D3DF4997E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683" y="1110508"/>
            <a:ext cx="108757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 the most successful of businesses will experience customer churn from time to time. However,</a:t>
            </a:r>
          </a:p>
          <a:p>
            <a:r>
              <a:rPr lang="en-US" dirty="0"/>
              <a:t>   identifying exactly what’s causing our customers to leave can give us a better idea of what we need </a:t>
            </a:r>
          </a:p>
          <a:p>
            <a:r>
              <a:rPr lang="en-US" dirty="0"/>
              <a:t>   to fix. Various factors can cause customer churn, including:</a:t>
            </a:r>
            <a:endParaRPr lang="en-US" altLang="en-US" b="1" dirty="0">
              <a:sym typeface="+mn-e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0A53B8-A131-9863-576E-7CC22300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09" y="2855041"/>
            <a:ext cx="7671335" cy="28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19638" y="541364"/>
            <a:ext cx="117236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21305" y="308657"/>
            <a:ext cx="8401773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Why is analyzing customer churn important?</a:t>
            </a:r>
          </a:p>
          <a:p>
            <a:pPr algn="ctr"/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41364"/>
            <a:ext cx="107660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77724" y="2998456"/>
            <a:ext cx="4684547" cy="289414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608189" y="3076752"/>
            <a:ext cx="4684545" cy="2800952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00037" y="2925822"/>
            <a:ext cx="4446090" cy="280095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1925856" y="3329322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Boost profits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5121653" y="3390500"/>
            <a:ext cx="165761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Improve brand identity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504299" y="314241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Encourage growth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1765411" y="3666202"/>
            <a:ext cx="1752042" cy="2416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The more customers we have, the more money we’re going to make. But if we have to spend a lot of money on customer acquisition, they’re going to equal out and we won’t end up making any profit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4850632" y="3962358"/>
            <a:ext cx="2117391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Understanding our customer churn rate is a great way to improve our brand identity. If we are losing a large percentage of customers, that could be a sign that our brand identity is lacking because your customers can’t relate to us.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314078" y="3873295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A high customer churn rate indicates that your business is not growing at the rate it should be, which means we need to make some changes to our </a:t>
            </a:r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retention strategies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2402242" y="2777375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6412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5739516" y="2857433"/>
            <a:ext cx="462198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9061238" y="2600261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462255E-EE44-0D44-FE66-D3DF4997E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863" y="1286811"/>
            <a:ext cx="108574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 churn analysis helps businesses understand the percentage of customers who are no longer</a:t>
            </a:r>
          </a:p>
          <a:p>
            <a:r>
              <a:rPr lang="en-US" dirty="0"/>
              <a:t>   supporting them. It’s important to analyze our customer churn for various reasons, such as:</a:t>
            </a:r>
            <a:r>
              <a:rPr lang="en-US" altLang="en-US" b="1" dirty="0">
                <a:sym typeface="+mn-ea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4089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65381" y="522898"/>
            <a:ext cx="282661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26704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altLang="en-US" sz="3200" b="1" i="1" dirty="0">
                <a:solidFill>
                  <a:schemeClr val="tx2"/>
                </a:solidFill>
              </a:rPr>
              <a:t>LITERATURE REVIEW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0095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apezoid 19">
            <a:extLst>
              <a:ext uri="{FF2B5EF4-FFF2-40B4-BE49-F238E27FC236}">
                <a16:creationId xmlns:a16="http://schemas.microsoft.com/office/drawing/2014/main" id="{01C946AE-BFFD-2DA8-984D-7CBA233B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78093" y="1470220"/>
            <a:ext cx="5837617" cy="4629750"/>
          </a:xfrm>
          <a:prstGeom prst="trapezoid">
            <a:avLst>
              <a:gd name="adj" fmla="val 63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BAD9B365-D23A-1844-9BA2-22D0C6AD0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6287377" y="1368358"/>
            <a:ext cx="5774023" cy="4751851"/>
          </a:xfrm>
          <a:prstGeom prst="trapezoid">
            <a:avLst>
              <a:gd name="adj" fmla="val 52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2A87B-F50E-011D-86F8-2861E3739FD5}"/>
              </a:ext>
            </a:extLst>
          </p:cNvPr>
          <p:cNvSpPr txBox="1"/>
          <p:nvPr/>
        </p:nvSpPr>
        <p:spPr>
          <a:xfrm>
            <a:off x="962526" y="1216420"/>
            <a:ext cx="433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Performance Evaluation of Various Classification Techniques for Customer</a:t>
            </a:r>
          </a:p>
          <a:p>
            <a:r>
              <a:rPr lang="en-US" b="1" dirty="0">
                <a:solidFill>
                  <a:schemeClr val="bg1"/>
                </a:solidFill>
              </a:rPr>
              <a:t>    Churn Prediction in E-commerce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06E9FD-79B6-DBF2-24E7-373A8523A22A}"/>
              </a:ext>
            </a:extLst>
          </p:cNvPr>
          <p:cNvSpPr txBox="1"/>
          <p:nvPr/>
        </p:nvSpPr>
        <p:spPr>
          <a:xfrm>
            <a:off x="1270132" y="2637322"/>
            <a:ext cx="295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b="1" dirty="0">
                <a:solidFill>
                  <a:schemeClr val="bg1"/>
                </a:solidFill>
              </a:rPr>
              <a:t>Authors</a:t>
            </a:r>
            <a:r>
              <a:rPr lang="en-IN" altLang="en-US" dirty="0">
                <a:solidFill>
                  <a:schemeClr val="bg1"/>
                </a:solidFill>
              </a:rPr>
              <a:t>: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Seema </a:t>
            </a:r>
            <a:r>
              <a:rPr lang="en-US" altLang="en-US" dirty="0" err="1">
                <a:solidFill>
                  <a:schemeClr val="bg1"/>
                </a:solidFill>
                <a:sym typeface="+mn-ea"/>
              </a:rPr>
              <a:t>Baghla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 and Gaurav Gupta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FA2DE-3CD3-C50D-80B1-A73F75A7CBB8}"/>
              </a:ext>
            </a:extLst>
          </p:cNvPr>
          <p:cNvSpPr txBox="1"/>
          <p:nvPr/>
        </p:nvSpPr>
        <p:spPr>
          <a:xfrm>
            <a:off x="1248877" y="3564583"/>
            <a:ext cx="37586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b="1" dirty="0">
                <a:solidFill>
                  <a:schemeClr val="bg1"/>
                </a:solidFill>
                <a:latin typeface="+mn-lt"/>
                <a:cs typeface="+mn-lt"/>
              </a:rPr>
              <a:t>Summary</a:t>
            </a:r>
            <a:r>
              <a:rPr lang="en-IN" altLang="en-US" dirty="0">
                <a:solidFill>
                  <a:schemeClr val="bg1"/>
                </a:solidFill>
                <a:latin typeface="+mn-lt"/>
                <a:cs typeface="+mn-lt"/>
              </a:rPr>
              <a:t>: </a:t>
            </a:r>
            <a:r>
              <a:rPr lang="en-US" dirty="0">
                <a:solidFill>
                  <a:schemeClr val="bg1"/>
                </a:solidFill>
                <a:latin typeface="+mn-lt"/>
                <a:cs typeface="+mn-lt"/>
                <a:sym typeface="+mn-ea"/>
              </a:rPr>
              <a:t>They demonstrated in this study that the use of </a:t>
            </a:r>
            <a:r>
              <a:rPr lang="en-IN" b="1" dirty="0">
                <a:solidFill>
                  <a:schemeClr val="bg1"/>
                </a:solidFill>
              </a:rPr>
              <a:t>Principal component analysis(PCA</a:t>
            </a:r>
            <a:r>
              <a:rPr lang="en-IN" dirty="0">
                <a:solidFill>
                  <a:schemeClr val="bg1"/>
                </a:solidFill>
              </a:rPr>
              <a:t>) and </a:t>
            </a:r>
            <a:r>
              <a:rPr lang="en-IN" b="1" dirty="0">
                <a:solidFill>
                  <a:schemeClr val="bg1"/>
                </a:solidFill>
              </a:rPr>
              <a:t>Neighbourhood component analysis (NCA) for features selection can improve the accuracy for the various prediction models for customer churn made by using various classification techniques.</a:t>
            </a:r>
          </a:p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907B6B-5436-223D-C558-869CF8113242}"/>
              </a:ext>
            </a:extLst>
          </p:cNvPr>
          <p:cNvSpPr txBox="1"/>
          <p:nvPr/>
        </p:nvSpPr>
        <p:spPr>
          <a:xfrm>
            <a:off x="6997566" y="1216420"/>
            <a:ext cx="431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Telecom churn prediction and used techniques, datasets and performance measures: A review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D2D85-82FB-8476-EBBB-34C5E746BED3}"/>
              </a:ext>
            </a:extLst>
          </p:cNvPr>
          <p:cNvSpPr txBox="1"/>
          <p:nvPr/>
        </p:nvSpPr>
        <p:spPr>
          <a:xfrm>
            <a:off x="7369653" y="2618071"/>
            <a:ext cx="360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b="1" dirty="0">
                <a:solidFill>
                  <a:schemeClr val="bg1"/>
                </a:solidFill>
              </a:rPr>
              <a:t>Authors</a:t>
            </a:r>
            <a:r>
              <a:rPr lang="en-IN" altLang="en-US" dirty="0">
                <a:solidFill>
                  <a:schemeClr val="bg1"/>
                </a:solidFill>
              </a:rPr>
              <a:t>: </a:t>
            </a:r>
            <a:r>
              <a:rPr lang="en-IN" dirty="0" err="1">
                <a:solidFill>
                  <a:schemeClr val="bg1"/>
                </a:solidFill>
              </a:rPr>
              <a:t>Jain,Khunteta,Shrivastav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C2889E-D546-35E5-2581-580C39C8CBD7}"/>
              </a:ext>
            </a:extLst>
          </p:cNvPr>
          <p:cNvSpPr txBox="1"/>
          <p:nvPr/>
        </p:nvSpPr>
        <p:spPr>
          <a:xfrm>
            <a:off x="7469204" y="3429000"/>
            <a:ext cx="3609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b="1" dirty="0">
                <a:solidFill>
                  <a:schemeClr val="bg1"/>
                </a:solidFill>
                <a:latin typeface="+mn-lt"/>
                <a:cs typeface="+mn-lt"/>
              </a:rPr>
              <a:t>Summary</a:t>
            </a:r>
            <a:r>
              <a:rPr lang="en-IN" altLang="en-US" dirty="0">
                <a:solidFill>
                  <a:schemeClr val="bg1"/>
                </a:solidFill>
                <a:latin typeface="+mn-lt"/>
                <a:cs typeface="+mn-lt"/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This study provides a comprehensive view by extensively detailing work which has happened in telecom area and acts as a rich </a:t>
            </a:r>
            <a:r>
              <a:rPr lang="en-US" dirty="0" err="1">
                <a:solidFill>
                  <a:schemeClr val="bg1"/>
                </a:solidFill>
              </a:rPr>
              <a:t>repositorory</a:t>
            </a:r>
            <a:r>
              <a:rPr lang="en-US" dirty="0">
                <a:solidFill>
                  <a:schemeClr val="bg1"/>
                </a:solidFill>
              </a:rPr>
              <a:t> of all knowledge regarding churn prediction in telecom sector.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4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87DCA0EC-C33D-3D76-1917-56F0412BE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6312961" y="1298819"/>
            <a:ext cx="5717079" cy="4757628"/>
          </a:xfrm>
          <a:prstGeom prst="trapezoid">
            <a:avLst>
              <a:gd name="adj" fmla="val 617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65381" y="522898"/>
            <a:ext cx="282661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26704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altLang="en-US" sz="3200" b="1" i="1" dirty="0">
                <a:solidFill>
                  <a:schemeClr val="tx2"/>
                </a:solidFill>
              </a:rPr>
              <a:t>LITERATURE REVIEW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0095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apezoid 19">
            <a:extLst>
              <a:ext uri="{FF2B5EF4-FFF2-40B4-BE49-F238E27FC236}">
                <a16:creationId xmlns:a16="http://schemas.microsoft.com/office/drawing/2014/main" id="{01C946AE-BFFD-2DA8-984D-7CBA233B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7453" y="1390861"/>
            <a:ext cx="5678898" cy="4629750"/>
          </a:xfrm>
          <a:prstGeom prst="trapezoid">
            <a:avLst>
              <a:gd name="adj" fmla="val 63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2A87B-F50E-011D-86F8-2861E3739FD5}"/>
              </a:ext>
            </a:extLst>
          </p:cNvPr>
          <p:cNvSpPr txBox="1"/>
          <p:nvPr/>
        </p:nvSpPr>
        <p:spPr>
          <a:xfrm>
            <a:off x="962526" y="1216420"/>
            <a:ext cx="433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An extended support vector machine forecasting framework for customer churn in e-commerce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06E9FD-79B6-DBF2-24E7-373A8523A22A}"/>
              </a:ext>
            </a:extLst>
          </p:cNvPr>
          <p:cNvSpPr txBox="1"/>
          <p:nvPr/>
        </p:nvSpPr>
        <p:spPr>
          <a:xfrm>
            <a:off x="1323474" y="2292279"/>
            <a:ext cx="295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b="1" dirty="0">
                <a:solidFill>
                  <a:schemeClr val="bg1"/>
                </a:solidFill>
              </a:rPr>
              <a:t>Authors</a:t>
            </a:r>
            <a:r>
              <a:rPr lang="en-IN" altLang="en-US" dirty="0">
                <a:solidFill>
                  <a:schemeClr val="bg1"/>
                </a:solidFill>
              </a:rPr>
              <a:t>: </a:t>
            </a:r>
            <a:r>
              <a:rPr lang="en-US" altLang="en-US" dirty="0" err="1">
                <a:solidFill>
                  <a:schemeClr val="bg1"/>
                </a:solidFill>
                <a:sym typeface="+mn-ea"/>
              </a:rPr>
              <a:t>Xiabing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 Yu, </a:t>
            </a:r>
            <a:r>
              <a:rPr lang="en-US" altLang="en-US" dirty="0" err="1">
                <a:solidFill>
                  <a:schemeClr val="bg1"/>
                </a:solidFill>
                <a:sym typeface="+mn-ea"/>
              </a:rPr>
              <a:t>Shunsheng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sym typeface="+mn-ea"/>
              </a:rPr>
              <a:t>Guo,Jun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 Guo and </a:t>
            </a:r>
            <a:r>
              <a:rPr lang="en-US" altLang="en-US" dirty="0" err="1">
                <a:solidFill>
                  <a:schemeClr val="bg1"/>
                </a:solidFill>
                <a:sym typeface="+mn-ea"/>
              </a:rPr>
              <a:t>Xiaorong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 Huang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FA2DE-3CD3-C50D-80B1-A73F75A7CBB8}"/>
              </a:ext>
            </a:extLst>
          </p:cNvPr>
          <p:cNvSpPr txBox="1"/>
          <p:nvPr/>
        </p:nvSpPr>
        <p:spPr>
          <a:xfrm>
            <a:off x="1248877" y="3564583"/>
            <a:ext cx="3758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b="1" dirty="0">
                <a:solidFill>
                  <a:schemeClr val="bg1"/>
                </a:solidFill>
                <a:latin typeface="+mn-lt"/>
                <a:cs typeface="+mn-lt"/>
              </a:rPr>
              <a:t>Summary</a:t>
            </a:r>
            <a:r>
              <a:rPr lang="en-IN" altLang="en-US" dirty="0">
                <a:solidFill>
                  <a:schemeClr val="bg1"/>
                </a:solidFill>
                <a:latin typeface="+mn-lt"/>
                <a:cs typeface="+mn-lt"/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They established a customer churn forecasting framework.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 the imbalance and nonlinear of customer churn, they proposed an extended support vector machine (ESVM) by introducing parameters to tell the impact of churner, non-churner and nonlinear.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907B6B-5436-223D-C558-869CF8113242}"/>
              </a:ext>
            </a:extLst>
          </p:cNvPr>
          <p:cNvSpPr txBox="1"/>
          <p:nvPr/>
        </p:nvSpPr>
        <p:spPr>
          <a:xfrm>
            <a:off x="6997566" y="1216420"/>
            <a:ext cx="431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Combined artificial bee colony algorithm and machine learning techniques for prediction of online consumer repurchase intention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C2889E-D546-35E5-2581-580C39C8CBD7}"/>
              </a:ext>
            </a:extLst>
          </p:cNvPr>
          <p:cNvSpPr txBox="1"/>
          <p:nvPr/>
        </p:nvSpPr>
        <p:spPr>
          <a:xfrm>
            <a:off x="7488454" y="3669641"/>
            <a:ext cx="3609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b="1" dirty="0">
                <a:solidFill>
                  <a:schemeClr val="bg1"/>
                </a:solidFill>
                <a:latin typeface="+mn-lt"/>
                <a:cs typeface="+mn-lt"/>
              </a:rPr>
              <a:t>Summary</a:t>
            </a:r>
            <a:r>
              <a:rPr lang="en-IN" altLang="en-US" dirty="0">
                <a:solidFill>
                  <a:schemeClr val="bg1"/>
                </a:solidFill>
                <a:latin typeface="+mn-lt"/>
                <a:cs typeface="+mn-lt"/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a hybrid approach is chosen with a combination of machine learning techniques and artificial bee colony (ABC) algorithm to predict online consumer repurchase intentions.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D9C345-F7A7-60CA-7BFD-916828458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566" y="2627696"/>
            <a:ext cx="2839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Authors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Kumar,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Kabra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Mussada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Dash,Rana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1601</TotalTime>
  <Words>1174</Words>
  <Application>Microsoft Office PowerPoint</Application>
  <PresentationFormat>Widescreen</PresentationFormat>
  <Paragraphs>164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Segoe UI Light</vt:lpstr>
      <vt:lpstr>Wingdings</vt:lpstr>
      <vt:lpstr>Office Theme</vt:lpstr>
      <vt:lpstr>Customer Churn Prediction</vt:lpstr>
      <vt:lpstr>PowerPoint Presentation</vt:lpstr>
      <vt:lpstr>Project analysis slide 2</vt:lpstr>
      <vt:lpstr>Project analysis slide 2</vt:lpstr>
      <vt:lpstr>Project analysis slide 2</vt:lpstr>
      <vt:lpstr>Project analysis slide 3</vt:lpstr>
      <vt:lpstr>Project analysis slide 3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8</vt:lpstr>
      <vt:lpstr>Project analysis slide 8</vt:lpstr>
      <vt:lpstr>Project analysis slide 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Abhinav</dc:creator>
  <cp:lastModifiedBy>Abhinav Dixit</cp:lastModifiedBy>
  <cp:revision>18</cp:revision>
  <dcterms:created xsi:type="dcterms:W3CDTF">2023-03-21T06:17:22Z</dcterms:created>
  <dcterms:modified xsi:type="dcterms:W3CDTF">2023-10-30T09:14:40Z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